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6" r:id="rId2"/>
    <p:sldId id="264" r:id="rId3"/>
    <p:sldId id="263" r:id="rId4"/>
    <p:sldId id="265" r:id="rId5"/>
    <p:sldId id="266" r:id="rId6"/>
    <p:sldId id="267" r:id="rId7"/>
    <p:sldId id="269" r:id="rId8"/>
    <p:sldId id="257" r:id="rId9"/>
    <p:sldId id="270" r:id="rId10"/>
    <p:sldId id="261" r:id="rId11"/>
    <p:sldId id="272" r:id="rId12"/>
    <p:sldId id="274" r:id="rId13"/>
    <p:sldId id="273" r:id="rId14"/>
    <p:sldId id="275" r:id="rId15"/>
    <p:sldId id="27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79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6B8296-9839-4C72-8994-B0FE52409019}" type="datetimeFigureOut">
              <a:rPr lang="en-US" smtClean="0"/>
              <a:t>4/21/2020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672D19-AAA7-4809-96FE-B106E486970F}" type="slidenum">
              <a:rPr lang="en-US" smtClean="0"/>
              <a:t>‹#›</a:t>
            </a:fld>
            <a:endParaRPr lang="en-US"/>
          </a:p>
        </p:txBody>
      </p:sp>
    </p:spTree>
    <p:extLst>
      <p:ext uri="{BB962C8B-B14F-4D97-AF65-F5344CB8AC3E}">
        <p14:creationId xmlns:p14="http://schemas.microsoft.com/office/powerpoint/2010/main" val="2476603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672D19-AAA7-4809-96FE-B106E486970F}" type="slidenum">
              <a:rPr lang="en-US" smtClean="0"/>
              <a:t>2</a:t>
            </a:fld>
            <a:endParaRPr lang="en-US"/>
          </a:p>
        </p:txBody>
      </p:sp>
    </p:spTree>
    <p:extLst>
      <p:ext uri="{BB962C8B-B14F-4D97-AF65-F5344CB8AC3E}">
        <p14:creationId xmlns:p14="http://schemas.microsoft.com/office/powerpoint/2010/main" val="193683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aseline="0" dirty="0" smtClean="0"/>
              <a:t> Often people are referring to IS-04/05 functionality as NMOS.  But when customer facing it is important that we remember that there are 12 other standards.  For example IS-07 is a protocol used for Tally, which we aren’t supporting. </a:t>
            </a:r>
            <a:endParaRPr lang="en-US" dirty="0"/>
          </a:p>
        </p:txBody>
      </p:sp>
      <p:sp>
        <p:nvSpPr>
          <p:cNvPr id="4" name="Slide Number Placeholder 3"/>
          <p:cNvSpPr>
            <a:spLocks noGrp="1"/>
          </p:cNvSpPr>
          <p:nvPr>
            <p:ph type="sldNum" sz="quarter" idx="10"/>
          </p:nvPr>
        </p:nvSpPr>
        <p:spPr/>
        <p:txBody>
          <a:bodyPr/>
          <a:lstStyle/>
          <a:p>
            <a:fld id="{D5672D19-AAA7-4809-96FE-B106E486970F}" type="slidenum">
              <a:rPr lang="en-US" smtClean="0"/>
              <a:t>4</a:t>
            </a:fld>
            <a:endParaRPr lang="en-US"/>
          </a:p>
        </p:txBody>
      </p:sp>
    </p:spTree>
    <p:extLst>
      <p:ext uri="{BB962C8B-B14F-4D97-AF65-F5344CB8AC3E}">
        <p14:creationId xmlns:p14="http://schemas.microsoft.com/office/powerpoint/2010/main" val="894622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E91DD1-464C-451C-8BF5-0CC887F80F71}"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156403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91DD1-464C-451C-8BF5-0CC887F80F71}"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39538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91DD1-464C-451C-8BF5-0CC887F80F71}"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2434433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11" name="Picture 10">
            <a:extLst>
              <a:ext uri="{FF2B5EF4-FFF2-40B4-BE49-F238E27FC236}">
                <a16:creationId xmlns="" xmlns:a16="http://schemas.microsoft.com/office/drawing/2014/main" id="{D9CD1309-98E6-F740-93AB-42F826505CC7}"/>
              </a:ext>
            </a:extLst>
          </p:cNvPr>
          <p:cNvPicPr>
            <a:picLocks noChangeAspect="1"/>
          </p:cNvPicPr>
          <p:nvPr userDrawn="1"/>
        </p:nvPicPr>
        <p:blipFill>
          <a:blip r:embed="rId2"/>
          <a:stretch>
            <a:fillRect/>
          </a:stretch>
        </p:blipFill>
        <p:spPr>
          <a:xfrm>
            <a:off x="1" y="-29490"/>
            <a:ext cx="9143999" cy="4883149"/>
          </a:xfrm>
          <a:prstGeom prst="rect">
            <a:avLst/>
          </a:prstGeom>
        </p:spPr>
      </p:pic>
      <p:sp>
        <p:nvSpPr>
          <p:cNvPr id="15" name="Rectangle 14">
            <a:extLst>
              <a:ext uri="{FF2B5EF4-FFF2-40B4-BE49-F238E27FC236}">
                <a16:creationId xmlns="" xmlns:a16="http://schemas.microsoft.com/office/drawing/2014/main" id="{C1872858-7230-844F-A60D-631A3AB74056}"/>
              </a:ext>
            </a:extLst>
          </p:cNvPr>
          <p:cNvSpPr/>
          <p:nvPr userDrawn="1"/>
        </p:nvSpPr>
        <p:spPr>
          <a:xfrm>
            <a:off x="0" y="4833849"/>
            <a:ext cx="9144000" cy="2024151"/>
          </a:xfrm>
          <a:prstGeom prst="rect">
            <a:avLst/>
          </a:prstGeom>
          <a:gradFill>
            <a:gsLst>
              <a:gs pos="100000">
                <a:srgbClr val="46164A"/>
              </a:gs>
              <a:gs pos="0">
                <a:srgbClr val="46164A"/>
              </a:gs>
              <a:gs pos="31000">
                <a:srgbClr val="611E65"/>
              </a:gs>
              <a:gs pos="64000">
                <a:srgbClr val="611E65"/>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80" dirty="0">
              <a:solidFill>
                <a:prstClr val="white"/>
              </a:solidFill>
            </a:endParaRPr>
          </a:p>
        </p:txBody>
      </p:sp>
      <p:pic>
        <p:nvPicPr>
          <p:cNvPr id="16" name="Picture 15">
            <a:extLst>
              <a:ext uri="{FF2B5EF4-FFF2-40B4-BE49-F238E27FC236}">
                <a16:creationId xmlns="" xmlns:a16="http://schemas.microsoft.com/office/drawing/2014/main" id="{AFC266C4-EB98-9C4A-A5A3-E43EF75388B6}"/>
              </a:ext>
            </a:extLst>
          </p:cNvPr>
          <p:cNvPicPr>
            <a:picLocks noChangeAspect="1"/>
          </p:cNvPicPr>
          <p:nvPr userDrawn="1"/>
        </p:nvPicPr>
        <p:blipFill>
          <a:blip r:embed="rId3"/>
          <a:stretch>
            <a:fillRect/>
          </a:stretch>
        </p:blipFill>
        <p:spPr>
          <a:xfrm>
            <a:off x="3926288" y="5073445"/>
            <a:ext cx="1291424" cy="1564768"/>
          </a:xfrm>
          <a:prstGeom prst="rect">
            <a:avLst/>
          </a:prstGeom>
        </p:spPr>
      </p:pic>
      <p:sp>
        <p:nvSpPr>
          <p:cNvPr id="2" name="Title 1">
            <a:extLst>
              <a:ext uri="{FF2B5EF4-FFF2-40B4-BE49-F238E27FC236}">
                <a16:creationId xmlns="" xmlns:a16="http://schemas.microsoft.com/office/drawing/2014/main" id="{D4814A71-3F78-5C4F-AF56-68122C7D3097}"/>
              </a:ext>
            </a:extLst>
          </p:cNvPr>
          <p:cNvSpPr>
            <a:spLocks noGrp="1"/>
          </p:cNvSpPr>
          <p:nvPr>
            <p:ph type="title"/>
          </p:nvPr>
        </p:nvSpPr>
        <p:spPr>
          <a:xfrm>
            <a:off x="628650" y="3635508"/>
            <a:ext cx="7886700" cy="769441"/>
          </a:xfrm>
          <a:prstGeom prst="rect">
            <a:avLst/>
          </a:prstGeom>
        </p:spPr>
        <p:txBody>
          <a:bodyPr>
            <a:spAutoFit/>
          </a:bodyPr>
          <a:lstStyle/>
          <a:p>
            <a:r>
              <a:rPr lang="en-US" dirty="0"/>
              <a:t>Click to edit Master title style</a:t>
            </a:r>
          </a:p>
        </p:txBody>
      </p:sp>
      <p:cxnSp>
        <p:nvCxnSpPr>
          <p:cNvPr id="13" name="Straight Connector 12">
            <a:extLst>
              <a:ext uri="{FF2B5EF4-FFF2-40B4-BE49-F238E27FC236}">
                <a16:creationId xmlns="" xmlns:a16="http://schemas.microsoft.com/office/drawing/2014/main" id="{A63BFC56-7469-2347-BC87-BF1F30C9921A}"/>
              </a:ext>
            </a:extLst>
          </p:cNvPr>
          <p:cNvCxnSpPr/>
          <p:nvPr userDrawn="1"/>
        </p:nvCxnSpPr>
        <p:spPr>
          <a:xfrm>
            <a:off x="4016240" y="1963533"/>
            <a:ext cx="1097996"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 xmlns:a16="http://schemas.microsoft.com/office/drawing/2014/main" id="{D9B5D68E-1E8B-A847-B262-84532F6C3973}"/>
              </a:ext>
            </a:extLst>
          </p:cNvPr>
          <p:cNvSpPr txBox="1"/>
          <p:nvPr userDrawn="1"/>
        </p:nvSpPr>
        <p:spPr>
          <a:xfrm>
            <a:off x="3609049" y="1963533"/>
            <a:ext cx="1912379" cy="584775"/>
          </a:xfrm>
          <a:prstGeom prst="rect">
            <a:avLst/>
          </a:prstGeom>
        </p:spPr>
        <p:txBody>
          <a:bodyPr wrap="square" rtlCol="0">
            <a:spAutoFit/>
          </a:bodyPr>
          <a:lstStyle/>
          <a:p>
            <a:pPr algn="ctr"/>
            <a:r>
              <a:rPr lang="en-US" sz="3200" b="1" dirty="0">
                <a:solidFill>
                  <a:prstClr val="white"/>
                </a:solidFill>
              </a:rPr>
              <a:t>2020</a:t>
            </a:r>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09049" y="866190"/>
            <a:ext cx="1850359" cy="550236"/>
          </a:xfrm>
          <a:prstGeom prst="rect">
            <a:avLst/>
          </a:prstGeom>
        </p:spPr>
      </p:pic>
    </p:spTree>
    <p:extLst>
      <p:ext uri="{BB962C8B-B14F-4D97-AF65-F5344CB8AC3E}">
        <p14:creationId xmlns:p14="http://schemas.microsoft.com/office/powerpoint/2010/main" val="3581522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91DD1-464C-451C-8BF5-0CC887F80F71}"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6101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E91DD1-464C-451C-8BF5-0CC887F80F71}"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174022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E91DD1-464C-451C-8BF5-0CC887F80F71}"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253303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E91DD1-464C-451C-8BF5-0CC887F80F71}"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2029190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E91DD1-464C-451C-8BF5-0CC887F80F71}"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318578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91DD1-464C-451C-8BF5-0CC887F80F71}"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71691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91DD1-464C-451C-8BF5-0CC887F80F71}"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1441355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91DD1-464C-451C-8BF5-0CC887F80F71}"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4A3F4-805E-4DA0-A735-4C4EF42F33AF}" type="slidenum">
              <a:rPr lang="en-US" smtClean="0"/>
              <a:t>‹#›</a:t>
            </a:fld>
            <a:endParaRPr lang="en-US"/>
          </a:p>
        </p:txBody>
      </p:sp>
    </p:spTree>
    <p:extLst>
      <p:ext uri="{BB962C8B-B14F-4D97-AF65-F5344CB8AC3E}">
        <p14:creationId xmlns:p14="http://schemas.microsoft.com/office/powerpoint/2010/main" val="130339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91DD1-464C-451C-8BF5-0CC887F80F71}" type="datetimeFigureOut">
              <a:rPr lang="en-US" smtClean="0"/>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4A3F4-805E-4DA0-A735-4C4EF42F33AF}" type="slidenum">
              <a:rPr lang="en-US" smtClean="0"/>
              <a:t>‹#›</a:t>
            </a:fld>
            <a:endParaRPr lang="en-US"/>
          </a:p>
        </p:txBody>
      </p:sp>
    </p:spTree>
    <p:extLst>
      <p:ext uri="{BB962C8B-B14F-4D97-AF65-F5344CB8AC3E}">
        <p14:creationId xmlns:p14="http://schemas.microsoft.com/office/powerpoint/2010/main" val="170416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10.16.19.15:404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rfc6762" TargetMode="External"/><Relationship Id="rId2" Type="http://schemas.openxmlformats.org/officeDocument/2006/relationships/hyperlink" Target="https://amwa-tv.github.io/nmos/" TargetMode="External"/><Relationship Id="rId1" Type="http://schemas.openxmlformats.org/officeDocument/2006/relationships/slideLayout" Target="../slideLayouts/slideLayout2.xml"/><Relationship Id="rId4" Type="http://schemas.openxmlformats.org/officeDocument/2006/relationships/hyperlink" Target="https://tools.ietf.org/html/rfc676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C8FCE-44CB-A746-BDC6-604C078F3523}"/>
              </a:ext>
            </a:extLst>
          </p:cNvPr>
          <p:cNvSpPr>
            <a:spLocks noGrp="1"/>
          </p:cNvSpPr>
          <p:nvPr>
            <p:ph type="title"/>
            <p:custDataLst>
              <p:tags r:id="rId1"/>
            </p:custDataLst>
          </p:nvPr>
        </p:nvSpPr>
        <p:spPr>
          <a:xfrm>
            <a:off x="619992" y="3118672"/>
            <a:ext cx="7886700" cy="1202317"/>
          </a:xfrm>
        </p:spPr>
        <p:txBody>
          <a:bodyPr/>
          <a:lstStyle/>
          <a:p>
            <a:r>
              <a:rPr lang="en-US" dirty="0" smtClean="0"/>
              <a:t>K-Frame NMOS Training (v14.6.0)</a:t>
            </a:r>
            <a:r>
              <a:rPr lang="en-US" dirty="0"/>
              <a:t/>
            </a:r>
            <a:br>
              <a:rPr lang="en-US" dirty="0"/>
            </a:br>
            <a:endParaRPr lang="en-US" sz="2813" dirty="0">
              <a:solidFill>
                <a:schemeClr val="bg1">
                  <a:lumMod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EB764889-AEFD-5844-8F39-903DFE3A9020}"/>
              </a:ext>
            </a:extLst>
          </p:cNvPr>
          <p:cNvSpPr txBox="1"/>
          <p:nvPr/>
        </p:nvSpPr>
        <p:spPr>
          <a:xfrm>
            <a:off x="3965866" y="2095500"/>
            <a:ext cx="1194954" cy="323165"/>
          </a:xfrm>
          <a:prstGeom prst="rect">
            <a:avLst/>
          </a:prstGeom>
          <a:solidFill>
            <a:srgbClr val="5E1F66"/>
          </a:solidFill>
        </p:spPr>
        <p:txBody>
          <a:bodyPr wrap="square" rtlCol="0">
            <a:spAutoFit/>
          </a:bodyPr>
          <a:lstStyle/>
          <a:p>
            <a:pPr algn="ctr"/>
            <a:r>
              <a:rPr lang="en-US" sz="1500" dirty="0">
                <a:solidFill>
                  <a:schemeClr val="bg1"/>
                </a:solidFill>
              </a:rPr>
              <a:t>April</a:t>
            </a:r>
          </a:p>
        </p:txBody>
      </p:sp>
    </p:spTree>
    <p:extLst>
      <p:ext uri="{BB962C8B-B14F-4D97-AF65-F5344CB8AC3E}">
        <p14:creationId xmlns:p14="http://schemas.microsoft.com/office/powerpoint/2010/main" val="891923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3389168" y="1600200"/>
            <a:ext cx="2713249" cy="1600200"/>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prstClr val="black"/>
                </a:solidFill>
              </a:rPr>
              <a:t>Media Network</a:t>
            </a:r>
          </a:p>
          <a:p>
            <a:pPr algn="ctr"/>
            <a:r>
              <a:rPr lang="en-US" dirty="0">
                <a:solidFill>
                  <a:prstClr val="black"/>
                </a:solidFill>
              </a:rPr>
              <a:t>(In-band</a:t>
            </a:r>
            <a:r>
              <a:rPr lang="en-US" dirty="0" smtClean="0">
                <a:solidFill>
                  <a:prstClr val="black"/>
                </a:solidFill>
              </a:rPr>
              <a:t>)</a:t>
            </a:r>
          </a:p>
        </p:txBody>
      </p:sp>
      <p:sp>
        <p:nvSpPr>
          <p:cNvPr id="7" name="Rounded Rectangle 6"/>
          <p:cNvSpPr/>
          <p:nvPr/>
        </p:nvSpPr>
        <p:spPr>
          <a:xfrm>
            <a:off x="927233" y="457200"/>
            <a:ext cx="2279583" cy="1066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solidFill>
                  <a:prstClr val="black"/>
                </a:solidFill>
              </a:rPr>
              <a:t>NMOS </a:t>
            </a:r>
            <a:r>
              <a:rPr lang="en-US" dirty="0" smtClean="0">
                <a:solidFill>
                  <a:prstClr val="black"/>
                </a:solidFill>
              </a:rPr>
              <a:t>Registry</a:t>
            </a:r>
            <a:endParaRPr lang="en-US" dirty="0">
              <a:solidFill>
                <a:prstClr val="black"/>
              </a:solidFill>
            </a:endParaRPr>
          </a:p>
        </p:txBody>
      </p:sp>
      <p:sp>
        <p:nvSpPr>
          <p:cNvPr id="28" name="Rounded Rectangle 27"/>
          <p:cNvSpPr/>
          <p:nvPr/>
        </p:nvSpPr>
        <p:spPr>
          <a:xfrm>
            <a:off x="5340417" y="228600"/>
            <a:ext cx="2279583" cy="1066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prstClr val="black"/>
                </a:solidFill>
              </a:rPr>
              <a:t>Controller Application</a:t>
            </a:r>
            <a:endParaRPr lang="en-US" dirty="0">
              <a:solidFill>
                <a:prstClr val="black"/>
              </a:solidFill>
            </a:endParaRPr>
          </a:p>
        </p:txBody>
      </p:sp>
      <p:cxnSp>
        <p:nvCxnSpPr>
          <p:cNvPr id="3" name="Straight Arrow Connector 2"/>
          <p:cNvCxnSpPr>
            <a:stCxn id="28" idx="2"/>
          </p:cNvCxnSpPr>
          <p:nvPr/>
        </p:nvCxnSpPr>
        <p:spPr>
          <a:xfrm flipH="1">
            <a:off x="5977202" y="1295400"/>
            <a:ext cx="503007" cy="5334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 name="Straight Arrow Connector 8"/>
          <p:cNvCxnSpPr/>
          <p:nvPr/>
        </p:nvCxnSpPr>
        <p:spPr>
          <a:xfrm flipH="1" flipV="1">
            <a:off x="2186440" y="1600200"/>
            <a:ext cx="1318760" cy="4572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9" name="Rectangle 18"/>
          <p:cNvSpPr/>
          <p:nvPr/>
        </p:nvSpPr>
        <p:spPr>
          <a:xfrm>
            <a:off x="76200" y="2667000"/>
            <a:ext cx="304800" cy="2743200"/>
          </a:xfrm>
          <a:prstGeom prst="rect">
            <a:avLst/>
          </a:prstGeom>
          <a:solidFill>
            <a:schemeClr val="bg1">
              <a:lumMod val="7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K  -Frame</a:t>
            </a:r>
            <a:endParaRPr lang="en-US" dirty="0"/>
          </a:p>
        </p:txBody>
      </p:sp>
      <p:sp>
        <p:nvSpPr>
          <p:cNvPr id="21" name="Rectangle 20"/>
          <p:cNvSpPr/>
          <p:nvPr/>
        </p:nvSpPr>
        <p:spPr>
          <a:xfrm>
            <a:off x="451985" y="2655771"/>
            <a:ext cx="1860483"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#1 </a:t>
            </a:r>
            <a:endParaRPr lang="en-US" dirty="0"/>
          </a:p>
        </p:txBody>
      </p:sp>
      <p:sp>
        <p:nvSpPr>
          <p:cNvPr id="23" name="Rectangle 22"/>
          <p:cNvSpPr/>
          <p:nvPr/>
        </p:nvSpPr>
        <p:spPr>
          <a:xfrm>
            <a:off x="449580" y="3305877"/>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#2</a:t>
            </a:r>
            <a:endParaRPr lang="en-US" dirty="0"/>
          </a:p>
        </p:txBody>
      </p:sp>
      <p:sp>
        <p:nvSpPr>
          <p:cNvPr id="24" name="Rectangle 23"/>
          <p:cNvSpPr/>
          <p:nvPr/>
        </p:nvSpPr>
        <p:spPr>
          <a:xfrm>
            <a:off x="449580" y="3955983"/>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a:t>
            </a:r>
            <a:r>
              <a:rPr lang="en-US" dirty="0" err="1" smtClean="0"/>
              <a:t>etc</a:t>
            </a:r>
            <a:r>
              <a:rPr lang="en-US" dirty="0" smtClean="0"/>
              <a:t>…)</a:t>
            </a:r>
            <a:endParaRPr lang="en-US" dirty="0"/>
          </a:p>
        </p:txBody>
      </p:sp>
      <p:cxnSp>
        <p:nvCxnSpPr>
          <p:cNvPr id="8" name="Straight Arrow Connector 7"/>
          <p:cNvCxnSpPr/>
          <p:nvPr/>
        </p:nvCxnSpPr>
        <p:spPr>
          <a:xfrm flipH="1">
            <a:off x="2438400" y="2667000"/>
            <a:ext cx="685800"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400300" y="3048000"/>
            <a:ext cx="1104900" cy="5037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434936" y="3200400"/>
            <a:ext cx="1908464" cy="891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003809" y="2857500"/>
            <a:ext cx="1860483"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Camera 1</a:t>
            </a:r>
          </a:p>
          <a:p>
            <a:pPr algn="ctr"/>
            <a:r>
              <a:rPr lang="en-US" dirty="0" smtClean="0"/>
              <a:t> </a:t>
            </a:r>
            <a:endParaRPr lang="en-US" dirty="0"/>
          </a:p>
        </p:txBody>
      </p:sp>
      <p:sp>
        <p:nvSpPr>
          <p:cNvPr id="30" name="Rectangle 29"/>
          <p:cNvSpPr/>
          <p:nvPr/>
        </p:nvSpPr>
        <p:spPr>
          <a:xfrm>
            <a:off x="6973695" y="3507606"/>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Camera 2</a:t>
            </a:r>
          </a:p>
          <a:p>
            <a:pPr algn="ctr"/>
            <a:endParaRPr lang="en-US" dirty="0"/>
          </a:p>
        </p:txBody>
      </p:sp>
      <p:sp>
        <p:nvSpPr>
          <p:cNvPr id="31" name="Rectangle 30"/>
          <p:cNvSpPr/>
          <p:nvPr/>
        </p:nvSpPr>
        <p:spPr>
          <a:xfrm>
            <a:off x="7001404" y="4157712"/>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GFX 1</a:t>
            </a:r>
          </a:p>
          <a:p>
            <a:pPr algn="ctr"/>
            <a:endParaRPr lang="en-US" dirty="0"/>
          </a:p>
        </p:txBody>
      </p:sp>
      <p:sp>
        <p:nvSpPr>
          <p:cNvPr id="35" name="Rectangle 34"/>
          <p:cNvSpPr/>
          <p:nvPr/>
        </p:nvSpPr>
        <p:spPr>
          <a:xfrm>
            <a:off x="7029113" y="4807818"/>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GFX 2</a:t>
            </a:r>
          </a:p>
          <a:p>
            <a:pPr algn="ctr"/>
            <a:endParaRPr lang="en-US" dirty="0"/>
          </a:p>
        </p:txBody>
      </p:sp>
      <p:cxnSp>
        <p:nvCxnSpPr>
          <p:cNvPr id="16" name="Straight Arrow Connector 15"/>
          <p:cNvCxnSpPr/>
          <p:nvPr/>
        </p:nvCxnSpPr>
        <p:spPr>
          <a:xfrm flipH="1" flipV="1">
            <a:off x="6056296" y="2514600"/>
            <a:ext cx="917399"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5764732" y="2857500"/>
            <a:ext cx="1193908" cy="865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5257800" y="3073867"/>
            <a:ext cx="1685784" cy="1334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flipV="1">
            <a:off x="4953000" y="3276600"/>
            <a:ext cx="2048404" cy="1705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133600" y="4671536"/>
            <a:ext cx="4572000" cy="1754326"/>
          </a:xfrm>
          <a:prstGeom prst="rect">
            <a:avLst/>
          </a:prstGeom>
        </p:spPr>
        <p:txBody>
          <a:bodyPr>
            <a:spAutoFit/>
          </a:bodyPr>
          <a:lstStyle/>
          <a:p>
            <a:r>
              <a:rPr lang="en-US" dirty="0"/>
              <a:t>The Controller application will need to be on the in-band network so it </a:t>
            </a:r>
            <a:r>
              <a:rPr lang="en-US" dirty="0" smtClean="0"/>
              <a:t>can get data from the registry and </a:t>
            </a:r>
            <a:r>
              <a:rPr lang="en-US" dirty="0"/>
              <a:t>send information to the IP Boards 10G/25G SFPs.  The registry is likely to be on both the control network and media network.</a:t>
            </a:r>
          </a:p>
        </p:txBody>
      </p:sp>
    </p:spTree>
    <p:extLst>
      <p:ext uri="{BB962C8B-B14F-4D97-AF65-F5344CB8AC3E}">
        <p14:creationId xmlns:p14="http://schemas.microsoft.com/office/powerpoint/2010/main" val="756450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a:t>
            </a:r>
            <a:endParaRPr lang="en-US" dirty="0"/>
          </a:p>
        </p:txBody>
      </p:sp>
      <p:sp>
        <p:nvSpPr>
          <p:cNvPr id="3" name="Content Placeholder 2"/>
          <p:cNvSpPr>
            <a:spLocks noGrp="1"/>
          </p:cNvSpPr>
          <p:nvPr>
            <p:ph idx="1"/>
          </p:nvPr>
        </p:nvSpPr>
        <p:spPr/>
        <p:txBody>
          <a:bodyPr/>
          <a:lstStyle/>
          <a:p>
            <a:r>
              <a:rPr lang="en-US" dirty="0" smtClean="0"/>
              <a:t>The “is it on” questions:</a:t>
            </a:r>
          </a:p>
          <a:p>
            <a:pPr lvl="1"/>
            <a:r>
              <a:rPr lang="en-US" dirty="0" smtClean="0"/>
              <a:t>Is the enable button in the Menu green?</a:t>
            </a:r>
          </a:p>
          <a:p>
            <a:pPr marL="457200" lvl="1" indent="0">
              <a:buNone/>
            </a:pPr>
            <a:endParaRPr lang="en-US" dirty="0" smtClean="0"/>
          </a:p>
          <a:p>
            <a:pPr lvl="1"/>
            <a:r>
              <a:rPr lang="en-US" dirty="0" smtClean="0"/>
              <a:t>Is the Media network capable and configured for </a:t>
            </a:r>
            <a:r>
              <a:rPr lang="en-US" dirty="0" err="1" smtClean="0"/>
              <a:t>mDNS</a:t>
            </a:r>
            <a:r>
              <a:rPr lang="en-US" dirty="0" smtClean="0"/>
              <a:t>?</a:t>
            </a:r>
          </a:p>
          <a:p>
            <a:pPr marL="457200" lvl="1" indent="0">
              <a:buNone/>
            </a:pPr>
            <a:endParaRPr lang="en-US" dirty="0" smtClean="0"/>
          </a:p>
          <a:p>
            <a:pPr lvl="1"/>
            <a:r>
              <a:rPr lang="en-US" dirty="0" smtClean="0"/>
              <a:t>Is the Node Registry connected to the media </a:t>
            </a:r>
            <a:r>
              <a:rPr lang="en-US" dirty="0" smtClean="0"/>
              <a:t>(in-band) network</a:t>
            </a:r>
            <a:r>
              <a:rPr lang="en-US" dirty="0" smtClean="0"/>
              <a:t>?</a:t>
            </a:r>
          </a:p>
          <a:p>
            <a:pPr marL="457200" lvl="1" indent="0">
              <a:buNone/>
            </a:pPr>
            <a:endParaRPr lang="en-US" dirty="0"/>
          </a:p>
        </p:txBody>
      </p:sp>
    </p:spTree>
    <p:extLst>
      <p:ext uri="{BB962C8B-B14F-4D97-AF65-F5344CB8AC3E}">
        <p14:creationId xmlns:p14="http://schemas.microsoft.com/office/powerpoint/2010/main" val="2814051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Some preliminary things:</a:t>
            </a:r>
          </a:p>
          <a:p>
            <a:pPr lvl="1"/>
            <a:r>
              <a:rPr lang="en-US" dirty="0"/>
              <a:t>The board </a:t>
            </a:r>
            <a:r>
              <a:rPr lang="en-US" dirty="0" smtClean="0"/>
              <a:t>logs </a:t>
            </a:r>
            <a:r>
              <a:rPr lang="en-US" dirty="0"/>
              <a:t>for the IO </a:t>
            </a:r>
            <a:r>
              <a:rPr lang="en-US" dirty="0" smtClean="0"/>
              <a:t>boards </a:t>
            </a:r>
            <a:r>
              <a:rPr lang="en-US" dirty="0"/>
              <a:t>contain the information needed for detailed </a:t>
            </a:r>
            <a:r>
              <a:rPr lang="en-US" dirty="0" smtClean="0"/>
              <a:t>analysis and troubleshooting.  Probably easiest to troubleshoot one board at a time. </a:t>
            </a:r>
          </a:p>
          <a:p>
            <a:pPr lvl="1"/>
            <a:r>
              <a:rPr lang="en-US" dirty="0" smtClean="0"/>
              <a:t>To verify that the board has properly started NMOS related SW look for the following message </a:t>
            </a:r>
            <a:r>
              <a:rPr lang="en-US" dirty="0" smtClean="0"/>
              <a:t>sequence in the log for that board:</a:t>
            </a:r>
            <a:endParaRPr lang="en-US" dirty="0" smtClean="0"/>
          </a:p>
          <a:p>
            <a:pPr marL="0" indent="0">
              <a:buNone/>
            </a:pPr>
            <a:endParaRPr lang="en-US" sz="1200" dirty="0" smtClean="0"/>
          </a:p>
          <a:p>
            <a:pPr marL="0" indent="0">
              <a:buNone/>
            </a:pPr>
            <a:r>
              <a:rPr lang="en-US" sz="1200" dirty="0" smtClean="0"/>
              <a:t>INFO </a:t>
            </a:r>
            <a:r>
              <a:rPr lang="en-US" sz="1200" dirty="0"/>
              <a:t>27 Mar 2013 20:03:30 </a:t>
            </a:r>
            <a:r>
              <a:rPr lang="en-US" sz="1200" dirty="0" err="1"/>
              <a:t>IPController</a:t>
            </a:r>
            <a:r>
              <a:rPr lang="en-US" sz="1200" dirty="0"/>
              <a:t>: </a:t>
            </a:r>
            <a:r>
              <a:rPr lang="en-US" sz="1200" dirty="0" err="1"/>
              <a:t>enableNmos</a:t>
            </a:r>
            <a:r>
              <a:rPr lang="en-US" sz="1200" dirty="0"/>
              <a:t>: Enabling NMOS</a:t>
            </a:r>
          </a:p>
          <a:p>
            <a:pPr marL="0" indent="0">
              <a:buNone/>
            </a:pPr>
            <a:r>
              <a:rPr lang="en-US" sz="1200" dirty="0" smtClean="0"/>
              <a:t>INFO </a:t>
            </a:r>
            <a:r>
              <a:rPr lang="en-US" sz="1200" dirty="0"/>
              <a:t>27 Mar 2013 20:03:30 </a:t>
            </a:r>
            <a:r>
              <a:rPr lang="en-US" sz="1200" dirty="0" err="1"/>
              <a:t>IPController</a:t>
            </a:r>
            <a:r>
              <a:rPr lang="en-US" sz="1200" dirty="0"/>
              <a:t>: </a:t>
            </a:r>
            <a:r>
              <a:rPr lang="en-US" sz="1200" dirty="0" err="1"/>
              <a:t>reseConnectNmos</a:t>
            </a:r>
            <a:r>
              <a:rPr lang="en-US" sz="1200" dirty="0"/>
              <a:t>: /</a:t>
            </a:r>
            <a:r>
              <a:rPr lang="en-US" sz="1200" dirty="0" err="1"/>
              <a:t>usr</a:t>
            </a:r>
            <a:r>
              <a:rPr lang="en-US" sz="1200" dirty="0"/>
              <a:t>/local/</a:t>
            </a:r>
            <a:r>
              <a:rPr lang="en-US" sz="1200" dirty="0" err="1"/>
              <a:t>jv</a:t>
            </a:r>
            <a:r>
              <a:rPr lang="en-US" sz="1200" dirty="0"/>
              <a:t>/nmos.is04-server.jar PID = 2045 </a:t>
            </a:r>
          </a:p>
          <a:p>
            <a:pPr marL="0" indent="0">
              <a:buNone/>
            </a:pPr>
            <a:r>
              <a:rPr lang="en-US" sz="1200" dirty="0" smtClean="0"/>
              <a:t>INFO </a:t>
            </a:r>
            <a:r>
              <a:rPr lang="en-US" sz="1200" dirty="0"/>
              <a:t>27 Mar 2013 20:03:30 </a:t>
            </a:r>
            <a:r>
              <a:rPr lang="en-US" sz="1200" dirty="0" err="1"/>
              <a:t>IPController</a:t>
            </a:r>
            <a:r>
              <a:rPr lang="en-US" sz="1200" dirty="0"/>
              <a:t>: </a:t>
            </a:r>
            <a:r>
              <a:rPr lang="en-US" sz="1200" dirty="0" err="1"/>
              <a:t>reseConnectNmos</a:t>
            </a:r>
            <a:r>
              <a:rPr lang="en-US" sz="1200" dirty="0"/>
              <a:t>: RESE Connected to NMOS JAR </a:t>
            </a:r>
            <a:r>
              <a:rPr lang="en-US" sz="1200" dirty="0" smtClean="0"/>
              <a:t>Server</a:t>
            </a:r>
          </a:p>
          <a:p>
            <a:r>
              <a:rPr lang="en-US" sz="1400" dirty="0" smtClean="0"/>
              <a:t>These get generated at </a:t>
            </a:r>
            <a:r>
              <a:rPr lang="en-US" sz="1400" dirty="0"/>
              <a:t>a power cycle, frame reset, board reset, or NMOS enable/disable from the Menu</a:t>
            </a:r>
            <a:r>
              <a:rPr lang="en-US" sz="1400" dirty="0" smtClean="0"/>
              <a:t>.</a:t>
            </a:r>
          </a:p>
          <a:p>
            <a:endParaRPr lang="en-US" sz="1200" dirty="0"/>
          </a:p>
          <a:p>
            <a:pPr marL="0" indent="0">
              <a:buNone/>
            </a:pPr>
            <a:endParaRPr lang="en-US" sz="1200" dirty="0"/>
          </a:p>
          <a:p>
            <a:pPr marL="0" indent="0">
              <a:buNone/>
            </a:pPr>
            <a:endParaRPr lang="en-US" dirty="0" smtClean="0"/>
          </a:p>
        </p:txBody>
      </p:sp>
    </p:spTree>
    <p:extLst>
      <p:ext uri="{BB962C8B-B14F-4D97-AF65-F5344CB8AC3E}">
        <p14:creationId xmlns:p14="http://schemas.microsoft.com/office/powerpoint/2010/main" val="1516619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NMOS IS-04 Discovery troubleshooting</a:t>
            </a:r>
          </a:p>
          <a:p>
            <a:pPr lvl="1"/>
            <a:r>
              <a:rPr lang="en-US" dirty="0" smtClean="0"/>
              <a:t>When a board finds a registry it will print specific messages about that registry.  The absence of these messages implies that there is possibly a problem with </a:t>
            </a:r>
            <a:r>
              <a:rPr lang="en-US" dirty="0" err="1" smtClean="0"/>
              <a:t>mDNS</a:t>
            </a:r>
            <a:r>
              <a:rPr lang="en-US" dirty="0" smtClean="0"/>
              <a:t>.  Standard networking troubleshooting </a:t>
            </a:r>
            <a:r>
              <a:rPr lang="en-US" dirty="0" smtClean="0"/>
              <a:t>procedures are needed </a:t>
            </a:r>
            <a:r>
              <a:rPr lang="en-US" dirty="0" smtClean="0"/>
              <a:t>if that occurs.</a:t>
            </a:r>
          </a:p>
          <a:p>
            <a:pPr marL="457200" lvl="1" indent="0">
              <a:buNone/>
            </a:pPr>
            <a:endParaRPr lang="en-US" dirty="0" smtClean="0"/>
          </a:p>
          <a:p>
            <a:pPr marL="0" indent="0">
              <a:buNone/>
            </a:pPr>
            <a:r>
              <a:rPr lang="en-US" sz="1200" dirty="0"/>
              <a:t>INFO 27 Mar 2013 20:03:30 </a:t>
            </a:r>
            <a:r>
              <a:rPr lang="en-US" sz="1200" dirty="0" err="1"/>
              <a:t>IPController</a:t>
            </a:r>
            <a:r>
              <a:rPr lang="en-US" sz="1200" dirty="0"/>
              <a:t>: </a:t>
            </a:r>
            <a:r>
              <a:rPr lang="en-US" sz="1200" dirty="0" err="1"/>
              <a:t>registryThreadWork</a:t>
            </a:r>
            <a:r>
              <a:rPr lang="en-US" sz="1200" dirty="0"/>
              <a:t>: NMOS Registry Thread started. IPNMOS status = 31</a:t>
            </a:r>
          </a:p>
          <a:p>
            <a:pPr marL="0" indent="0">
              <a:buNone/>
            </a:pPr>
            <a:r>
              <a:rPr lang="en-US" sz="1200" dirty="0"/>
              <a:t>INFO 27 Mar 2013 20:03:30 </a:t>
            </a:r>
            <a:r>
              <a:rPr lang="en-US" sz="1200" dirty="0" err="1"/>
              <a:t>IPController</a:t>
            </a:r>
            <a:r>
              <a:rPr lang="en-US" sz="1200" dirty="0"/>
              <a:t>: </a:t>
            </a:r>
            <a:r>
              <a:rPr lang="en-US" sz="1200" dirty="0" err="1"/>
              <a:t>registryThreadWork</a:t>
            </a:r>
            <a:r>
              <a:rPr lang="en-US" sz="1200" dirty="0"/>
              <a:t>: NMOS RESE initial status: 'Not connected to Registry</a:t>
            </a:r>
            <a:r>
              <a:rPr lang="en-US" sz="1200" dirty="0" smtClean="0"/>
              <a:t>.'</a:t>
            </a:r>
            <a:endParaRPr lang="en-US" sz="1200" dirty="0"/>
          </a:p>
          <a:p>
            <a:pPr marL="0" indent="0">
              <a:buNone/>
            </a:pPr>
            <a:r>
              <a:rPr lang="en-US" sz="1200" dirty="0"/>
              <a:t> INFO 27 Mar 2013 20:03:30 </a:t>
            </a:r>
            <a:r>
              <a:rPr lang="en-US" sz="1200" dirty="0" err="1"/>
              <a:t>IPController</a:t>
            </a:r>
            <a:r>
              <a:rPr lang="en-US" sz="1200" dirty="0"/>
              <a:t>: </a:t>
            </a:r>
            <a:r>
              <a:rPr lang="en-US" sz="1200" dirty="0" err="1"/>
              <a:t>registryThreadWork</a:t>
            </a:r>
            <a:r>
              <a:rPr lang="en-US" sz="1200" dirty="0"/>
              <a:t>: Running loop to check health</a:t>
            </a:r>
          </a:p>
          <a:p>
            <a:pPr marL="0" indent="0">
              <a:buNone/>
            </a:pPr>
            <a:r>
              <a:rPr lang="en-US" sz="1200" dirty="0"/>
              <a:t>INFO 27 Mar 2013 20:03:55 </a:t>
            </a:r>
            <a:r>
              <a:rPr lang="en-US" sz="1200" dirty="0" err="1"/>
              <a:t>IPController</a:t>
            </a:r>
            <a:r>
              <a:rPr lang="en-US" sz="1200" dirty="0"/>
              <a:t>: </a:t>
            </a:r>
            <a:r>
              <a:rPr lang="en-US" sz="1200" dirty="0" err="1"/>
              <a:t>registryThreadWork</a:t>
            </a:r>
            <a:r>
              <a:rPr lang="en-US" sz="1200" dirty="0"/>
              <a:t>: IPNMOS status = 63, new NMOS RESE status='Connected Registry Status:</a:t>
            </a:r>
          </a:p>
          <a:p>
            <a:pPr marL="0" indent="0">
              <a:buNone/>
            </a:pPr>
            <a:r>
              <a:rPr lang="en-US" sz="1200" dirty="0" err="1"/>
              <a:t>api_version</a:t>
            </a:r>
            <a:r>
              <a:rPr lang="en-US" sz="1200" dirty="0"/>
              <a:t>: "V_1_2"</a:t>
            </a:r>
          </a:p>
          <a:p>
            <a:pPr marL="0" indent="0">
              <a:buNone/>
            </a:pPr>
            <a:r>
              <a:rPr lang="en-US" sz="1200" dirty="0"/>
              <a:t>name: "gvc-100"</a:t>
            </a:r>
          </a:p>
          <a:p>
            <a:pPr marL="0" indent="0">
              <a:buNone/>
            </a:pPr>
            <a:r>
              <a:rPr lang="en-US" sz="1200" dirty="0"/>
              <a:t>url: "</a:t>
            </a:r>
            <a:r>
              <a:rPr lang="en-US" sz="1200" u="sng" dirty="0">
                <a:hlinkClick r:id="rId2"/>
              </a:rPr>
              <a:t>http://10.16.19.15:4041</a:t>
            </a:r>
            <a:r>
              <a:rPr lang="en-US" sz="1200" dirty="0"/>
              <a:t>"</a:t>
            </a:r>
          </a:p>
          <a:p>
            <a:pPr marL="0" indent="0">
              <a:buNone/>
            </a:pPr>
            <a:r>
              <a:rPr lang="en-US" sz="1200" dirty="0" err="1"/>
              <a:t>ip</a:t>
            </a:r>
            <a:r>
              <a:rPr lang="en-US" sz="1200" dirty="0"/>
              <a:t>: "</a:t>
            </a:r>
            <a:r>
              <a:rPr lang="en-US" sz="1200" dirty="0" smtClean="0"/>
              <a:t>10.16.19.15“</a:t>
            </a:r>
          </a:p>
          <a:p>
            <a:pPr lvl="0"/>
            <a:r>
              <a:rPr lang="en-US" sz="1400" dirty="0">
                <a:solidFill>
                  <a:prstClr val="black"/>
                </a:solidFill>
              </a:rPr>
              <a:t>These get generated at a power cycle, frame reset, board reset, or NMOS enable/disable from the Menu.</a:t>
            </a:r>
          </a:p>
          <a:p>
            <a:pPr marL="0" indent="0">
              <a:buNone/>
            </a:pPr>
            <a:endParaRPr lang="en-US" sz="1200" dirty="0" smtClean="0"/>
          </a:p>
          <a:p>
            <a:pPr lvl="2"/>
            <a:endParaRPr lang="en-US" dirty="0"/>
          </a:p>
        </p:txBody>
      </p:sp>
    </p:spTree>
    <p:extLst>
      <p:ext uri="{BB962C8B-B14F-4D97-AF65-F5344CB8AC3E}">
        <p14:creationId xmlns:p14="http://schemas.microsoft.com/office/powerpoint/2010/main" val="2769377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NMOS IS-05 “Take” troubleshooting:</a:t>
            </a:r>
          </a:p>
          <a:p>
            <a:pPr lvl="1"/>
            <a:r>
              <a:rPr lang="en-US" dirty="0" smtClean="0"/>
              <a:t>The board will log each take request it receives whether it is valid or not.  This should help identify if the board actually received a message.  The log messages are shown below.  If the log messages are absent when the Control Application sends a “Take” then the board hasn’t received the message and standard networking troubleshooting should be performed.</a:t>
            </a:r>
            <a:endParaRPr lang="en-US" dirty="0"/>
          </a:p>
        </p:txBody>
      </p:sp>
    </p:spTree>
    <p:extLst>
      <p:ext uri="{BB962C8B-B14F-4D97-AF65-F5344CB8AC3E}">
        <p14:creationId xmlns:p14="http://schemas.microsoft.com/office/powerpoint/2010/main" val="3719489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The following will be needed by </a:t>
            </a:r>
            <a:r>
              <a:rPr lang="en-US" dirty="0" smtClean="0"/>
              <a:t>TAC and Engineering </a:t>
            </a:r>
            <a:r>
              <a:rPr lang="en-US" dirty="0" smtClean="0"/>
              <a:t>to help a customer:</a:t>
            </a:r>
          </a:p>
          <a:p>
            <a:pPr lvl="1"/>
            <a:r>
              <a:rPr lang="en-US" dirty="0" smtClean="0"/>
              <a:t>Network configuration and model info.</a:t>
            </a:r>
          </a:p>
          <a:p>
            <a:pPr lvl="1"/>
            <a:r>
              <a:rPr lang="en-US" dirty="0" smtClean="0"/>
              <a:t>Registry – Type and version compatibility and current version setting if available.</a:t>
            </a:r>
          </a:p>
          <a:p>
            <a:pPr lvl="1"/>
            <a:r>
              <a:rPr lang="en-US" dirty="0" smtClean="0"/>
              <a:t>SW </a:t>
            </a:r>
            <a:r>
              <a:rPr lang="en-US" dirty="0" err="1" smtClean="0"/>
              <a:t>Diags</a:t>
            </a:r>
            <a:r>
              <a:rPr lang="en-US" dirty="0" smtClean="0"/>
              <a:t> – The logs have the information required for troubleshooting.  For best results perform a frame power cycle and start capturing </a:t>
            </a:r>
            <a:r>
              <a:rPr lang="en-US" dirty="0" err="1" smtClean="0"/>
              <a:t>diags</a:t>
            </a:r>
            <a:r>
              <a:rPr lang="en-US" dirty="0" smtClean="0"/>
              <a:t> at about 5 minutes after the boot.</a:t>
            </a:r>
          </a:p>
          <a:p>
            <a:pPr lvl="1"/>
            <a:endParaRPr lang="en-US" dirty="0"/>
          </a:p>
        </p:txBody>
      </p:sp>
    </p:spTree>
    <p:extLst>
      <p:ext uri="{BB962C8B-B14F-4D97-AF65-F5344CB8AC3E}">
        <p14:creationId xmlns:p14="http://schemas.microsoft.com/office/powerpoint/2010/main" val="2261207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Resources</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endParaRPr lang="en-US" dirty="0" smtClean="0"/>
          </a:p>
          <a:p>
            <a:r>
              <a:rPr lang="en-US" dirty="0" smtClean="0"/>
              <a:t>AMWA NMOS Documentation</a:t>
            </a:r>
          </a:p>
          <a:p>
            <a:pPr lvl="1"/>
            <a:r>
              <a:rPr lang="en-US" dirty="0"/>
              <a:t>(</a:t>
            </a:r>
            <a:r>
              <a:rPr lang="en-US" dirty="0">
                <a:hlinkClick r:id="rId2"/>
              </a:rPr>
              <a:t>https://amwa-tv.github.io/nmos</a:t>
            </a:r>
            <a:r>
              <a:rPr lang="en-US" dirty="0" smtClean="0">
                <a:hlinkClick r:id="rId2"/>
              </a:rPr>
              <a:t>/</a:t>
            </a:r>
            <a:endParaRPr lang="en-US" dirty="0" smtClean="0"/>
          </a:p>
          <a:p>
            <a:pPr marL="457200" lvl="1" indent="0">
              <a:buNone/>
            </a:pPr>
            <a:endParaRPr lang="en-US" dirty="0" smtClean="0"/>
          </a:p>
          <a:p>
            <a:r>
              <a:rPr lang="en-US" dirty="0" err="1" smtClean="0"/>
              <a:t>mDNS</a:t>
            </a:r>
            <a:r>
              <a:rPr lang="en-US" dirty="0" smtClean="0"/>
              <a:t> and multicast DNS-SD</a:t>
            </a:r>
          </a:p>
          <a:p>
            <a:pPr lvl="1"/>
            <a:r>
              <a:rPr lang="en-US" dirty="0" smtClean="0"/>
              <a:t> </a:t>
            </a:r>
            <a:r>
              <a:rPr lang="en-US" dirty="0">
                <a:hlinkClick r:id="rId3"/>
              </a:rPr>
              <a:t>https://</a:t>
            </a:r>
            <a:r>
              <a:rPr lang="en-US" dirty="0" smtClean="0">
                <a:hlinkClick r:id="rId3"/>
              </a:rPr>
              <a:t>tools.ietf.org/html/rfc6762</a:t>
            </a:r>
            <a:endParaRPr lang="en-US" dirty="0" smtClean="0"/>
          </a:p>
          <a:p>
            <a:pPr lvl="1"/>
            <a:r>
              <a:rPr lang="en-US" dirty="0">
                <a:hlinkClick r:id="rId4"/>
              </a:rPr>
              <a:t>https://tools.ietf.org/html/rfc6763</a:t>
            </a:r>
            <a:endParaRPr lang="en-US" dirty="0" smtClean="0"/>
          </a:p>
          <a:p>
            <a:pPr lvl="1"/>
            <a:endParaRPr lang="en-US" dirty="0" smtClean="0"/>
          </a:p>
          <a:p>
            <a:pPr marL="457200" lvl="1" indent="0">
              <a:buNone/>
            </a:pPr>
            <a:endParaRPr lang="en-US" dirty="0"/>
          </a:p>
          <a:p>
            <a:pPr lvl="1"/>
            <a:endParaRPr lang="en-US" dirty="0" smtClean="0"/>
          </a:p>
          <a:p>
            <a:pPr lvl="1"/>
            <a:endParaRPr lang="en-US" dirty="0"/>
          </a:p>
        </p:txBody>
      </p:sp>
    </p:spTree>
    <p:extLst>
      <p:ext uri="{BB962C8B-B14F-4D97-AF65-F5344CB8AC3E}">
        <p14:creationId xmlns:p14="http://schemas.microsoft.com/office/powerpoint/2010/main" val="433358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r>
              <a:rPr lang="en-US" dirty="0" smtClean="0"/>
              <a:t>Provide some introductory training to Service and Support about NMOS in general.</a:t>
            </a:r>
          </a:p>
          <a:p>
            <a:r>
              <a:rPr lang="en-US" dirty="0" smtClean="0"/>
              <a:t>Explain the specifics about how the K-Frame X and V Series have implemented NMOS in v14.6.0.</a:t>
            </a:r>
          </a:p>
          <a:p>
            <a:r>
              <a:rPr lang="en-US" dirty="0" smtClean="0"/>
              <a:t>Provide resources and links if further information is needed by Service and Support.</a:t>
            </a:r>
            <a:endParaRPr lang="en-US" dirty="0"/>
          </a:p>
        </p:txBody>
      </p:sp>
    </p:spTree>
    <p:extLst>
      <p:ext uri="{BB962C8B-B14F-4D97-AF65-F5344CB8AC3E}">
        <p14:creationId xmlns:p14="http://schemas.microsoft.com/office/powerpoint/2010/main" val="939700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NMOS Cliff Notes</a:t>
            </a:r>
          </a:p>
          <a:p>
            <a:r>
              <a:rPr lang="en-US" dirty="0" smtClean="0"/>
              <a:t>Menu Configuration</a:t>
            </a:r>
          </a:p>
          <a:p>
            <a:r>
              <a:rPr lang="en-US" dirty="0" smtClean="0"/>
              <a:t>NMOS IS-04 Cliff Notes (K-Frame Specific)</a:t>
            </a:r>
          </a:p>
          <a:p>
            <a:r>
              <a:rPr lang="en-US" dirty="0" smtClean="0"/>
              <a:t>NMOS IS-05 Cliff Notes</a:t>
            </a:r>
            <a:r>
              <a:rPr lang="en-US" dirty="0"/>
              <a:t> (K-Frame </a:t>
            </a:r>
            <a:r>
              <a:rPr lang="en-US" dirty="0" smtClean="0"/>
              <a:t>Specific)</a:t>
            </a:r>
          </a:p>
          <a:p>
            <a:r>
              <a:rPr lang="en-US" dirty="0" smtClean="0"/>
              <a:t>Troubleshooting</a:t>
            </a:r>
          </a:p>
          <a:p>
            <a:r>
              <a:rPr lang="en-US" dirty="0" smtClean="0"/>
              <a:t>Additional Resources</a:t>
            </a:r>
          </a:p>
          <a:p>
            <a:endParaRPr lang="en-US" dirty="0" smtClean="0"/>
          </a:p>
          <a:p>
            <a:endParaRPr lang="en-US" dirty="0" smtClean="0"/>
          </a:p>
          <a:p>
            <a:endParaRPr lang="en-US" dirty="0"/>
          </a:p>
        </p:txBody>
      </p:sp>
    </p:spTree>
    <p:extLst>
      <p:ext uri="{BB962C8B-B14F-4D97-AF65-F5344CB8AC3E}">
        <p14:creationId xmlns:p14="http://schemas.microsoft.com/office/powerpoint/2010/main" val="2479001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NMOS Cliff 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NMOS is a collection of open standards/specifications published by AMWA, currently </a:t>
            </a:r>
            <a:r>
              <a:rPr lang="en-US" dirty="0" smtClean="0"/>
              <a:t>over 10 </a:t>
            </a:r>
            <a:r>
              <a:rPr lang="en-US" dirty="0" smtClean="0"/>
              <a:t>specs.  (</a:t>
            </a:r>
            <a:r>
              <a:rPr lang="en-US" dirty="0" smtClean="0"/>
              <a:t>IS-04, 05, 06, 07, 08, 09, 10,MS-04,BCP-002-01</a:t>
            </a:r>
            <a:r>
              <a:rPr lang="en-US" dirty="0" smtClean="0"/>
              <a:t>, BCP-003-01, and BCP-003-02) </a:t>
            </a:r>
          </a:p>
          <a:p>
            <a:r>
              <a:rPr lang="en-US" dirty="0" smtClean="0"/>
              <a:t>Many customer’s interest in the NMOS collection of standards is they are designed to offer “Best of Class” interoperability.</a:t>
            </a:r>
          </a:p>
          <a:p>
            <a:r>
              <a:rPr lang="en-US" dirty="0" smtClean="0"/>
              <a:t>Switcher’s release of “NMOS” is a release of “NMOS IS-04/05” only.</a:t>
            </a:r>
            <a:endParaRPr lang="en-US" dirty="0"/>
          </a:p>
        </p:txBody>
      </p:sp>
    </p:spTree>
    <p:extLst>
      <p:ext uri="{BB962C8B-B14F-4D97-AF65-F5344CB8AC3E}">
        <p14:creationId xmlns:p14="http://schemas.microsoft.com/office/powerpoint/2010/main" val="3934536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Configuration	</a:t>
            </a:r>
            <a:endParaRPr lang="en-US" dirty="0"/>
          </a:p>
        </p:txBody>
      </p:sp>
      <p:sp>
        <p:nvSpPr>
          <p:cNvPr id="3" name="Content Placeholder 2"/>
          <p:cNvSpPr>
            <a:spLocks noGrp="1"/>
          </p:cNvSpPr>
          <p:nvPr>
            <p:ph idx="1"/>
          </p:nvPr>
        </p:nvSpPr>
        <p:spPr/>
        <p:txBody>
          <a:bodyPr/>
          <a:lstStyle/>
          <a:p>
            <a:r>
              <a:rPr lang="en-US" dirty="0" smtClean="0"/>
              <a:t>Just make sure that you have the enable button green…</a:t>
            </a:r>
            <a:endParaRPr lang="en-US" dirty="0"/>
          </a:p>
        </p:txBody>
      </p:sp>
      <p:pic>
        <p:nvPicPr>
          <p:cNvPr id="4" name="Picture 3"/>
          <p:cNvPicPr>
            <a:picLocks noChangeAspect="1"/>
          </p:cNvPicPr>
          <p:nvPr/>
        </p:nvPicPr>
        <p:blipFill>
          <a:blip r:embed="rId2"/>
          <a:stretch>
            <a:fillRect/>
          </a:stretch>
        </p:blipFill>
        <p:spPr>
          <a:xfrm>
            <a:off x="1638300" y="2743200"/>
            <a:ext cx="5867400" cy="3698608"/>
          </a:xfrm>
          <a:prstGeom prst="rect">
            <a:avLst/>
          </a:prstGeom>
        </p:spPr>
      </p:pic>
    </p:spTree>
    <p:extLst>
      <p:ext uri="{BB962C8B-B14F-4D97-AF65-F5344CB8AC3E}">
        <p14:creationId xmlns:p14="http://schemas.microsoft.com/office/powerpoint/2010/main" val="3947877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NMOS IS-04 Cliff </a:t>
            </a:r>
            <a:r>
              <a:rPr lang="en-US" dirty="0" smtClean="0"/>
              <a:t>Notes</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endParaRPr lang="en-US" dirty="0" smtClean="0"/>
          </a:p>
          <a:p>
            <a:r>
              <a:rPr lang="en-US" dirty="0"/>
              <a:t>IS-04 </a:t>
            </a:r>
            <a:r>
              <a:rPr lang="en-US" dirty="0" smtClean="0"/>
              <a:t>has three main parts:</a:t>
            </a:r>
            <a:endParaRPr lang="en-US" dirty="0"/>
          </a:p>
          <a:p>
            <a:pPr lvl="1"/>
            <a:r>
              <a:rPr lang="en-US" dirty="0" smtClean="0"/>
              <a:t>Discovery – This is the act of the Node (</a:t>
            </a:r>
            <a:r>
              <a:rPr lang="en-US" dirty="0" smtClean="0"/>
              <a:t>K-Frame IP IO boards) </a:t>
            </a:r>
            <a:r>
              <a:rPr lang="en-US" dirty="0" smtClean="0"/>
              <a:t>finding the Registry’s IP Address and Port (Could be a control system). </a:t>
            </a:r>
            <a:endParaRPr lang="en-US" dirty="0" smtClean="0"/>
          </a:p>
          <a:p>
            <a:pPr lvl="2"/>
            <a:r>
              <a:rPr lang="en-US" dirty="0"/>
              <a:t>NMOS only applies to the 16x8 and 8x4 IP Boards 10G/25G.  Does not apply to PTP </a:t>
            </a:r>
            <a:r>
              <a:rPr lang="en-US" dirty="0" err="1"/>
              <a:t>Mezz</a:t>
            </a:r>
            <a:r>
              <a:rPr lang="en-US" dirty="0"/>
              <a:t> or the first </a:t>
            </a:r>
            <a:r>
              <a:rPr lang="en-US" dirty="0" smtClean="0"/>
              <a:t>generation </a:t>
            </a:r>
            <a:r>
              <a:rPr lang="en-US" dirty="0"/>
              <a:t>MOD IP IO </a:t>
            </a:r>
            <a:r>
              <a:rPr lang="en-US" dirty="0" smtClean="0"/>
              <a:t>board.</a:t>
            </a:r>
            <a:endParaRPr lang="en-US" dirty="0"/>
          </a:p>
          <a:p>
            <a:pPr lvl="1"/>
            <a:r>
              <a:rPr lang="en-US" dirty="0" smtClean="0"/>
              <a:t>Registration – This occurs after the Node has discovered the Registry.  The Node will publish information about itself to the Registry and the Registry will store it for later use.  As Node settings are changed the Node will continue to publish to the Registry to keep it up to date.</a:t>
            </a:r>
          </a:p>
          <a:p>
            <a:pPr lvl="1"/>
            <a:r>
              <a:rPr lang="en-US" dirty="0" smtClean="0"/>
              <a:t>Heartbeat – Once a Node is </a:t>
            </a:r>
            <a:r>
              <a:rPr lang="en-US" dirty="0" smtClean="0"/>
              <a:t>registered, </a:t>
            </a:r>
            <a:r>
              <a:rPr lang="en-US" dirty="0" smtClean="0"/>
              <a:t>the Registry will expect </a:t>
            </a:r>
            <a:r>
              <a:rPr lang="en-US" dirty="0" smtClean="0"/>
              <a:t>periodic </a:t>
            </a:r>
            <a:r>
              <a:rPr lang="en-US" dirty="0" smtClean="0"/>
              <a:t>messages to be sent to ensure that the Node is still Active.</a:t>
            </a:r>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2940687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NMOS IS-04 Cliff </a:t>
            </a:r>
            <a:r>
              <a:rPr lang="en-US" dirty="0" smtClean="0"/>
              <a:t>Notes (</a:t>
            </a:r>
            <a:r>
              <a:rPr lang="en-US" dirty="0" err="1" smtClean="0"/>
              <a:t>cont</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endParaRPr lang="en-US" dirty="0" smtClean="0"/>
          </a:p>
          <a:p>
            <a:r>
              <a:rPr lang="en-US" dirty="0" smtClean="0"/>
              <a:t>The K-Frame will accomplish IS-04 as follows:</a:t>
            </a:r>
            <a:endParaRPr lang="en-US" dirty="0"/>
          </a:p>
          <a:p>
            <a:pPr lvl="1"/>
            <a:r>
              <a:rPr lang="en-US" dirty="0" smtClean="0"/>
              <a:t>Discovery – The K-Frame will use </a:t>
            </a:r>
            <a:r>
              <a:rPr lang="en-US" dirty="0" err="1" smtClean="0"/>
              <a:t>mDNS</a:t>
            </a:r>
            <a:r>
              <a:rPr lang="en-US" dirty="0" smtClean="0"/>
              <a:t> on the </a:t>
            </a:r>
            <a:r>
              <a:rPr lang="en-US" dirty="0"/>
              <a:t>M</a:t>
            </a:r>
            <a:r>
              <a:rPr lang="en-US" dirty="0" smtClean="0"/>
              <a:t>edia Network for discovery. </a:t>
            </a:r>
            <a:endParaRPr lang="en-US" dirty="0"/>
          </a:p>
          <a:p>
            <a:pPr lvl="1"/>
            <a:r>
              <a:rPr lang="en-US" dirty="0" smtClean="0"/>
              <a:t>Registration – Each IP Board will be published as a Node and will have the Frame’s Name and Starting/Ending input/output of that board.  All IP Boards for a K-Frame will also share the same grouping tag.  All messages are HTTP and published in plain text. </a:t>
            </a:r>
          </a:p>
          <a:p>
            <a:pPr lvl="1"/>
            <a:r>
              <a:rPr lang="en-US" dirty="0" smtClean="0"/>
              <a:t>Heartbeat– Each board will maintain its own connection to the Registry which helps ensure that we don’t have a single point of failure for all inputs/outputs.</a:t>
            </a:r>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38773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131" y="3035667"/>
            <a:ext cx="304800" cy="2743200"/>
          </a:xfrm>
          <a:prstGeom prst="rect">
            <a:avLst/>
          </a:prstGeom>
          <a:solidFill>
            <a:schemeClr val="bg1">
              <a:lumMod val="7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K  -Frame</a:t>
            </a:r>
            <a:endParaRPr lang="en-US" dirty="0"/>
          </a:p>
        </p:txBody>
      </p:sp>
      <p:sp>
        <p:nvSpPr>
          <p:cNvPr id="5" name="Rectangle 4"/>
          <p:cNvSpPr/>
          <p:nvPr/>
        </p:nvSpPr>
        <p:spPr>
          <a:xfrm>
            <a:off x="577916" y="3024438"/>
            <a:ext cx="1860483"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#1 </a:t>
            </a:r>
            <a:endParaRPr lang="en-US" dirty="0"/>
          </a:p>
        </p:txBody>
      </p:sp>
      <p:sp>
        <p:nvSpPr>
          <p:cNvPr id="6" name="Cloud 5"/>
          <p:cNvSpPr/>
          <p:nvPr/>
        </p:nvSpPr>
        <p:spPr>
          <a:xfrm>
            <a:off x="3143858" y="1447800"/>
            <a:ext cx="2875942" cy="1652337"/>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Media Network</a:t>
            </a:r>
          </a:p>
          <a:p>
            <a:pPr algn="ctr"/>
            <a:r>
              <a:rPr lang="en-US" dirty="0" smtClean="0"/>
              <a:t>(In-band)</a:t>
            </a:r>
          </a:p>
          <a:p>
            <a:pPr algn="ctr"/>
            <a:r>
              <a:rPr lang="en-US" sz="1400" dirty="0" err="1">
                <a:solidFill>
                  <a:prstClr val="black"/>
                </a:solidFill>
              </a:rPr>
              <a:t>m</a:t>
            </a:r>
            <a:r>
              <a:rPr lang="en-US" sz="1400" dirty="0" err="1" smtClean="0">
                <a:solidFill>
                  <a:prstClr val="black"/>
                </a:solidFill>
              </a:rPr>
              <a:t>DNS</a:t>
            </a:r>
            <a:r>
              <a:rPr lang="en-US" sz="1400" dirty="0" smtClean="0">
                <a:solidFill>
                  <a:prstClr val="black"/>
                </a:solidFill>
              </a:rPr>
              <a:t> Capable</a:t>
            </a:r>
            <a:endParaRPr lang="en-US" sz="1400" dirty="0">
              <a:solidFill>
                <a:prstClr val="black"/>
              </a:solidFill>
            </a:endParaRPr>
          </a:p>
        </p:txBody>
      </p:sp>
      <p:sp>
        <p:nvSpPr>
          <p:cNvPr id="7" name="Rounded Rectangle 6"/>
          <p:cNvSpPr/>
          <p:nvPr/>
        </p:nvSpPr>
        <p:spPr>
          <a:xfrm>
            <a:off x="6712017" y="2514600"/>
            <a:ext cx="2279583" cy="1066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NMOS Registry</a:t>
            </a:r>
            <a:endParaRPr lang="en-US" dirty="0"/>
          </a:p>
        </p:txBody>
      </p:sp>
      <p:sp>
        <p:nvSpPr>
          <p:cNvPr id="29" name="Rectangle 28"/>
          <p:cNvSpPr/>
          <p:nvPr/>
        </p:nvSpPr>
        <p:spPr>
          <a:xfrm>
            <a:off x="575511" y="3674544"/>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#2</a:t>
            </a:r>
            <a:endParaRPr lang="en-US" dirty="0"/>
          </a:p>
        </p:txBody>
      </p:sp>
      <p:cxnSp>
        <p:nvCxnSpPr>
          <p:cNvPr id="31" name="Straight Arrow Connector 30"/>
          <p:cNvCxnSpPr/>
          <p:nvPr/>
        </p:nvCxnSpPr>
        <p:spPr>
          <a:xfrm flipV="1">
            <a:off x="2527102" y="2667000"/>
            <a:ext cx="616756" cy="5479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H="1" flipV="1">
            <a:off x="5588600" y="2827020"/>
            <a:ext cx="1052931" cy="28091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6" name="TextBox 45"/>
          <p:cNvSpPr txBox="1"/>
          <p:nvPr/>
        </p:nvSpPr>
        <p:spPr>
          <a:xfrm>
            <a:off x="3413760" y="4350397"/>
            <a:ext cx="5140291" cy="1569660"/>
          </a:xfrm>
          <a:prstGeom prst="rect">
            <a:avLst/>
          </a:prstGeom>
          <a:noFill/>
        </p:spPr>
        <p:txBody>
          <a:bodyPr wrap="square" rtlCol="0">
            <a:spAutoFit/>
          </a:bodyPr>
          <a:lstStyle/>
          <a:p>
            <a:r>
              <a:rPr lang="en-US" dirty="0" smtClean="0"/>
              <a:t>	</a:t>
            </a:r>
            <a:r>
              <a:rPr lang="en-US" sz="2400" b="1" u="sng" dirty="0" err="1" smtClean="0"/>
              <a:t>mDNS</a:t>
            </a:r>
            <a:r>
              <a:rPr lang="en-US" sz="2400" b="1" u="sng" dirty="0" smtClean="0"/>
              <a:t> Cliff Notes</a:t>
            </a:r>
            <a:endParaRPr lang="en-US" dirty="0"/>
          </a:p>
          <a:p>
            <a:pPr marL="342900" indent="-342900">
              <a:buAutoNum type="arabicPeriod"/>
            </a:pPr>
            <a:r>
              <a:rPr lang="en-US" dirty="0" smtClean="0"/>
              <a:t>IGMP join group 224.0.0.251 (</a:t>
            </a:r>
            <a:r>
              <a:rPr lang="en-US" dirty="0" err="1" smtClean="0"/>
              <a:t>mDNS</a:t>
            </a:r>
            <a:r>
              <a:rPr lang="en-US" dirty="0" smtClean="0"/>
              <a:t>)</a:t>
            </a:r>
          </a:p>
          <a:p>
            <a:pPr marL="342900" indent="-342900">
              <a:buAutoNum type="arabicPeriod"/>
            </a:pPr>
            <a:r>
              <a:rPr lang="en-US" dirty="0" smtClean="0"/>
              <a:t>Node - </a:t>
            </a:r>
            <a:r>
              <a:rPr lang="en-US" dirty="0" err="1" smtClean="0"/>
              <a:t>mDNS</a:t>
            </a:r>
            <a:r>
              <a:rPr lang="en-US" dirty="0" smtClean="0"/>
              <a:t> Query (</a:t>
            </a:r>
            <a:r>
              <a:rPr lang="en-US" dirty="0" smtClean="0">
                <a:solidFill>
                  <a:srgbClr val="FF0000"/>
                </a:solidFill>
              </a:rPr>
              <a:t>_</a:t>
            </a:r>
            <a:r>
              <a:rPr lang="en-US" dirty="0" err="1" smtClean="0">
                <a:solidFill>
                  <a:srgbClr val="FF0000"/>
                </a:solidFill>
              </a:rPr>
              <a:t>nmos</a:t>
            </a:r>
            <a:r>
              <a:rPr lang="en-US" dirty="0" smtClean="0">
                <a:solidFill>
                  <a:srgbClr val="FF0000"/>
                </a:solidFill>
              </a:rPr>
              <a:t>-registration._</a:t>
            </a:r>
            <a:r>
              <a:rPr lang="en-US" dirty="0" err="1" smtClean="0">
                <a:solidFill>
                  <a:srgbClr val="FF0000"/>
                </a:solidFill>
              </a:rPr>
              <a:t>tcp</a:t>
            </a:r>
            <a:r>
              <a:rPr lang="en-US" dirty="0" smtClean="0">
                <a:solidFill>
                  <a:srgbClr val="FF0000"/>
                </a:solidFill>
              </a:rPr>
              <a:t>)</a:t>
            </a:r>
          </a:p>
          <a:p>
            <a:pPr marL="342900" indent="-342900">
              <a:buAutoNum type="arabicPeriod"/>
            </a:pPr>
            <a:r>
              <a:rPr lang="en-US" dirty="0" smtClean="0"/>
              <a:t>Registry - </a:t>
            </a:r>
            <a:r>
              <a:rPr lang="en-US" dirty="0" err="1" smtClean="0"/>
              <a:t>mDNS</a:t>
            </a:r>
            <a:r>
              <a:rPr lang="en-US" dirty="0" smtClean="0"/>
              <a:t> responds to the Node with connection </a:t>
            </a:r>
            <a:r>
              <a:rPr lang="en-US" dirty="0" smtClean="0"/>
              <a:t>information</a:t>
            </a:r>
          </a:p>
        </p:txBody>
      </p:sp>
      <p:cxnSp>
        <p:nvCxnSpPr>
          <p:cNvPr id="12" name="Straight Arrow Connector 11"/>
          <p:cNvCxnSpPr/>
          <p:nvPr/>
        </p:nvCxnSpPr>
        <p:spPr>
          <a:xfrm flipV="1">
            <a:off x="2503169" y="2979069"/>
            <a:ext cx="1078231" cy="9774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Rectangle 13"/>
          <p:cNvSpPr/>
          <p:nvPr/>
        </p:nvSpPr>
        <p:spPr>
          <a:xfrm>
            <a:off x="575511" y="4324650"/>
            <a:ext cx="186288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Node</a:t>
            </a:r>
          </a:p>
          <a:p>
            <a:pPr algn="ctr"/>
            <a:r>
              <a:rPr lang="en-US" dirty="0" smtClean="0"/>
              <a:t>IP Board (</a:t>
            </a:r>
            <a:r>
              <a:rPr lang="en-US" dirty="0" err="1" smtClean="0"/>
              <a:t>etc</a:t>
            </a:r>
            <a:r>
              <a:rPr lang="en-US" dirty="0" smtClean="0"/>
              <a:t>…)</a:t>
            </a:r>
            <a:endParaRPr lang="en-US" dirty="0"/>
          </a:p>
        </p:txBody>
      </p:sp>
      <p:cxnSp>
        <p:nvCxnSpPr>
          <p:cNvPr id="17" name="Straight Arrow Connector 16"/>
          <p:cNvCxnSpPr/>
          <p:nvPr/>
        </p:nvCxnSpPr>
        <p:spPr>
          <a:xfrm flipV="1">
            <a:off x="2506979" y="3035667"/>
            <a:ext cx="1728135" cy="155568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Title 1"/>
          <p:cNvSpPr>
            <a:spLocks noGrp="1"/>
          </p:cNvSpPr>
          <p:nvPr>
            <p:ph type="title"/>
          </p:nvPr>
        </p:nvSpPr>
        <p:spPr/>
        <p:txBody>
          <a:bodyPr>
            <a:normAutofit fontScale="90000"/>
          </a:bodyPr>
          <a:lstStyle/>
          <a:p>
            <a:r>
              <a:rPr lang="en-US" dirty="0"/>
              <a:t>NMOS IS-04 Cliff </a:t>
            </a:r>
            <a:r>
              <a:rPr lang="en-US" dirty="0" smtClean="0"/>
              <a:t>Notes (</a:t>
            </a:r>
            <a:r>
              <a:rPr lang="en-US" dirty="0" err="1" smtClean="0"/>
              <a:t>cont</a:t>
            </a:r>
            <a:r>
              <a:rPr lang="en-US" dirty="0" smtClean="0"/>
              <a:t>…)</a:t>
            </a:r>
            <a:r>
              <a:rPr lang="en-US" dirty="0"/>
              <a:t/>
            </a:r>
            <a:br>
              <a:rPr lang="en-US" dirty="0"/>
            </a:br>
            <a:r>
              <a:rPr lang="en-US" sz="4000" dirty="0" smtClean="0"/>
              <a:t>Discovery/Registration Process &amp;</a:t>
            </a:r>
            <a:r>
              <a:rPr lang="en-US" sz="4000" dirty="0" err="1" smtClean="0"/>
              <a:t>mDNS</a:t>
            </a:r>
            <a:endParaRPr lang="en-US" dirty="0"/>
          </a:p>
        </p:txBody>
      </p:sp>
    </p:spTree>
    <p:extLst>
      <p:ext uri="{BB962C8B-B14F-4D97-AF65-F5344CB8AC3E}">
        <p14:creationId xmlns:p14="http://schemas.microsoft.com/office/powerpoint/2010/main" val="2294388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NMOS </a:t>
            </a:r>
            <a:r>
              <a:rPr lang="en-US" dirty="0" smtClean="0"/>
              <a:t>IS-05 </a:t>
            </a:r>
            <a:r>
              <a:rPr lang="en-US" dirty="0"/>
              <a:t>Cliff </a:t>
            </a:r>
            <a:r>
              <a:rPr lang="en-US" dirty="0" smtClean="0"/>
              <a:t>Notes</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IS-05:</a:t>
            </a:r>
            <a:endParaRPr lang="en-US" dirty="0"/>
          </a:p>
          <a:p>
            <a:pPr lvl="1">
              <a:buFontTx/>
              <a:buChar char="-"/>
            </a:pPr>
            <a:r>
              <a:rPr lang="en-US" dirty="0" smtClean="0"/>
              <a:t>Allows a Control Application to use the information published to the Registry to perform IGMP “Takes” not cuts.  The quality of the “Take” is largely due to the network that is distributing the streams.</a:t>
            </a:r>
          </a:p>
          <a:p>
            <a:pPr lvl="1">
              <a:buFontTx/>
              <a:buChar char="-"/>
            </a:pPr>
            <a:r>
              <a:rPr lang="en-US" dirty="0" smtClean="0"/>
              <a:t>The typical use case that customers have asked for is the ability to rapidly reconfigure the Switcher’s Receivers from a Router Control Panel. </a:t>
            </a:r>
          </a:p>
          <a:p>
            <a:pPr lvl="1">
              <a:buFontTx/>
              <a:buChar char="-"/>
            </a:pPr>
            <a:r>
              <a:rPr lang="en-US" dirty="0" smtClean="0"/>
              <a:t>The “Take” occurs just as if the IGMP address was changed from the Menu.  No changes to sources and not an RMEM.</a:t>
            </a:r>
            <a:endParaRPr lang="en-US" dirty="0"/>
          </a:p>
          <a:p>
            <a:pPr lvl="1"/>
            <a:endParaRPr lang="en-US" dirty="0" smtClean="0"/>
          </a:p>
          <a:p>
            <a:pPr lvl="1"/>
            <a:endParaRPr lang="en-US" dirty="0"/>
          </a:p>
        </p:txBody>
      </p:sp>
    </p:spTree>
    <p:extLst>
      <p:ext uri="{BB962C8B-B14F-4D97-AF65-F5344CB8AC3E}">
        <p14:creationId xmlns:p14="http://schemas.microsoft.com/office/powerpoint/2010/main" val="16925163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4636</TotalTime>
  <Words>977</Words>
  <Application>Microsoft Office PowerPoint</Application>
  <PresentationFormat>On-screen Show (4:3)</PresentationFormat>
  <Paragraphs>124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K-Frame NMOS Training (v14.6.0) </vt:lpstr>
      <vt:lpstr>Goals</vt:lpstr>
      <vt:lpstr>Agenda</vt:lpstr>
      <vt:lpstr>NMOS Cliff Notes</vt:lpstr>
      <vt:lpstr>Menu Configuration </vt:lpstr>
      <vt:lpstr>NMOS IS-04 Cliff Notes </vt:lpstr>
      <vt:lpstr>NMOS IS-04 Cliff Notes (cont…) </vt:lpstr>
      <vt:lpstr>NMOS IS-04 Cliff Notes (cont…) Discovery/Registration Process &amp;mDNS</vt:lpstr>
      <vt:lpstr>NMOS IS-05 Cliff Notes </vt:lpstr>
      <vt:lpstr>PowerPoint Presentation</vt:lpstr>
      <vt:lpstr>Troubleshooting</vt:lpstr>
      <vt:lpstr>Troubleshooting (cont…)</vt:lpstr>
      <vt:lpstr>Troubleshooting (cont…)</vt:lpstr>
      <vt:lpstr>Troubleshooting (cont…)</vt:lpstr>
      <vt:lpstr>Troubleshooting (cont…)</vt:lpstr>
      <vt:lpstr>Additional Resources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Nmos Registration Discovery</dc:title>
  <dc:creator>Ryan A. Zink</dc:creator>
  <cp:lastModifiedBy>Rick Paulson</cp:lastModifiedBy>
  <cp:revision>50</cp:revision>
  <dcterms:created xsi:type="dcterms:W3CDTF">2020-03-10T17:00:35Z</dcterms:created>
  <dcterms:modified xsi:type="dcterms:W3CDTF">2020-04-24T16:47:20Z</dcterms:modified>
</cp:coreProperties>
</file>