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9" r:id="rId3"/>
    <p:sldId id="285" r:id="rId4"/>
    <p:sldId id="290" r:id="rId5"/>
    <p:sldId id="295" r:id="rId6"/>
    <p:sldId id="296" r:id="rId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FFFFCC"/>
    <a:srgbClr val="CCCCFF"/>
    <a:srgbClr val="6666FF"/>
    <a:srgbClr val="FFCCFF"/>
    <a:srgbClr val="CCECFF"/>
    <a:srgbClr val="A1D0D5"/>
    <a:srgbClr val="533993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30" autoAdjust="0"/>
    <p:restoredTop sz="94660"/>
  </p:normalViewPr>
  <p:slideViewPr>
    <p:cSldViewPr>
      <p:cViewPr varScale="1">
        <p:scale>
          <a:sx n="115" d="100"/>
          <a:sy n="115" d="100"/>
        </p:scale>
        <p:origin x="750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71727" y="2780929"/>
            <a:ext cx="9362546" cy="71437"/>
          </a:xfrm>
          <a:prstGeom prst="rect">
            <a:avLst/>
          </a:prstGeom>
          <a:solidFill>
            <a:srgbClr val="66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780000" y="1800001"/>
            <a:ext cx="8420100" cy="938535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ja-JP" altLang="en-US" noProof="0" dirty="0" smtClean="0"/>
              <a:t>マスター タイトルの書式設定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212976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ja-JP" altLang="en-US" noProof="0" dirty="0" smtClean="0"/>
              <a:t>マスター サブタイトルの書式設定</a:t>
            </a:r>
          </a:p>
        </p:txBody>
      </p:sp>
      <p:pic>
        <p:nvPicPr>
          <p:cNvPr id="18" name="Picture 51" descr="j and e_cover_confidential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385381" y="235775"/>
            <a:ext cx="1357948" cy="37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48704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8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6431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EFCE3E82-D5CA-4FAF-9C51-5D910BA45DCE}" type="datetimeFigureOut">
              <a:rPr kumimoji="1" lang="ja-JP" altLang="en-US" smtClean="0"/>
              <a:t>2017/3/23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A8D731EF-7DEB-4438-856D-B9A4286A13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38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271727" y="692697"/>
            <a:ext cx="9362546" cy="71437"/>
          </a:xfrm>
          <a:prstGeom prst="rect">
            <a:avLst/>
          </a:prstGeom>
          <a:solidFill>
            <a:srgbClr val="66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88641"/>
            <a:ext cx="8915400" cy="526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980728"/>
            <a:ext cx="89154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pic>
        <p:nvPicPr>
          <p:cNvPr id="18" name="Picture 51" descr="j and e_cover_confidential"/>
          <p:cNvPicPr>
            <a:picLocks noChangeAspect="1" noChangeArrowheads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8385381" y="235775"/>
            <a:ext cx="1357948" cy="37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FF"/>
        </a:buClr>
        <a:buFont typeface="Arial" charset="0"/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333CC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533993"/>
        </a:buClr>
        <a:buFont typeface="Arial" charset="0"/>
        <a:buChar char="–"/>
        <a:defRPr kumimoji="1" sz="18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Arial" charset="0"/>
        <a:buChar char="»"/>
        <a:defRPr kumimoji="1" sz="1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4K Replay</a:t>
            </a:r>
            <a:endParaRPr kumimoji="1" lang="ja-JP" altLang="en-US" dirty="0"/>
          </a:p>
        </p:txBody>
      </p:sp>
      <p:pic>
        <p:nvPicPr>
          <p:cNvPr id="4" name="Picture 2" descr="C:\Users\0000070191\Desktop\取説\bpu4800_rear_160308_020-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576" y="4076494"/>
            <a:ext cx="7802270" cy="230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0000070191\Documents\新しいフォルダー\pws100pr1_rear_140822_02-Lar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333" y="2394571"/>
            <a:ext cx="7214151" cy="9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コネクタ 5"/>
          <p:cNvCxnSpPr/>
          <p:nvPr/>
        </p:nvCxnSpPr>
        <p:spPr>
          <a:xfrm>
            <a:off x="6523543" y="3710110"/>
            <a:ext cx="0" cy="2277359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" name="直線コネクタ 6"/>
          <p:cNvCxnSpPr/>
          <p:nvPr/>
        </p:nvCxnSpPr>
        <p:spPr>
          <a:xfrm>
            <a:off x="1959164" y="3717032"/>
            <a:ext cx="4563589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8" name="直線矢印コネクタ 7"/>
          <p:cNvCxnSpPr/>
          <p:nvPr/>
        </p:nvCxnSpPr>
        <p:spPr>
          <a:xfrm flipH="1" flipV="1">
            <a:off x="1987118" y="2988128"/>
            <a:ext cx="2" cy="72890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9" name="直線コネクタ 8"/>
          <p:cNvCxnSpPr/>
          <p:nvPr/>
        </p:nvCxnSpPr>
        <p:spPr>
          <a:xfrm>
            <a:off x="5544304" y="4013451"/>
            <a:ext cx="0" cy="1980945"/>
          </a:xfrm>
          <a:prstGeom prst="line">
            <a:avLst/>
          </a:prstGeom>
          <a:noFill/>
          <a:ln w="38100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10" name="直線コネクタ 9"/>
          <p:cNvCxnSpPr/>
          <p:nvPr/>
        </p:nvCxnSpPr>
        <p:spPr>
          <a:xfrm>
            <a:off x="2259312" y="4004483"/>
            <a:ext cx="3291184" cy="0"/>
          </a:xfrm>
          <a:prstGeom prst="line">
            <a:avLst/>
          </a:prstGeom>
          <a:noFill/>
          <a:ln w="38100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11" name="直線矢印コネクタ 10"/>
          <p:cNvCxnSpPr/>
          <p:nvPr/>
        </p:nvCxnSpPr>
        <p:spPr>
          <a:xfrm flipV="1">
            <a:off x="2256021" y="2988128"/>
            <a:ext cx="0" cy="1025322"/>
          </a:xfrm>
          <a:prstGeom prst="straightConnector1">
            <a:avLst/>
          </a:prstGeom>
          <a:noFill/>
          <a:ln w="38100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  <a:tailEnd type="arrow"/>
          </a:ln>
          <a:effectLst/>
        </p:spPr>
      </p:cxnSp>
      <p:cxnSp>
        <p:nvCxnSpPr>
          <p:cNvPr id="12" name="直線コネクタ 11"/>
          <p:cNvCxnSpPr/>
          <p:nvPr/>
        </p:nvCxnSpPr>
        <p:spPr>
          <a:xfrm>
            <a:off x="3568041" y="3429000"/>
            <a:ext cx="0" cy="1256146"/>
          </a:xfrm>
          <a:prstGeom prst="line">
            <a:avLst/>
          </a:prstGeom>
          <a:noFill/>
          <a:ln w="381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</p:cxnSp>
      <p:cxnSp>
        <p:nvCxnSpPr>
          <p:cNvPr id="13" name="直線コネクタ 12"/>
          <p:cNvCxnSpPr/>
          <p:nvPr/>
        </p:nvCxnSpPr>
        <p:spPr>
          <a:xfrm>
            <a:off x="3568040" y="3429000"/>
            <a:ext cx="651021" cy="0"/>
          </a:xfrm>
          <a:prstGeom prst="line">
            <a:avLst/>
          </a:prstGeom>
          <a:noFill/>
          <a:ln w="381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</p:cxnSp>
      <p:cxnSp>
        <p:nvCxnSpPr>
          <p:cNvPr id="14" name="直線コネクタ 13"/>
          <p:cNvCxnSpPr/>
          <p:nvPr/>
        </p:nvCxnSpPr>
        <p:spPr>
          <a:xfrm>
            <a:off x="4209972" y="2979600"/>
            <a:ext cx="0" cy="449400"/>
          </a:xfrm>
          <a:prstGeom prst="line">
            <a:avLst/>
          </a:prstGeom>
          <a:noFill/>
          <a:ln w="381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</p:cxnSp>
      <p:pic>
        <p:nvPicPr>
          <p:cNvPr id="15" name="Picture 3" descr="C:\Users\0000070191\Documents\新しいフォルダー\pwsk4403_3q_131009_04-Larg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544" y="957567"/>
            <a:ext cx="1187727" cy="861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直線コネクタ 15"/>
          <p:cNvCxnSpPr/>
          <p:nvPr/>
        </p:nvCxnSpPr>
        <p:spPr>
          <a:xfrm>
            <a:off x="3895988" y="1736594"/>
            <a:ext cx="0" cy="1096742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893" y="1694396"/>
            <a:ext cx="1239823" cy="590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直線コネクタ 17"/>
          <p:cNvCxnSpPr/>
          <p:nvPr/>
        </p:nvCxnSpPr>
        <p:spPr>
          <a:xfrm>
            <a:off x="3494277" y="2141974"/>
            <a:ext cx="0" cy="843135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cxnSp>
        <p:nvCxnSpPr>
          <p:cNvPr id="19" name="直線コネクタ 18"/>
          <p:cNvCxnSpPr/>
          <p:nvPr/>
        </p:nvCxnSpPr>
        <p:spPr>
          <a:xfrm>
            <a:off x="3484373" y="2988128"/>
            <a:ext cx="399669" cy="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cxnSp>
        <p:nvCxnSpPr>
          <p:cNvPr id="20" name="直線コネクタ 19"/>
          <p:cNvCxnSpPr/>
          <p:nvPr/>
        </p:nvCxnSpPr>
        <p:spPr>
          <a:xfrm>
            <a:off x="2832718" y="2131272"/>
            <a:ext cx="664708" cy="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pic>
        <p:nvPicPr>
          <p:cNvPr id="21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299" y="957567"/>
            <a:ext cx="1634763" cy="150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直線コネクタ 21"/>
          <p:cNvCxnSpPr/>
          <p:nvPr/>
        </p:nvCxnSpPr>
        <p:spPr>
          <a:xfrm>
            <a:off x="5287105" y="1674494"/>
            <a:ext cx="0" cy="1295375"/>
          </a:xfrm>
          <a:prstGeom prst="line">
            <a:avLst/>
          </a:prstGeom>
          <a:noFill/>
          <a:ln w="38100" cap="flat" cmpd="sng" algn="ctr">
            <a:solidFill>
              <a:srgbClr val="EEECE1">
                <a:lumMod val="50000"/>
              </a:srgbClr>
            </a:solidFill>
            <a:prstDash val="solid"/>
          </a:ln>
          <a:effectLst/>
        </p:spPr>
      </p:cxnSp>
      <p:pic>
        <p:nvPicPr>
          <p:cNvPr id="23" name="Picture 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626" y="1733940"/>
            <a:ext cx="581532" cy="53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直線コネクタ 23"/>
          <p:cNvCxnSpPr/>
          <p:nvPr/>
        </p:nvCxnSpPr>
        <p:spPr>
          <a:xfrm>
            <a:off x="5269303" y="1697363"/>
            <a:ext cx="698050" cy="0"/>
          </a:xfrm>
          <a:prstGeom prst="line">
            <a:avLst/>
          </a:prstGeom>
          <a:noFill/>
          <a:ln w="38100" cap="flat" cmpd="sng" algn="ctr">
            <a:solidFill>
              <a:srgbClr val="EEECE1">
                <a:lumMod val="50000"/>
              </a:srgbClr>
            </a:solidFill>
            <a:prstDash val="solid"/>
          </a:ln>
          <a:effectLst/>
        </p:spPr>
      </p:cxnSp>
      <p:cxnSp>
        <p:nvCxnSpPr>
          <p:cNvPr id="25" name="直線コネクタ 24"/>
          <p:cNvCxnSpPr/>
          <p:nvPr/>
        </p:nvCxnSpPr>
        <p:spPr>
          <a:xfrm>
            <a:off x="4898863" y="1990204"/>
            <a:ext cx="0" cy="843135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cxnSp>
        <p:nvCxnSpPr>
          <p:cNvPr id="26" name="直線コネクタ 25"/>
          <p:cNvCxnSpPr/>
          <p:nvPr/>
        </p:nvCxnSpPr>
        <p:spPr>
          <a:xfrm>
            <a:off x="4514157" y="1997790"/>
            <a:ext cx="399669" cy="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5257389" y="1417397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HDMI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429208" y="2209015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01323" y="1726998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955660" y="1863097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655620" y="3443428"/>
            <a:ext cx="17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SLOT2 LIVE  HD-SDI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166204" y="3763876"/>
            <a:ext cx="19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SLOT2 REPLAY  HD-SDI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611595" y="3181959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LAN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3039" y="2708920"/>
            <a:ext cx="1395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PWS-100PR1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7403" y="425783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BPU4800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259596" y="815603"/>
            <a:ext cx="1271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PWSK-4403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028522" y="818714"/>
            <a:ext cx="1250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PC Monitor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723332" y="1372084"/>
            <a:ext cx="1071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Keyboard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024301" y="140348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Mouse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 rot="16200000">
            <a:off x="1558797" y="3300254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SDI1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 rot="16200000">
            <a:off x="1858879" y="3290501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SDI2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604920" y="6453336"/>
            <a:ext cx="1813317" cy="26161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3G SDI/HD SDI</a:t>
            </a:r>
            <a:r>
              <a:rPr kumimoji="0" lang="ja-JP" altLang="en-US" sz="11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Monitor</a:t>
            </a:r>
            <a:endParaRPr kumimoji="0" lang="ja-JP" alt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116422" y="6453336"/>
            <a:ext cx="1258678" cy="26161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HD SDI</a:t>
            </a:r>
            <a:r>
              <a:rPr kumimoji="0" lang="ja-JP" altLang="en-US" sz="11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Monitor</a:t>
            </a:r>
            <a:endParaRPr kumimoji="0" lang="ja-JP" alt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6754603" y="5994396"/>
            <a:ext cx="0" cy="4589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48" name="直線コネクタ 47"/>
          <p:cNvCxnSpPr/>
          <p:nvPr/>
        </p:nvCxnSpPr>
        <p:spPr>
          <a:xfrm>
            <a:off x="5864611" y="5994396"/>
            <a:ext cx="0" cy="314927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49" name="直線コネクタ 48"/>
          <p:cNvCxnSpPr/>
          <p:nvPr/>
        </p:nvCxnSpPr>
        <p:spPr>
          <a:xfrm>
            <a:off x="5843983" y="6304695"/>
            <a:ext cx="840117" cy="0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50" name="直線コネクタ 49"/>
          <p:cNvCxnSpPr/>
          <p:nvPr/>
        </p:nvCxnSpPr>
        <p:spPr>
          <a:xfrm>
            <a:off x="6676594" y="6310136"/>
            <a:ext cx="0" cy="143203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51" name="直線コネクタ 50"/>
          <p:cNvCxnSpPr/>
          <p:nvPr/>
        </p:nvCxnSpPr>
        <p:spPr>
          <a:xfrm>
            <a:off x="6193534" y="6004497"/>
            <a:ext cx="0" cy="4589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52" name="テキスト ボックス 51"/>
          <p:cNvSpPr txBox="1"/>
          <p:nvPr/>
        </p:nvSpPr>
        <p:spPr>
          <a:xfrm>
            <a:off x="1293998" y="6453336"/>
            <a:ext cx="1527984" cy="26161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4K REPLAY </a:t>
            </a:r>
            <a:r>
              <a:rPr kumimoji="0" lang="en-US" altLang="ja-JP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Monitor</a:t>
            </a:r>
            <a:endParaRPr kumimoji="0" lang="ja-JP" alt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613225" y="6453336"/>
            <a:ext cx="1347180" cy="26161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4K LIVE </a:t>
            </a:r>
            <a:r>
              <a:rPr kumimoji="0" lang="en-US" altLang="ja-JP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Monitor</a:t>
            </a:r>
            <a:endParaRPr kumimoji="0" lang="ja-JP" alt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4" name="グループ化 53"/>
          <p:cNvGrpSpPr/>
          <p:nvPr/>
        </p:nvGrpSpPr>
        <p:grpSpPr>
          <a:xfrm>
            <a:off x="4724761" y="5691244"/>
            <a:ext cx="1981850" cy="762092"/>
            <a:chOff x="4254768" y="5691244"/>
            <a:chExt cx="1829400" cy="762092"/>
          </a:xfrm>
        </p:grpSpPr>
        <p:cxnSp>
          <p:nvCxnSpPr>
            <p:cNvPr id="55" name="直線コネクタ 54"/>
            <p:cNvCxnSpPr/>
            <p:nvPr/>
          </p:nvCxnSpPr>
          <p:spPr>
            <a:xfrm>
              <a:off x="6084168" y="5696378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6" name="直線コネクタ 55"/>
            <p:cNvCxnSpPr/>
            <p:nvPr/>
          </p:nvCxnSpPr>
          <p:spPr>
            <a:xfrm>
              <a:off x="4502557" y="5706770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7" name="直線コネクタ 56"/>
            <p:cNvCxnSpPr/>
            <p:nvPr/>
          </p:nvCxnSpPr>
          <p:spPr>
            <a:xfrm>
              <a:off x="5070802" y="5696009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8" name="直線コネクタ 57"/>
            <p:cNvCxnSpPr/>
            <p:nvPr/>
          </p:nvCxnSpPr>
          <p:spPr>
            <a:xfrm>
              <a:off x="5587199" y="5691244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9" name="直線コネクタ 58"/>
            <p:cNvCxnSpPr/>
            <p:nvPr/>
          </p:nvCxnSpPr>
          <p:spPr>
            <a:xfrm>
              <a:off x="4267258" y="5843644"/>
              <a:ext cx="1808206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60" name="直線コネクタ 59"/>
            <p:cNvCxnSpPr/>
            <p:nvPr/>
          </p:nvCxnSpPr>
          <p:spPr>
            <a:xfrm>
              <a:off x="4254768" y="5836717"/>
              <a:ext cx="0" cy="616619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grpSp>
        <p:nvGrpSpPr>
          <p:cNvPr id="61" name="グループ化 60"/>
          <p:cNvGrpSpPr/>
          <p:nvPr/>
        </p:nvGrpSpPr>
        <p:grpSpPr>
          <a:xfrm>
            <a:off x="2320790" y="5691244"/>
            <a:ext cx="1981850" cy="762092"/>
            <a:chOff x="4254768" y="5691244"/>
            <a:chExt cx="1829400" cy="762092"/>
          </a:xfrm>
        </p:grpSpPr>
        <p:cxnSp>
          <p:nvCxnSpPr>
            <p:cNvPr id="62" name="直線コネクタ 61"/>
            <p:cNvCxnSpPr/>
            <p:nvPr/>
          </p:nvCxnSpPr>
          <p:spPr>
            <a:xfrm>
              <a:off x="6084168" y="5696378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1F497D">
                  <a:lumMod val="60000"/>
                  <a:lumOff val="40000"/>
                </a:srgbClr>
              </a:solidFill>
              <a:prstDash val="solid"/>
            </a:ln>
            <a:effectLst/>
          </p:spPr>
        </p:cxnSp>
        <p:cxnSp>
          <p:nvCxnSpPr>
            <p:cNvPr id="63" name="直線コネクタ 62"/>
            <p:cNvCxnSpPr/>
            <p:nvPr/>
          </p:nvCxnSpPr>
          <p:spPr>
            <a:xfrm>
              <a:off x="4502557" y="5706770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1F497D">
                  <a:lumMod val="60000"/>
                  <a:lumOff val="40000"/>
                </a:srgbClr>
              </a:solidFill>
              <a:prstDash val="solid"/>
            </a:ln>
            <a:effectLst/>
          </p:spPr>
        </p:cxnSp>
        <p:cxnSp>
          <p:nvCxnSpPr>
            <p:cNvPr id="64" name="直線コネクタ 63"/>
            <p:cNvCxnSpPr/>
            <p:nvPr/>
          </p:nvCxnSpPr>
          <p:spPr>
            <a:xfrm>
              <a:off x="5070802" y="5696009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1F497D">
                  <a:lumMod val="60000"/>
                  <a:lumOff val="40000"/>
                </a:srgbClr>
              </a:solidFill>
              <a:prstDash val="solid"/>
            </a:ln>
            <a:effectLst/>
          </p:spPr>
        </p:cxnSp>
        <p:cxnSp>
          <p:nvCxnSpPr>
            <p:cNvPr id="65" name="直線コネクタ 64"/>
            <p:cNvCxnSpPr/>
            <p:nvPr/>
          </p:nvCxnSpPr>
          <p:spPr>
            <a:xfrm>
              <a:off x="5587199" y="5691244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1F497D">
                  <a:lumMod val="60000"/>
                  <a:lumOff val="40000"/>
                </a:srgbClr>
              </a:solidFill>
              <a:prstDash val="solid"/>
            </a:ln>
            <a:effectLst/>
          </p:spPr>
        </p:cxnSp>
        <p:cxnSp>
          <p:nvCxnSpPr>
            <p:cNvPr id="66" name="直線コネクタ 65"/>
            <p:cNvCxnSpPr/>
            <p:nvPr/>
          </p:nvCxnSpPr>
          <p:spPr>
            <a:xfrm>
              <a:off x="4267258" y="5843644"/>
              <a:ext cx="1808206" cy="0"/>
            </a:xfrm>
            <a:prstGeom prst="line">
              <a:avLst/>
            </a:prstGeom>
            <a:noFill/>
            <a:ln w="28575" cap="flat" cmpd="sng" algn="ctr">
              <a:solidFill>
                <a:srgbClr val="1F497D">
                  <a:lumMod val="60000"/>
                  <a:lumOff val="40000"/>
                </a:srgbClr>
              </a:solidFill>
              <a:prstDash val="solid"/>
            </a:ln>
            <a:effectLst/>
          </p:spPr>
        </p:cxnSp>
        <p:cxnSp>
          <p:nvCxnSpPr>
            <p:cNvPr id="67" name="直線コネクタ 66"/>
            <p:cNvCxnSpPr/>
            <p:nvPr/>
          </p:nvCxnSpPr>
          <p:spPr>
            <a:xfrm>
              <a:off x="4254768" y="5836717"/>
              <a:ext cx="0" cy="616619"/>
            </a:xfrm>
            <a:prstGeom prst="line">
              <a:avLst/>
            </a:prstGeom>
            <a:noFill/>
            <a:ln w="28575" cap="flat" cmpd="sng" algn="ctr">
              <a:solidFill>
                <a:srgbClr val="1F497D">
                  <a:lumMod val="60000"/>
                  <a:lumOff val="40000"/>
                </a:srgbClr>
              </a:solidFill>
              <a:prstDash val="solid"/>
            </a:ln>
            <a:effectLst/>
          </p:spPr>
        </p:cxnSp>
      </p:grpSp>
      <p:cxnSp>
        <p:nvCxnSpPr>
          <p:cNvPr id="68" name="直線コネクタ 67"/>
          <p:cNvCxnSpPr/>
          <p:nvPr/>
        </p:nvCxnSpPr>
        <p:spPr>
          <a:xfrm flipH="1" flipV="1">
            <a:off x="2308109" y="5481990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69" name="直線コネクタ 68"/>
          <p:cNvCxnSpPr/>
          <p:nvPr/>
        </p:nvCxnSpPr>
        <p:spPr>
          <a:xfrm flipH="1" flipV="1">
            <a:off x="4089454" y="5484393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70" name="直線コネクタ 69"/>
          <p:cNvCxnSpPr/>
          <p:nvPr/>
        </p:nvCxnSpPr>
        <p:spPr>
          <a:xfrm flipH="1" flipV="1">
            <a:off x="3478297" y="5482396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71" name="直線コネクタ 70"/>
          <p:cNvCxnSpPr/>
          <p:nvPr/>
        </p:nvCxnSpPr>
        <p:spPr>
          <a:xfrm flipH="1" flipV="1">
            <a:off x="2881985" y="5487647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72" name="直線コネクタ 71"/>
          <p:cNvCxnSpPr/>
          <p:nvPr/>
        </p:nvCxnSpPr>
        <p:spPr>
          <a:xfrm flipH="1">
            <a:off x="2318163" y="5477882"/>
            <a:ext cx="6464667" cy="8833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73" name="直線コネクタ 72"/>
          <p:cNvCxnSpPr/>
          <p:nvPr/>
        </p:nvCxnSpPr>
        <p:spPr>
          <a:xfrm flipH="1" flipV="1">
            <a:off x="4712763" y="5568459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4" name="直線コネクタ 73"/>
          <p:cNvCxnSpPr/>
          <p:nvPr/>
        </p:nvCxnSpPr>
        <p:spPr>
          <a:xfrm flipH="1" flipV="1">
            <a:off x="6449083" y="5570862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5" name="直線コネクタ 74"/>
          <p:cNvCxnSpPr/>
          <p:nvPr/>
        </p:nvCxnSpPr>
        <p:spPr>
          <a:xfrm flipH="1" flipV="1">
            <a:off x="5882952" y="5568865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6" name="直線コネクタ 75"/>
          <p:cNvCxnSpPr/>
          <p:nvPr/>
        </p:nvCxnSpPr>
        <p:spPr>
          <a:xfrm flipH="1" flipV="1">
            <a:off x="5286639" y="5574116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7" name="直線コネクタ 76"/>
          <p:cNvCxnSpPr/>
          <p:nvPr/>
        </p:nvCxnSpPr>
        <p:spPr>
          <a:xfrm flipH="1">
            <a:off x="4722815" y="5574119"/>
            <a:ext cx="4060013" cy="5579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81" name="テキスト ボックス 80"/>
          <p:cNvSpPr txBox="1"/>
          <p:nvPr/>
        </p:nvSpPr>
        <p:spPr>
          <a:xfrm>
            <a:off x="8508484" y="5169672"/>
            <a:ext cx="1356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600" b="1" dirty="0" smtClean="0">
                <a:solidFill>
                  <a:srgbClr val="0033CC"/>
                </a:solidFill>
                <a:latin typeface="Calibri"/>
                <a:ea typeface="ＭＳ Ｐゴシック"/>
              </a:rPr>
              <a:t>Replay 4K out</a:t>
            </a:r>
            <a:endParaRPr lang="ja-JP" altLang="en-US" sz="1600" b="1" dirty="0">
              <a:solidFill>
                <a:srgbClr val="0033CC"/>
              </a:solidFill>
              <a:latin typeface="Calibri"/>
              <a:ea typeface="ＭＳ Ｐゴシック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8710318" y="5540598"/>
            <a:ext cx="1120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600" b="1" dirty="0" smtClean="0">
                <a:solidFill>
                  <a:srgbClr val="FF0000"/>
                </a:solidFill>
                <a:latin typeface="Calibri"/>
                <a:ea typeface="ＭＳ Ｐゴシック"/>
              </a:rPr>
              <a:t>Live 4K out</a:t>
            </a:r>
            <a:endParaRPr lang="ja-JP" altLang="en-US" sz="1600" b="1" dirty="0">
              <a:solidFill>
                <a:srgbClr val="FF0000"/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8814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HD Replay</a:t>
            </a:r>
            <a:endParaRPr kumimoji="1" lang="ja-JP" altLang="en-US" dirty="0"/>
          </a:p>
        </p:txBody>
      </p:sp>
      <p:pic>
        <p:nvPicPr>
          <p:cNvPr id="4" name="Picture 2" descr="C:\Users\0000070191\Desktop\取説\bpu4800_rear_160308_020-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576" y="4076494"/>
            <a:ext cx="7802270" cy="230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0000070191\Documents\新しいフォルダー\pws100pr1_rear_140822_02-Lar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333" y="2394571"/>
            <a:ext cx="7214151" cy="9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コネクタ 5"/>
          <p:cNvCxnSpPr/>
          <p:nvPr/>
        </p:nvCxnSpPr>
        <p:spPr>
          <a:xfrm>
            <a:off x="6523543" y="3710110"/>
            <a:ext cx="0" cy="2277359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" name="直線コネクタ 6"/>
          <p:cNvCxnSpPr/>
          <p:nvPr/>
        </p:nvCxnSpPr>
        <p:spPr>
          <a:xfrm>
            <a:off x="1959164" y="3717032"/>
            <a:ext cx="4563589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8" name="直線矢印コネクタ 7"/>
          <p:cNvCxnSpPr/>
          <p:nvPr/>
        </p:nvCxnSpPr>
        <p:spPr>
          <a:xfrm flipH="1" flipV="1">
            <a:off x="1987118" y="2988128"/>
            <a:ext cx="2" cy="72890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9" name="直線コネクタ 8"/>
          <p:cNvCxnSpPr/>
          <p:nvPr/>
        </p:nvCxnSpPr>
        <p:spPr>
          <a:xfrm>
            <a:off x="5544304" y="4013451"/>
            <a:ext cx="0" cy="1980945"/>
          </a:xfrm>
          <a:prstGeom prst="line">
            <a:avLst/>
          </a:prstGeom>
          <a:noFill/>
          <a:ln w="38100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10" name="直線コネクタ 9"/>
          <p:cNvCxnSpPr/>
          <p:nvPr/>
        </p:nvCxnSpPr>
        <p:spPr>
          <a:xfrm>
            <a:off x="2259312" y="4004483"/>
            <a:ext cx="3291184" cy="0"/>
          </a:xfrm>
          <a:prstGeom prst="line">
            <a:avLst/>
          </a:prstGeom>
          <a:noFill/>
          <a:ln w="38100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11" name="直線矢印コネクタ 10"/>
          <p:cNvCxnSpPr/>
          <p:nvPr/>
        </p:nvCxnSpPr>
        <p:spPr>
          <a:xfrm flipV="1">
            <a:off x="2256021" y="2988128"/>
            <a:ext cx="0" cy="1025322"/>
          </a:xfrm>
          <a:prstGeom prst="straightConnector1">
            <a:avLst/>
          </a:prstGeom>
          <a:noFill/>
          <a:ln w="38100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  <a:tailEnd type="arrow"/>
          </a:ln>
          <a:effectLst/>
        </p:spPr>
      </p:cxnSp>
      <p:cxnSp>
        <p:nvCxnSpPr>
          <p:cNvPr id="12" name="直線コネクタ 11"/>
          <p:cNvCxnSpPr/>
          <p:nvPr/>
        </p:nvCxnSpPr>
        <p:spPr>
          <a:xfrm>
            <a:off x="3568041" y="3429000"/>
            <a:ext cx="0" cy="1256146"/>
          </a:xfrm>
          <a:prstGeom prst="line">
            <a:avLst/>
          </a:prstGeom>
          <a:noFill/>
          <a:ln w="381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</p:cxnSp>
      <p:cxnSp>
        <p:nvCxnSpPr>
          <p:cNvPr id="13" name="直線コネクタ 12"/>
          <p:cNvCxnSpPr/>
          <p:nvPr/>
        </p:nvCxnSpPr>
        <p:spPr>
          <a:xfrm>
            <a:off x="3568040" y="3429000"/>
            <a:ext cx="651021" cy="0"/>
          </a:xfrm>
          <a:prstGeom prst="line">
            <a:avLst/>
          </a:prstGeom>
          <a:noFill/>
          <a:ln w="381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</p:cxnSp>
      <p:cxnSp>
        <p:nvCxnSpPr>
          <p:cNvPr id="14" name="直線コネクタ 13"/>
          <p:cNvCxnSpPr/>
          <p:nvPr/>
        </p:nvCxnSpPr>
        <p:spPr>
          <a:xfrm>
            <a:off x="4209972" y="2979600"/>
            <a:ext cx="0" cy="449400"/>
          </a:xfrm>
          <a:prstGeom prst="line">
            <a:avLst/>
          </a:prstGeom>
          <a:noFill/>
          <a:ln w="381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</p:cxnSp>
      <p:pic>
        <p:nvPicPr>
          <p:cNvPr id="15" name="Picture 3" descr="C:\Users\0000070191\Documents\新しいフォルダー\pwsk4403_3q_131009_04-Larg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544" y="957567"/>
            <a:ext cx="1187727" cy="861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直線コネクタ 15"/>
          <p:cNvCxnSpPr/>
          <p:nvPr/>
        </p:nvCxnSpPr>
        <p:spPr>
          <a:xfrm>
            <a:off x="3895988" y="1736594"/>
            <a:ext cx="0" cy="1096742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893" y="1694396"/>
            <a:ext cx="1239823" cy="590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直線コネクタ 17"/>
          <p:cNvCxnSpPr/>
          <p:nvPr/>
        </p:nvCxnSpPr>
        <p:spPr>
          <a:xfrm>
            <a:off x="3494277" y="2141974"/>
            <a:ext cx="0" cy="843135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cxnSp>
        <p:nvCxnSpPr>
          <p:cNvPr id="19" name="直線コネクタ 18"/>
          <p:cNvCxnSpPr/>
          <p:nvPr/>
        </p:nvCxnSpPr>
        <p:spPr>
          <a:xfrm>
            <a:off x="3484373" y="2988128"/>
            <a:ext cx="399669" cy="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cxnSp>
        <p:nvCxnSpPr>
          <p:cNvPr id="20" name="直線コネクタ 19"/>
          <p:cNvCxnSpPr/>
          <p:nvPr/>
        </p:nvCxnSpPr>
        <p:spPr>
          <a:xfrm>
            <a:off x="2832718" y="2131272"/>
            <a:ext cx="664708" cy="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pic>
        <p:nvPicPr>
          <p:cNvPr id="21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299" y="957567"/>
            <a:ext cx="1634763" cy="150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直線コネクタ 21"/>
          <p:cNvCxnSpPr/>
          <p:nvPr/>
        </p:nvCxnSpPr>
        <p:spPr>
          <a:xfrm>
            <a:off x="5287105" y="1674494"/>
            <a:ext cx="0" cy="1295375"/>
          </a:xfrm>
          <a:prstGeom prst="line">
            <a:avLst/>
          </a:prstGeom>
          <a:noFill/>
          <a:ln w="38100" cap="flat" cmpd="sng" algn="ctr">
            <a:solidFill>
              <a:srgbClr val="EEECE1">
                <a:lumMod val="50000"/>
              </a:srgbClr>
            </a:solidFill>
            <a:prstDash val="solid"/>
          </a:ln>
          <a:effectLst/>
        </p:spPr>
      </p:cxnSp>
      <p:pic>
        <p:nvPicPr>
          <p:cNvPr id="23" name="Picture 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626" y="1733940"/>
            <a:ext cx="581532" cy="53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直線コネクタ 23"/>
          <p:cNvCxnSpPr/>
          <p:nvPr/>
        </p:nvCxnSpPr>
        <p:spPr>
          <a:xfrm>
            <a:off x="5269303" y="1697363"/>
            <a:ext cx="698050" cy="0"/>
          </a:xfrm>
          <a:prstGeom prst="line">
            <a:avLst/>
          </a:prstGeom>
          <a:noFill/>
          <a:ln w="38100" cap="flat" cmpd="sng" algn="ctr">
            <a:solidFill>
              <a:srgbClr val="EEECE1">
                <a:lumMod val="50000"/>
              </a:srgbClr>
            </a:solidFill>
            <a:prstDash val="solid"/>
          </a:ln>
          <a:effectLst/>
        </p:spPr>
      </p:cxnSp>
      <p:cxnSp>
        <p:nvCxnSpPr>
          <p:cNvPr id="25" name="直線コネクタ 24"/>
          <p:cNvCxnSpPr/>
          <p:nvPr/>
        </p:nvCxnSpPr>
        <p:spPr>
          <a:xfrm>
            <a:off x="4898863" y="1990204"/>
            <a:ext cx="0" cy="843135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cxnSp>
        <p:nvCxnSpPr>
          <p:cNvPr id="26" name="直線コネクタ 25"/>
          <p:cNvCxnSpPr/>
          <p:nvPr/>
        </p:nvCxnSpPr>
        <p:spPr>
          <a:xfrm>
            <a:off x="4514157" y="1997790"/>
            <a:ext cx="399669" cy="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5257389" y="1417397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HDMI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429208" y="2209015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01323" y="1726998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955660" y="1863097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655620" y="3443428"/>
            <a:ext cx="17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SLOT2 LIVE  HD-SDI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166204" y="3763876"/>
            <a:ext cx="19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SLOT2 REPLAY  HD-SDI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611595" y="3181959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LAN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3039" y="2708920"/>
            <a:ext cx="1395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PWS-100PR1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7403" y="425783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BPU4800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259596" y="815603"/>
            <a:ext cx="1271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PWSK-4403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028522" y="818714"/>
            <a:ext cx="1250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PC Monitor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723332" y="1372084"/>
            <a:ext cx="1071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Keyboard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024301" y="140348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Mouse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 rot="16200000">
            <a:off x="1558797" y="3300254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SDI1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 rot="16200000">
            <a:off x="1858879" y="3290501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SDI2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604920" y="6453336"/>
            <a:ext cx="1813317" cy="26161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3G SDI/HD SDI</a:t>
            </a:r>
            <a:r>
              <a:rPr kumimoji="0" lang="ja-JP" altLang="en-US" sz="11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Monitor</a:t>
            </a:r>
            <a:endParaRPr kumimoji="0" lang="ja-JP" alt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116422" y="6453336"/>
            <a:ext cx="1258678" cy="26161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HD SDI</a:t>
            </a:r>
            <a:r>
              <a:rPr kumimoji="0" lang="ja-JP" altLang="en-US" sz="11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Monitor</a:t>
            </a:r>
            <a:endParaRPr kumimoji="0" lang="ja-JP" alt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6754603" y="5994396"/>
            <a:ext cx="0" cy="4589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48" name="直線コネクタ 47"/>
          <p:cNvCxnSpPr/>
          <p:nvPr/>
        </p:nvCxnSpPr>
        <p:spPr>
          <a:xfrm>
            <a:off x="5864611" y="5994396"/>
            <a:ext cx="0" cy="314927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49" name="直線コネクタ 48"/>
          <p:cNvCxnSpPr/>
          <p:nvPr/>
        </p:nvCxnSpPr>
        <p:spPr>
          <a:xfrm>
            <a:off x="5843983" y="6304695"/>
            <a:ext cx="840117" cy="0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50" name="直線コネクタ 49"/>
          <p:cNvCxnSpPr/>
          <p:nvPr/>
        </p:nvCxnSpPr>
        <p:spPr>
          <a:xfrm>
            <a:off x="6676594" y="6310136"/>
            <a:ext cx="0" cy="143203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51" name="直線コネクタ 50"/>
          <p:cNvCxnSpPr/>
          <p:nvPr/>
        </p:nvCxnSpPr>
        <p:spPr>
          <a:xfrm>
            <a:off x="6193534" y="6004497"/>
            <a:ext cx="0" cy="4589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53" name="テキスト ボックス 52"/>
          <p:cNvSpPr txBox="1"/>
          <p:nvPr/>
        </p:nvSpPr>
        <p:spPr>
          <a:xfrm>
            <a:off x="3613225" y="6453336"/>
            <a:ext cx="1347180" cy="26161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HD</a:t>
            </a: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LIVE </a:t>
            </a:r>
            <a:r>
              <a:rPr kumimoji="0" lang="en-US" altLang="ja-JP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Monitor</a:t>
            </a:r>
            <a:endParaRPr kumimoji="0" lang="ja-JP" alt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4" name="グループ化 53"/>
          <p:cNvGrpSpPr/>
          <p:nvPr/>
        </p:nvGrpSpPr>
        <p:grpSpPr>
          <a:xfrm>
            <a:off x="4724761" y="5691244"/>
            <a:ext cx="1981850" cy="762092"/>
            <a:chOff x="4254768" y="5691244"/>
            <a:chExt cx="1829400" cy="762092"/>
          </a:xfrm>
        </p:grpSpPr>
        <p:cxnSp>
          <p:nvCxnSpPr>
            <p:cNvPr id="55" name="直線コネクタ 54"/>
            <p:cNvCxnSpPr/>
            <p:nvPr/>
          </p:nvCxnSpPr>
          <p:spPr>
            <a:xfrm>
              <a:off x="6084168" y="5696378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6" name="直線コネクタ 55"/>
            <p:cNvCxnSpPr/>
            <p:nvPr/>
          </p:nvCxnSpPr>
          <p:spPr>
            <a:xfrm>
              <a:off x="4502557" y="5706770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7" name="直線コネクタ 56"/>
            <p:cNvCxnSpPr/>
            <p:nvPr/>
          </p:nvCxnSpPr>
          <p:spPr>
            <a:xfrm>
              <a:off x="5070802" y="5696009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8" name="直線コネクタ 57"/>
            <p:cNvCxnSpPr/>
            <p:nvPr/>
          </p:nvCxnSpPr>
          <p:spPr>
            <a:xfrm>
              <a:off x="5587199" y="5691244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9" name="直線コネクタ 58"/>
            <p:cNvCxnSpPr/>
            <p:nvPr/>
          </p:nvCxnSpPr>
          <p:spPr>
            <a:xfrm>
              <a:off x="4267258" y="5843644"/>
              <a:ext cx="1808206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60" name="直線コネクタ 59"/>
            <p:cNvCxnSpPr/>
            <p:nvPr/>
          </p:nvCxnSpPr>
          <p:spPr>
            <a:xfrm>
              <a:off x="4254768" y="5836717"/>
              <a:ext cx="0" cy="616619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grpSp>
        <p:nvGrpSpPr>
          <p:cNvPr id="61" name="グループ化 60"/>
          <p:cNvGrpSpPr/>
          <p:nvPr/>
        </p:nvGrpSpPr>
        <p:grpSpPr>
          <a:xfrm>
            <a:off x="2320790" y="5691244"/>
            <a:ext cx="1981850" cy="762092"/>
            <a:chOff x="4254768" y="5691244"/>
            <a:chExt cx="1829400" cy="762092"/>
          </a:xfrm>
        </p:grpSpPr>
        <p:cxnSp>
          <p:nvCxnSpPr>
            <p:cNvPr id="62" name="直線コネクタ 61"/>
            <p:cNvCxnSpPr/>
            <p:nvPr/>
          </p:nvCxnSpPr>
          <p:spPr>
            <a:xfrm>
              <a:off x="6084168" y="5696378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1F497D">
                  <a:lumMod val="60000"/>
                  <a:lumOff val="40000"/>
                </a:srgbClr>
              </a:solidFill>
              <a:prstDash val="solid"/>
            </a:ln>
            <a:effectLst/>
          </p:spPr>
        </p:cxnSp>
        <p:cxnSp>
          <p:nvCxnSpPr>
            <p:cNvPr id="63" name="直線コネクタ 62"/>
            <p:cNvCxnSpPr/>
            <p:nvPr/>
          </p:nvCxnSpPr>
          <p:spPr>
            <a:xfrm>
              <a:off x="4502557" y="5706770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1F497D">
                  <a:lumMod val="60000"/>
                  <a:lumOff val="40000"/>
                </a:srgbClr>
              </a:solidFill>
              <a:prstDash val="solid"/>
            </a:ln>
            <a:effectLst/>
          </p:spPr>
        </p:cxnSp>
        <p:cxnSp>
          <p:nvCxnSpPr>
            <p:cNvPr id="64" name="直線コネクタ 63"/>
            <p:cNvCxnSpPr/>
            <p:nvPr/>
          </p:nvCxnSpPr>
          <p:spPr>
            <a:xfrm>
              <a:off x="5070802" y="5696009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1F497D">
                  <a:lumMod val="60000"/>
                  <a:lumOff val="40000"/>
                </a:srgbClr>
              </a:solidFill>
              <a:prstDash val="solid"/>
            </a:ln>
            <a:effectLst/>
          </p:spPr>
        </p:cxnSp>
        <p:cxnSp>
          <p:nvCxnSpPr>
            <p:cNvPr id="65" name="直線コネクタ 64"/>
            <p:cNvCxnSpPr/>
            <p:nvPr/>
          </p:nvCxnSpPr>
          <p:spPr>
            <a:xfrm>
              <a:off x="5587199" y="5691244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1F497D">
                  <a:lumMod val="60000"/>
                  <a:lumOff val="40000"/>
                </a:srgbClr>
              </a:solidFill>
              <a:prstDash val="solid"/>
            </a:ln>
            <a:effectLst/>
          </p:spPr>
        </p:cxnSp>
        <p:cxnSp>
          <p:nvCxnSpPr>
            <p:cNvPr id="66" name="直線コネクタ 65"/>
            <p:cNvCxnSpPr/>
            <p:nvPr/>
          </p:nvCxnSpPr>
          <p:spPr>
            <a:xfrm>
              <a:off x="4267258" y="5843644"/>
              <a:ext cx="1808206" cy="0"/>
            </a:xfrm>
            <a:prstGeom prst="line">
              <a:avLst/>
            </a:prstGeom>
            <a:noFill/>
            <a:ln w="28575" cap="flat" cmpd="sng" algn="ctr">
              <a:solidFill>
                <a:srgbClr val="1F497D">
                  <a:lumMod val="60000"/>
                  <a:lumOff val="40000"/>
                </a:srgbClr>
              </a:solidFill>
              <a:prstDash val="solid"/>
            </a:ln>
            <a:effectLst/>
          </p:spPr>
        </p:cxnSp>
        <p:cxnSp>
          <p:nvCxnSpPr>
            <p:cNvPr id="67" name="直線コネクタ 66"/>
            <p:cNvCxnSpPr/>
            <p:nvPr/>
          </p:nvCxnSpPr>
          <p:spPr>
            <a:xfrm>
              <a:off x="4254768" y="5836717"/>
              <a:ext cx="0" cy="616619"/>
            </a:xfrm>
            <a:prstGeom prst="line">
              <a:avLst/>
            </a:prstGeom>
            <a:noFill/>
            <a:ln w="28575" cap="flat" cmpd="sng" algn="ctr">
              <a:solidFill>
                <a:srgbClr val="1F497D">
                  <a:lumMod val="60000"/>
                  <a:lumOff val="40000"/>
                </a:srgbClr>
              </a:solidFill>
              <a:prstDash val="solid"/>
            </a:ln>
            <a:effectLst/>
          </p:spPr>
        </p:cxnSp>
      </p:grpSp>
      <p:cxnSp>
        <p:nvCxnSpPr>
          <p:cNvPr id="68" name="直線コネクタ 67"/>
          <p:cNvCxnSpPr/>
          <p:nvPr/>
        </p:nvCxnSpPr>
        <p:spPr>
          <a:xfrm flipH="1" flipV="1">
            <a:off x="2308109" y="5481990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69" name="直線コネクタ 68"/>
          <p:cNvCxnSpPr/>
          <p:nvPr/>
        </p:nvCxnSpPr>
        <p:spPr>
          <a:xfrm flipH="1" flipV="1">
            <a:off x="4089454" y="5484393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70" name="直線コネクタ 69"/>
          <p:cNvCxnSpPr/>
          <p:nvPr/>
        </p:nvCxnSpPr>
        <p:spPr>
          <a:xfrm flipH="1" flipV="1">
            <a:off x="3478297" y="5482396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71" name="直線コネクタ 70"/>
          <p:cNvCxnSpPr/>
          <p:nvPr/>
        </p:nvCxnSpPr>
        <p:spPr>
          <a:xfrm flipH="1" flipV="1">
            <a:off x="2881985" y="5487647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72" name="直線コネクタ 71"/>
          <p:cNvCxnSpPr/>
          <p:nvPr/>
        </p:nvCxnSpPr>
        <p:spPr>
          <a:xfrm flipH="1">
            <a:off x="2318163" y="5477882"/>
            <a:ext cx="6464667" cy="8833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73" name="直線コネクタ 72"/>
          <p:cNvCxnSpPr/>
          <p:nvPr/>
        </p:nvCxnSpPr>
        <p:spPr>
          <a:xfrm flipH="1" flipV="1">
            <a:off x="4712763" y="5568459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4" name="直線コネクタ 73"/>
          <p:cNvCxnSpPr/>
          <p:nvPr/>
        </p:nvCxnSpPr>
        <p:spPr>
          <a:xfrm flipH="1" flipV="1">
            <a:off x="6449083" y="5570862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5" name="直線コネクタ 74"/>
          <p:cNvCxnSpPr/>
          <p:nvPr/>
        </p:nvCxnSpPr>
        <p:spPr>
          <a:xfrm flipH="1" flipV="1">
            <a:off x="5882952" y="5568865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6" name="直線コネクタ 75"/>
          <p:cNvCxnSpPr/>
          <p:nvPr/>
        </p:nvCxnSpPr>
        <p:spPr>
          <a:xfrm flipH="1" flipV="1">
            <a:off x="5286639" y="5574116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7" name="直線コネクタ 76"/>
          <p:cNvCxnSpPr/>
          <p:nvPr/>
        </p:nvCxnSpPr>
        <p:spPr>
          <a:xfrm flipH="1">
            <a:off x="4722815" y="5574119"/>
            <a:ext cx="4060013" cy="5579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81" name="テキスト ボックス 80"/>
          <p:cNvSpPr txBox="1"/>
          <p:nvPr/>
        </p:nvSpPr>
        <p:spPr>
          <a:xfrm>
            <a:off x="8508484" y="5169672"/>
            <a:ext cx="13994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600" b="1" dirty="0" smtClean="0">
                <a:solidFill>
                  <a:srgbClr val="0033CC"/>
                </a:solidFill>
                <a:latin typeface="Calibri"/>
                <a:ea typeface="ＭＳ Ｐゴシック"/>
              </a:rPr>
              <a:t>Replay </a:t>
            </a:r>
            <a:r>
              <a:rPr lang="en-US" altLang="ja-JP" sz="1600" b="1" dirty="0">
                <a:solidFill>
                  <a:srgbClr val="0033CC"/>
                </a:solidFill>
                <a:latin typeface="Calibri"/>
                <a:ea typeface="ＭＳ Ｐゴシック"/>
              </a:rPr>
              <a:t>HD</a:t>
            </a:r>
            <a:r>
              <a:rPr lang="en-US" altLang="ja-JP" sz="1600" b="1" dirty="0" smtClean="0">
                <a:solidFill>
                  <a:srgbClr val="0033CC"/>
                </a:solidFill>
                <a:latin typeface="Calibri"/>
                <a:ea typeface="ＭＳ Ｐゴシック"/>
              </a:rPr>
              <a:t> out</a:t>
            </a:r>
            <a:endParaRPr lang="ja-JP" altLang="en-US" sz="1600" b="1" dirty="0">
              <a:solidFill>
                <a:srgbClr val="0033CC"/>
              </a:solidFill>
              <a:latin typeface="Calibri"/>
              <a:ea typeface="ＭＳ Ｐゴシック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8710318" y="5540598"/>
            <a:ext cx="1163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600" b="1" dirty="0" smtClean="0">
                <a:solidFill>
                  <a:srgbClr val="FF0000"/>
                </a:solidFill>
                <a:latin typeface="Calibri"/>
                <a:ea typeface="ＭＳ Ｐゴシック"/>
              </a:rPr>
              <a:t>Live </a:t>
            </a:r>
            <a:r>
              <a:rPr lang="en-US" altLang="ja-JP" sz="1600" b="1" dirty="0">
                <a:solidFill>
                  <a:srgbClr val="FF0000"/>
                </a:solidFill>
                <a:latin typeface="Calibri"/>
                <a:ea typeface="ＭＳ Ｐゴシック"/>
              </a:rPr>
              <a:t>HD</a:t>
            </a:r>
            <a:r>
              <a:rPr lang="en-US" altLang="ja-JP" sz="1600" b="1" dirty="0" smtClean="0">
                <a:solidFill>
                  <a:srgbClr val="FF0000"/>
                </a:solidFill>
                <a:latin typeface="Calibri"/>
                <a:ea typeface="ＭＳ Ｐゴシック"/>
              </a:rPr>
              <a:t> out</a:t>
            </a:r>
            <a:endParaRPr lang="ja-JP" altLang="en-US" sz="1600" b="1" dirty="0">
              <a:solidFill>
                <a:srgbClr val="FF0000"/>
              </a:solidFill>
              <a:latin typeface="Calibri"/>
              <a:ea typeface="ＭＳ Ｐゴシック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537256" y="6453336"/>
            <a:ext cx="1537600" cy="26161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HD REPLAY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Monitor</a:t>
            </a:r>
            <a:endParaRPr kumimoji="0" lang="ja-JP" alt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560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HD Cutout</a:t>
            </a:r>
            <a:endParaRPr kumimoji="1" lang="ja-JP" altLang="en-US" dirty="0"/>
          </a:p>
        </p:txBody>
      </p:sp>
      <p:pic>
        <p:nvPicPr>
          <p:cNvPr id="4" name="Picture 2" descr="C:\Users\0000070191\Desktop\取説\bpu4800_rear_160308_020-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576" y="4076494"/>
            <a:ext cx="7802270" cy="230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0000070191\Documents\新しいフォルダー\pws100pr1_rear_140822_02-Lar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333" y="2394571"/>
            <a:ext cx="7214151" cy="9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コネクタ 5"/>
          <p:cNvCxnSpPr/>
          <p:nvPr/>
        </p:nvCxnSpPr>
        <p:spPr>
          <a:xfrm>
            <a:off x="6523543" y="3710110"/>
            <a:ext cx="0" cy="2277359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" name="直線コネクタ 6"/>
          <p:cNvCxnSpPr/>
          <p:nvPr/>
        </p:nvCxnSpPr>
        <p:spPr>
          <a:xfrm>
            <a:off x="1959164" y="3717032"/>
            <a:ext cx="4563589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8" name="直線矢印コネクタ 7"/>
          <p:cNvCxnSpPr/>
          <p:nvPr/>
        </p:nvCxnSpPr>
        <p:spPr>
          <a:xfrm flipH="1" flipV="1">
            <a:off x="1987118" y="2988128"/>
            <a:ext cx="2" cy="72890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9" name="直線コネクタ 8"/>
          <p:cNvCxnSpPr/>
          <p:nvPr/>
        </p:nvCxnSpPr>
        <p:spPr>
          <a:xfrm>
            <a:off x="5547732" y="4013451"/>
            <a:ext cx="0" cy="1980945"/>
          </a:xfrm>
          <a:prstGeom prst="line">
            <a:avLst/>
          </a:prstGeom>
          <a:noFill/>
          <a:ln w="38100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10" name="直線コネクタ 9"/>
          <p:cNvCxnSpPr/>
          <p:nvPr/>
        </p:nvCxnSpPr>
        <p:spPr>
          <a:xfrm>
            <a:off x="2259312" y="4004483"/>
            <a:ext cx="3291184" cy="0"/>
          </a:xfrm>
          <a:prstGeom prst="line">
            <a:avLst/>
          </a:prstGeom>
          <a:noFill/>
          <a:ln w="38100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11" name="直線矢印コネクタ 10"/>
          <p:cNvCxnSpPr/>
          <p:nvPr/>
        </p:nvCxnSpPr>
        <p:spPr>
          <a:xfrm flipV="1">
            <a:off x="2256021" y="2988128"/>
            <a:ext cx="0" cy="1025322"/>
          </a:xfrm>
          <a:prstGeom prst="straightConnector1">
            <a:avLst/>
          </a:prstGeom>
          <a:noFill/>
          <a:ln w="38100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  <a:tailEnd type="arrow"/>
          </a:ln>
          <a:effectLst/>
        </p:spPr>
      </p:cxnSp>
      <p:cxnSp>
        <p:nvCxnSpPr>
          <p:cNvPr id="12" name="直線コネクタ 11"/>
          <p:cNvCxnSpPr/>
          <p:nvPr/>
        </p:nvCxnSpPr>
        <p:spPr>
          <a:xfrm>
            <a:off x="3568041" y="3429000"/>
            <a:ext cx="0" cy="1256146"/>
          </a:xfrm>
          <a:prstGeom prst="line">
            <a:avLst/>
          </a:prstGeom>
          <a:noFill/>
          <a:ln w="381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</p:cxnSp>
      <p:cxnSp>
        <p:nvCxnSpPr>
          <p:cNvPr id="13" name="直線コネクタ 12"/>
          <p:cNvCxnSpPr/>
          <p:nvPr/>
        </p:nvCxnSpPr>
        <p:spPr>
          <a:xfrm>
            <a:off x="3568040" y="3429000"/>
            <a:ext cx="651021" cy="0"/>
          </a:xfrm>
          <a:prstGeom prst="line">
            <a:avLst/>
          </a:prstGeom>
          <a:noFill/>
          <a:ln w="381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</p:cxnSp>
      <p:cxnSp>
        <p:nvCxnSpPr>
          <p:cNvPr id="14" name="直線コネクタ 13"/>
          <p:cNvCxnSpPr/>
          <p:nvPr/>
        </p:nvCxnSpPr>
        <p:spPr>
          <a:xfrm>
            <a:off x="4209972" y="2979600"/>
            <a:ext cx="0" cy="449400"/>
          </a:xfrm>
          <a:prstGeom prst="line">
            <a:avLst/>
          </a:prstGeom>
          <a:noFill/>
          <a:ln w="381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</p:cxnSp>
      <p:pic>
        <p:nvPicPr>
          <p:cNvPr id="15" name="Picture 3" descr="C:\Users\0000070191\Documents\新しいフォルダー\pwsk4403_3q_131009_04-Larg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544" y="957567"/>
            <a:ext cx="1187727" cy="861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直線コネクタ 15"/>
          <p:cNvCxnSpPr/>
          <p:nvPr/>
        </p:nvCxnSpPr>
        <p:spPr>
          <a:xfrm>
            <a:off x="3895988" y="1736594"/>
            <a:ext cx="0" cy="1096742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893" y="1694396"/>
            <a:ext cx="1239823" cy="590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直線コネクタ 17"/>
          <p:cNvCxnSpPr/>
          <p:nvPr/>
        </p:nvCxnSpPr>
        <p:spPr>
          <a:xfrm>
            <a:off x="3494277" y="2141974"/>
            <a:ext cx="0" cy="843135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cxnSp>
        <p:nvCxnSpPr>
          <p:cNvPr id="19" name="直線コネクタ 18"/>
          <p:cNvCxnSpPr/>
          <p:nvPr/>
        </p:nvCxnSpPr>
        <p:spPr>
          <a:xfrm>
            <a:off x="3484373" y="2988128"/>
            <a:ext cx="399669" cy="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cxnSp>
        <p:nvCxnSpPr>
          <p:cNvPr id="20" name="直線コネクタ 19"/>
          <p:cNvCxnSpPr/>
          <p:nvPr/>
        </p:nvCxnSpPr>
        <p:spPr>
          <a:xfrm>
            <a:off x="2832718" y="2131272"/>
            <a:ext cx="664708" cy="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pic>
        <p:nvPicPr>
          <p:cNvPr id="21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299" y="957567"/>
            <a:ext cx="1634763" cy="150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直線コネクタ 21"/>
          <p:cNvCxnSpPr/>
          <p:nvPr/>
        </p:nvCxnSpPr>
        <p:spPr>
          <a:xfrm>
            <a:off x="5287105" y="1674494"/>
            <a:ext cx="0" cy="1295375"/>
          </a:xfrm>
          <a:prstGeom prst="line">
            <a:avLst/>
          </a:prstGeom>
          <a:noFill/>
          <a:ln w="38100" cap="flat" cmpd="sng" algn="ctr">
            <a:solidFill>
              <a:srgbClr val="EEECE1">
                <a:lumMod val="50000"/>
              </a:srgbClr>
            </a:solidFill>
            <a:prstDash val="solid"/>
          </a:ln>
          <a:effectLst/>
        </p:spPr>
      </p:cxnSp>
      <p:pic>
        <p:nvPicPr>
          <p:cNvPr id="23" name="Picture 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626" y="1733940"/>
            <a:ext cx="581532" cy="53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直線コネクタ 23"/>
          <p:cNvCxnSpPr/>
          <p:nvPr/>
        </p:nvCxnSpPr>
        <p:spPr>
          <a:xfrm>
            <a:off x="5269303" y="1697363"/>
            <a:ext cx="698050" cy="0"/>
          </a:xfrm>
          <a:prstGeom prst="line">
            <a:avLst/>
          </a:prstGeom>
          <a:noFill/>
          <a:ln w="38100" cap="flat" cmpd="sng" algn="ctr">
            <a:solidFill>
              <a:srgbClr val="EEECE1">
                <a:lumMod val="50000"/>
              </a:srgbClr>
            </a:solidFill>
            <a:prstDash val="solid"/>
          </a:ln>
          <a:effectLst/>
        </p:spPr>
      </p:cxnSp>
      <p:cxnSp>
        <p:nvCxnSpPr>
          <p:cNvPr id="25" name="直線コネクタ 24"/>
          <p:cNvCxnSpPr/>
          <p:nvPr/>
        </p:nvCxnSpPr>
        <p:spPr>
          <a:xfrm>
            <a:off x="4898863" y="1990204"/>
            <a:ext cx="0" cy="843135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cxnSp>
        <p:nvCxnSpPr>
          <p:cNvPr id="26" name="直線コネクタ 25"/>
          <p:cNvCxnSpPr/>
          <p:nvPr/>
        </p:nvCxnSpPr>
        <p:spPr>
          <a:xfrm>
            <a:off x="4514157" y="1997790"/>
            <a:ext cx="399669" cy="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5257389" y="1417397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HDMI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429208" y="2209015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01323" y="1726998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955660" y="1863097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655620" y="3443428"/>
            <a:ext cx="17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SLOT2 LIVE  HD-SDI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166204" y="3763876"/>
            <a:ext cx="19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SLOT2 REPLAY  HD-SDI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611595" y="3181959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LAN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3039" y="2563538"/>
            <a:ext cx="1395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PWS-100PR1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7403" y="425783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BPU4800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259596" y="815603"/>
            <a:ext cx="1271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PWSK-4403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028522" y="818714"/>
            <a:ext cx="1250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PC Monitor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723332" y="1372084"/>
            <a:ext cx="1071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Keyboard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024301" y="140348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Mouse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 rot="16200000">
            <a:off x="1558797" y="3300254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SDI1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 rot="16200000">
            <a:off x="1858879" y="3290501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SDI2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604920" y="6453336"/>
            <a:ext cx="1813317" cy="26161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3G SDI/HD SDI</a:t>
            </a:r>
            <a:r>
              <a:rPr kumimoji="0" lang="ja-JP" altLang="en-US" sz="11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Monitor</a:t>
            </a:r>
            <a:endParaRPr kumimoji="0" lang="ja-JP" alt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116422" y="6453336"/>
            <a:ext cx="1258678" cy="26161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HD SDI</a:t>
            </a:r>
            <a:r>
              <a:rPr kumimoji="0" lang="ja-JP" altLang="en-US" sz="11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Monitor</a:t>
            </a:r>
            <a:endParaRPr kumimoji="0" lang="ja-JP" alt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6754603" y="5994396"/>
            <a:ext cx="0" cy="4589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48" name="直線コネクタ 47"/>
          <p:cNvCxnSpPr/>
          <p:nvPr/>
        </p:nvCxnSpPr>
        <p:spPr>
          <a:xfrm>
            <a:off x="5864611" y="5994396"/>
            <a:ext cx="0" cy="314927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49" name="直線コネクタ 48"/>
          <p:cNvCxnSpPr/>
          <p:nvPr/>
        </p:nvCxnSpPr>
        <p:spPr>
          <a:xfrm>
            <a:off x="5843983" y="6304695"/>
            <a:ext cx="840117" cy="0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50" name="直線コネクタ 49"/>
          <p:cNvCxnSpPr/>
          <p:nvPr/>
        </p:nvCxnSpPr>
        <p:spPr>
          <a:xfrm>
            <a:off x="6676594" y="6310136"/>
            <a:ext cx="0" cy="143203"/>
          </a:xfrm>
          <a:prstGeom prst="line">
            <a:avLst/>
          </a:prstGeom>
          <a:noFill/>
          <a:ln w="2857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51" name="直線コネクタ 50"/>
          <p:cNvCxnSpPr/>
          <p:nvPr/>
        </p:nvCxnSpPr>
        <p:spPr>
          <a:xfrm>
            <a:off x="6193534" y="6004497"/>
            <a:ext cx="0" cy="4589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52" name="テキスト ボックス 51"/>
          <p:cNvSpPr txBox="1"/>
          <p:nvPr/>
        </p:nvSpPr>
        <p:spPr>
          <a:xfrm>
            <a:off x="1293998" y="6453336"/>
            <a:ext cx="1872206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HD Cutout </a:t>
            </a:r>
            <a:r>
              <a:rPr kumimoji="0" lang="en-US" altLang="ja-JP" sz="1100" b="1" kern="0" dirty="0" smtClean="0">
                <a:solidFill>
                  <a:srgbClr val="00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Monitor</a:t>
            </a:r>
            <a:endParaRPr kumimoji="0" lang="ja-JP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613225" y="6453336"/>
            <a:ext cx="1347180" cy="26161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4K LIVE </a:t>
            </a:r>
            <a:r>
              <a:rPr kumimoji="0" lang="en-US" altLang="ja-JP" sz="11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Monitor</a:t>
            </a:r>
            <a:endParaRPr kumimoji="0" lang="ja-JP" alt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4" name="グループ化 53"/>
          <p:cNvGrpSpPr/>
          <p:nvPr/>
        </p:nvGrpSpPr>
        <p:grpSpPr>
          <a:xfrm>
            <a:off x="4724761" y="5691244"/>
            <a:ext cx="1981850" cy="762092"/>
            <a:chOff x="4254768" y="5691244"/>
            <a:chExt cx="1829400" cy="762092"/>
          </a:xfrm>
        </p:grpSpPr>
        <p:cxnSp>
          <p:nvCxnSpPr>
            <p:cNvPr id="55" name="直線コネクタ 54"/>
            <p:cNvCxnSpPr/>
            <p:nvPr/>
          </p:nvCxnSpPr>
          <p:spPr>
            <a:xfrm>
              <a:off x="6084168" y="5696378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6" name="直線コネクタ 55"/>
            <p:cNvCxnSpPr/>
            <p:nvPr/>
          </p:nvCxnSpPr>
          <p:spPr>
            <a:xfrm>
              <a:off x="4502557" y="5706770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7" name="直線コネクタ 56"/>
            <p:cNvCxnSpPr/>
            <p:nvPr/>
          </p:nvCxnSpPr>
          <p:spPr>
            <a:xfrm>
              <a:off x="5070802" y="5696009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8" name="直線コネクタ 57"/>
            <p:cNvCxnSpPr/>
            <p:nvPr/>
          </p:nvCxnSpPr>
          <p:spPr>
            <a:xfrm>
              <a:off x="5587199" y="5691244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9" name="直線コネクタ 58"/>
            <p:cNvCxnSpPr/>
            <p:nvPr/>
          </p:nvCxnSpPr>
          <p:spPr>
            <a:xfrm>
              <a:off x="4267258" y="5843644"/>
              <a:ext cx="1808206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60" name="直線コネクタ 59"/>
            <p:cNvCxnSpPr/>
            <p:nvPr/>
          </p:nvCxnSpPr>
          <p:spPr>
            <a:xfrm>
              <a:off x="4254768" y="5836717"/>
              <a:ext cx="0" cy="616619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grpSp>
        <p:nvGrpSpPr>
          <p:cNvPr id="61" name="グループ化 60"/>
          <p:cNvGrpSpPr/>
          <p:nvPr/>
        </p:nvGrpSpPr>
        <p:grpSpPr>
          <a:xfrm>
            <a:off x="2320790" y="5691244"/>
            <a:ext cx="1981850" cy="762092"/>
            <a:chOff x="4254768" y="5691244"/>
            <a:chExt cx="1829400" cy="762092"/>
          </a:xfrm>
        </p:grpSpPr>
        <p:cxnSp>
          <p:nvCxnSpPr>
            <p:cNvPr id="62" name="直線コネクタ 61"/>
            <p:cNvCxnSpPr/>
            <p:nvPr/>
          </p:nvCxnSpPr>
          <p:spPr>
            <a:xfrm>
              <a:off x="6084168" y="5696378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0033CC"/>
              </a:solidFill>
              <a:prstDash val="solid"/>
            </a:ln>
            <a:effectLst/>
          </p:spPr>
        </p:cxnSp>
        <p:cxnSp>
          <p:nvCxnSpPr>
            <p:cNvPr id="64" name="直線コネクタ 63"/>
            <p:cNvCxnSpPr/>
            <p:nvPr/>
          </p:nvCxnSpPr>
          <p:spPr>
            <a:xfrm>
              <a:off x="5070802" y="5696009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0033CC"/>
              </a:solidFill>
              <a:prstDash val="solid"/>
            </a:ln>
            <a:effectLst/>
          </p:spPr>
        </p:cxnSp>
        <p:cxnSp>
          <p:nvCxnSpPr>
            <p:cNvPr id="65" name="直線コネクタ 64"/>
            <p:cNvCxnSpPr/>
            <p:nvPr/>
          </p:nvCxnSpPr>
          <p:spPr>
            <a:xfrm>
              <a:off x="5587199" y="5691244"/>
              <a:ext cx="0" cy="157464"/>
            </a:xfrm>
            <a:prstGeom prst="line">
              <a:avLst/>
            </a:prstGeom>
            <a:noFill/>
            <a:ln w="28575" cap="flat" cmpd="sng" algn="ctr">
              <a:solidFill>
                <a:srgbClr val="0033CC"/>
              </a:solidFill>
              <a:prstDash val="solid"/>
            </a:ln>
            <a:effectLst/>
          </p:spPr>
        </p:cxnSp>
        <p:cxnSp>
          <p:nvCxnSpPr>
            <p:cNvPr id="66" name="直線コネクタ 65"/>
            <p:cNvCxnSpPr/>
            <p:nvPr/>
          </p:nvCxnSpPr>
          <p:spPr>
            <a:xfrm>
              <a:off x="4267258" y="5843644"/>
              <a:ext cx="1808206" cy="0"/>
            </a:xfrm>
            <a:prstGeom prst="line">
              <a:avLst/>
            </a:prstGeom>
            <a:noFill/>
            <a:ln w="28575" cap="flat" cmpd="sng" algn="ctr">
              <a:solidFill>
                <a:srgbClr val="0033CC"/>
              </a:solidFill>
              <a:prstDash val="solid"/>
            </a:ln>
            <a:effectLst/>
          </p:spPr>
        </p:cxnSp>
        <p:cxnSp>
          <p:nvCxnSpPr>
            <p:cNvPr id="67" name="直線コネクタ 66"/>
            <p:cNvCxnSpPr/>
            <p:nvPr/>
          </p:nvCxnSpPr>
          <p:spPr>
            <a:xfrm>
              <a:off x="4254768" y="5836717"/>
              <a:ext cx="0" cy="616619"/>
            </a:xfrm>
            <a:prstGeom prst="line">
              <a:avLst/>
            </a:prstGeom>
            <a:noFill/>
            <a:ln w="28575" cap="flat" cmpd="sng" algn="ctr">
              <a:solidFill>
                <a:srgbClr val="0033CC"/>
              </a:solidFill>
              <a:prstDash val="solid"/>
            </a:ln>
            <a:effectLst/>
          </p:spPr>
        </p:cxnSp>
      </p:grpSp>
      <p:cxnSp>
        <p:nvCxnSpPr>
          <p:cNvPr id="68" name="直線コネクタ 67"/>
          <p:cNvCxnSpPr/>
          <p:nvPr/>
        </p:nvCxnSpPr>
        <p:spPr>
          <a:xfrm flipH="1" flipV="1">
            <a:off x="2308109" y="5481990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0033CC"/>
            </a:solidFill>
            <a:prstDash val="solid"/>
          </a:ln>
          <a:effectLst/>
        </p:spPr>
      </p:cxnSp>
      <p:cxnSp>
        <p:nvCxnSpPr>
          <p:cNvPr id="69" name="直線コネクタ 68"/>
          <p:cNvCxnSpPr/>
          <p:nvPr/>
        </p:nvCxnSpPr>
        <p:spPr>
          <a:xfrm flipH="1" flipV="1">
            <a:off x="4089454" y="5484393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0033CC"/>
            </a:solidFill>
            <a:prstDash val="solid"/>
          </a:ln>
          <a:effectLst/>
        </p:spPr>
      </p:cxnSp>
      <p:cxnSp>
        <p:nvCxnSpPr>
          <p:cNvPr id="70" name="直線コネクタ 69"/>
          <p:cNvCxnSpPr/>
          <p:nvPr/>
        </p:nvCxnSpPr>
        <p:spPr>
          <a:xfrm flipH="1" flipV="1">
            <a:off x="3478297" y="5482396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0033CC"/>
            </a:solidFill>
            <a:prstDash val="solid"/>
          </a:ln>
          <a:effectLst/>
        </p:spPr>
      </p:cxnSp>
      <p:cxnSp>
        <p:nvCxnSpPr>
          <p:cNvPr id="71" name="直線コネクタ 70"/>
          <p:cNvCxnSpPr/>
          <p:nvPr/>
        </p:nvCxnSpPr>
        <p:spPr>
          <a:xfrm flipH="1" flipV="1">
            <a:off x="2881985" y="5487647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0033CC"/>
            </a:solidFill>
            <a:prstDash val="solid"/>
          </a:ln>
          <a:effectLst/>
        </p:spPr>
      </p:cxnSp>
      <p:cxnSp>
        <p:nvCxnSpPr>
          <p:cNvPr id="72" name="直線コネクタ 71"/>
          <p:cNvCxnSpPr/>
          <p:nvPr/>
        </p:nvCxnSpPr>
        <p:spPr>
          <a:xfrm flipH="1">
            <a:off x="2318163" y="5477882"/>
            <a:ext cx="6464667" cy="8833"/>
          </a:xfrm>
          <a:prstGeom prst="line">
            <a:avLst/>
          </a:prstGeom>
          <a:noFill/>
          <a:ln w="28575" cap="flat" cmpd="sng" algn="ctr">
            <a:solidFill>
              <a:srgbClr val="0033CC"/>
            </a:solidFill>
            <a:prstDash val="solid"/>
          </a:ln>
          <a:effectLst/>
        </p:spPr>
      </p:cxnSp>
      <p:cxnSp>
        <p:nvCxnSpPr>
          <p:cNvPr id="73" name="直線コネクタ 72"/>
          <p:cNvCxnSpPr/>
          <p:nvPr/>
        </p:nvCxnSpPr>
        <p:spPr>
          <a:xfrm flipH="1" flipV="1">
            <a:off x="4712763" y="5568459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4" name="直線コネクタ 73"/>
          <p:cNvCxnSpPr/>
          <p:nvPr/>
        </p:nvCxnSpPr>
        <p:spPr>
          <a:xfrm flipH="1" flipV="1">
            <a:off x="6449083" y="5570862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5" name="直線コネクタ 74"/>
          <p:cNvCxnSpPr/>
          <p:nvPr/>
        </p:nvCxnSpPr>
        <p:spPr>
          <a:xfrm flipH="1" flipV="1">
            <a:off x="5882952" y="5568865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6" name="直線コネクタ 75"/>
          <p:cNvCxnSpPr/>
          <p:nvPr/>
        </p:nvCxnSpPr>
        <p:spPr>
          <a:xfrm flipH="1" flipV="1">
            <a:off x="5286639" y="5574116"/>
            <a:ext cx="0" cy="17350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77" name="直線コネクタ 76"/>
          <p:cNvCxnSpPr/>
          <p:nvPr/>
        </p:nvCxnSpPr>
        <p:spPr>
          <a:xfrm flipH="1">
            <a:off x="4722815" y="5574119"/>
            <a:ext cx="4060013" cy="5579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81" name="テキスト ボックス 80"/>
          <p:cNvSpPr txBox="1"/>
          <p:nvPr/>
        </p:nvSpPr>
        <p:spPr>
          <a:xfrm>
            <a:off x="8724384" y="4941168"/>
            <a:ext cx="10707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600" b="1" dirty="0" smtClean="0">
                <a:solidFill>
                  <a:srgbClr val="0033CC"/>
                </a:solidFill>
                <a:latin typeface="Calibri"/>
                <a:ea typeface="ＭＳ Ｐゴシック"/>
              </a:rPr>
              <a:t>Replay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600" b="1" dirty="0">
                <a:solidFill>
                  <a:srgbClr val="0033CC"/>
                </a:solidFill>
                <a:latin typeface="Calibri"/>
                <a:ea typeface="ＭＳ Ｐゴシック"/>
              </a:rPr>
              <a:t>HD Cutout</a:t>
            </a:r>
            <a:endParaRPr lang="ja-JP" altLang="en-US" sz="1600" b="1" dirty="0">
              <a:solidFill>
                <a:srgbClr val="0033CC"/>
              </a:solidFill>
              <a:latin typeface="Calibri"/>
              <a:ea typeface="ＭＳ Ｐゴシック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8710318" y="5540598"/>
            <a:ext cx="1120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600" b="1" dirty="0" smtClean="0">
                <a:solidFill>
                  <a:srgbClr val="FF0000"/>
                </a:solidFill>
                <a:latin typeface="Calibri"/>
                <a:ea typeface="ＭＳ Ｐゴシック"/>
              </a:rPr>
              <a:t>Live 4K out</a:t>
            </a:r>
            <a:endParaRPr lang="ja-JP" altLang="en-US" sz="1600" b="1" dirty="0">
              <a:solidFill>
                <a:srgbClr val="FF0000"/>
              </a:solidFill>
              <a:latin typeface="Calibri"/>
              <a:ea typeface="ＭＳ Ｐゴシック"/>
            </a:endParaRPr>
          </a:p>
        </p:txBody>
      </p:sp>
      <p:cxnSp>
        <p:nvCxnSpPr>
          <p:cNvPr id="83" name="直線コネクタ 82"/>
          <p:cNvCxnSpPr/>
          <p:nvPr/>
        </p:nvCxnSpPr>
        <p:spPr>
          <a:xfrm>
            <a:off x="4988552" y="1863097"/>
            <a:ext cx="0" cy="110087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cxnSp>
        <p:nvCxnSpPr>
          <p:cNvPr id="84" name="直線コネクタ 83"/>
          <p:cNvCxnSpPr/>
          <p:nvPr/>
        </p:nvCxnSpPr>
        <p:spPr>
          <a:xfrm>
            <a:off x="4960405" y="1865497"/>
            <a:ext cx="988270" cy="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sp>
        <p:nvSpPr>
          <p:cNvPr id="87" name="テキスト ボックス 86"/>
          <p:cNvSpPr txBox="1"/>
          <p:nvPr/>
        </p:nvSpPr>
        <p:spPr>
          <a:xfrm>
            <a:off x="5390249" y="1844824"/>
            <a:ext cx="1370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For Touch Panel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9" name="直線矢印コネクタ 78"/>
          <p:cNvCxnSpPr/>
          <p:nvPr/>
        </p:nvCxnSpPr>
        <p:spPr>
          <a:xfrm flipV="1">
            <a:off x="2485089" y="2989493"/>
            <a:ext cx="0" cy="1178537"/>
          </a:xfrm>
          <a:prstGeom prst="straightConnector1">
            <a:avLst/>
          </a:prstGeom>
          <a:noFill/>
          <a:ln w="38100" cap="flat" cmpd="sng" algn="ctr">
            <a:solidFill>
              <a:srgbClr val="0033CC"/>
            </a:solidFill>
            <a:prstDash val="solid"/>
            <a:tailEnd type="arrow"/>
          </a:ln>
          <a:effectLst/>
        </p:spPr>
      </p:cxnSp>
      <p:sp>
        <p:nvSpPr>
          <p:cNvPr id="80" name="テキスト ボックス 79"/>
          <p:cNvSpPr txBox="1"/>
          <p:nvPr/>
        </p:nvSpPr>
        <p:spPr>
          <a:xfrm rot="16200000">
            <a:off x="2103187" y="3284245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SDI3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5" name="直線コネクタ 84"/>
          <p:cNvCxnSpPr/>
          <p:nvPr/>
        </p:nvCxnSpPr>
        <p:spPr>
          <a:xfrm flipV="1">
            <a:off x="2578200" y="4160410"/>
            <a:ext cx="0" cy="1466940"/>
          </a:xfrm>
          <a:prstGeom prst="line">
            <a:avLst/>
          </a:prstGeom>
          <a:noFill/>
          <a:ln w="28575" cap="flat" cmpd="sng" algn="ctr">
            <a:solidFill>
              <a:srgbClr val="0033CC"/>
            </a:solidFill>
            <a:prstDash val="solid"/>
          </a:ln>
          <a:effectLst/>
        </p:spPr>
      </p:cxnSp>
      <p:cxnSp>
        <p:nvCxnSpPr>
          <p:cNvPr id="86" name="直線コネクタ 85"/>
          <p:cNvCxnSpPr/>
          <p:nvPr/>
        </p:nvCxnSpPr>
        <p:spPr>
          <a:xfrm>
            <a:off x="2482316" y="4166114"/>
            <a:ext cx="95884" cy="0"/>
          </a:xfrm>
          <a:prstGeom prst="line">
            <a:avLst/>
          </a:prstGeom>
          <a:noFill/>
          <a:ln w="38100" cap="flat" cmpd="sng" algn="ctr">
            <a:solidFill>
              <a:srgbClr val="0033CC"/>
            </a:solidFill>
            <a:prstDash val="solid"/>
          </a:ln>
          <a:effectLst/>
        </p:spPr>
      </p:cxnSp>
      <p:sp>
        <p:nvSpPr>
          <p:cNvPr id="88" name="角丸四角形吹き出し 87"/>
          <p:cNvSpPr/>
          <p:nvPr/>
        </p:nvSpPr>
        <p:spPr>
          <a:xfrm>
            <a:off x="344488" y="4941168"/>
            <a:ext cx="1687912" cy="527440"/>
          </a:xfrm>
          <a:prstGeom prst="wedgeRoundRectCallout">
            <a:avLst>
              <a:gd name="adj1" fmla="val 59626"/>
              <a:gd name="adj2" fmla="val 86237"/>
              <a:gd name="adj3" fmla="val 16667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rgbClr val="0033CC"/>
                </a:solidFill>
              </a:rPr>
              <a:t>SLOT1 Replay</a:t>
            </a:r>
          </a:p>
          <a:p>
            <a:pPr algn="ctr"/>
            <a:r>
              <a:rPr kumimoji="1" lang="en-US" altLang="ja-JP" sz="1200" b="1" dirty="0" smtClean="0">
                <a:solidFill>
                  <a:srgbClr val="0033CC"/>
                </a:solidFill>
              </a:rPr>
              <a:t>Set on HD</a:t>
            </a:r>
            <a:r>
              <a:rPr lang="en-US" altLang="ja-JP" sz="1200" b="1" dirty="0" smtClean="0">
                <a:solidFill>
                  <a:srgbClr val="0033CC"/>
                </a:solidFill>
              </a:rPr>
              <a:t>-SDI</a:t>
            </a:r>
          </a:p>
        </p:txBody>
      </p:sp>
      <p:sp>
        <p:nvSpPr>
          <p:cNvPr id="89" name="角丸四角形吹き出し 88"/>
          <p:cNvSpPr/>
          <p:nvPr/>
        </p:nvSpPr>
        <p:spPr>
          <a:xfrm>
            <a:off x="6969224" y="3477624"/>
            <a:ext cx="1687912" cy="527440"/>
          </a:xfrm>
          <a:prstGeom prst="wedgeRoundRectCallout">
            <a:avLst>
              <a:gd name="adj1" fmla="val -73550"/>
              <a:gd name="adj2" fmla="val 48674"/>
              <a:gd name="adj3" fmla="val 16667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rgbClr val="0033CC"/>
                </a:solidFill>
              </a:rPr>
              <a:t>SLOT2 Live</a:t>
            </a:r>
          </a:p>
          <a:p>
            <a:pPr algn="ctr"/>
            <a:r>
              <a:rPr kumimoji="1" lang="en-US" altLang="ja-JP" sz="1200" b="1" dirty="0" smtClean="0">
                <a:solidFill>
                  <a:srgbClr val="0033CC"/>
                </a:solidFill>
              </a:rPr>
              <a:t>Set on HD</a:t>
            </a:r>
            <a:r>
              <a:rPr lang="en-US" altLang="ja-JP" sz="1200" b="1" dirty="0" smtClean="0">
                <a:solidFill>
                  <a:srgbClr val="0033CC"/>
                </a:solidFill>
              </a:rPr>
              <a:t>-SDI </a:t>
            </a:r>
          </a:p>
        </p:txBody>
      </p:sp>
    </p:spTree>
    <p:extLst>
      <p:ext uri="{BB962C8B-B14F-4D97-AF65-F5344CB8AC3E}">
        <p14:creationId xmlns:p14="http://schemas.microsoft.com/office/powerpoint/2010/main" val="643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0000070191\Documents\新しいフォルダー\pws100pr1_rear_140822_02-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59" y="5157192"/>
            <a:ext cx="7214151" cy="9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0000070191\Documents\新しいフォルダー\pwsk4403_3q_131009_04-Lar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544" y="957567"/>
            <a:ext cx="1187727" cy="861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線コネクタ 7"/>
          <p:cNvCxnSpPr/>
          <p:nvPr/>
        </p:nvCxnSpPr>
        <p:spPr>
          <a:xfrm flipH="1">
            <a:off x="3884042" y="1736594"/>
            <a:ext cx="11946" cy="900318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</p:cxnSp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893" y="1694396"/>
            <a:ext cx="1239823" cy="590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直線コネクタ 9"/>
          <p:cNvCxnSpPr/>
          <p:nvPr/>
        </p:nvCxnSpPr>
        <p:spPr>
          <a:xfrm>
            <a:off x="3494277" y="2141974"/>
            <a:ext cx="3149" cy="494938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cxnSp>
        <p:nvCxnSpPr>
          <p:cNvPr id="12" name="直線コネクタ 11"/>
          <p:cNvCxnSpPr/>
          <p:nvPr/>
        </p:nvCxnSpPr>
        <p:spPr>
          <a:xfrm>
            <a:off x="2832718" y="2131272"/>
            <a:ext cx="664708" cy="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pic>
        <p:nvPicPr>
          <p:cNvPr id="13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299" y="957567"/>
            <a:ext cx="1634763" cy="150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直線コネクタ 13"/>
          <p:cNvCxnSpPr/>
          <p:nvPr/>
        </p:nvCxnSpPr>
        <p:spPr>
          <a:xfrm>
            <a:off x="5287105" y="1486008"/>
            <a:ext cx="0" cy="1150904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</a:ln>
          <a:effectLst/>
        </p:spPr>
      </p:cxnSp>
      <p:pic>
        <p:nvPicPr>
          <p:cNvPr id="15" name="Picture 1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626" y="1733940"/>
            <a:ext cx="581532" cy="53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直線コネクタ 15"/>
          <p:cNvCxnSpPr/>
          <p:nvPr/>
        </p:nvCxnSpPr>
        <p:spPr>
          <a:xfrm>
            <a:off x="5287105" y="1486008"/>
            <a:ext cx="69805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17" name="直線コネクタ 16"/>
          <p:cNvCxnSpPr/>
          <p:nvPr/>
        </p:nvCxnSpPr>
        <p:spPr>
          <a:xfrm>
            <a:off x="4898863" y="1990204"/>
            <a:ext cx="0" cy="646708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cxnSp>
        <p:nvCxnSpPr>
          <p:cNvPr id="18" name="直線コネクタ 17"/>
          <p:cNvCxnSpPr/>
          <p:nvPr/>
        </p:nvCxnSpPr>
        <p:spPr>
          <a:xfrm>
            <a:off x="4514157" y="1997790"/>
            <a:ext cx="399669" cy="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</p:cxnSp>
      <p:sp>
        <p:nvSpPr>
          <p:cNvPr id="19" name="テキスト ボックス 18"/>
          <p:cNvSpPr txBox="1"/>
          <p:nvPr/>
        </p:nvSpPr>
        <p:spPr>
          <a:xfrm>
            <a:off x="5257389" y="1188046"/>
            <a:ext cx="467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DVI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429208" y="2209015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247998" y="1674494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USB-B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59596" y="815603"/>
            <a:ext cx="1271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PWSK-4403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028522" y="818714"/>
            <a:ext cx="1250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PC Monitor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23332" y="1372084"/>
            <a:ext cx="1071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Keyboard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024301" y="140348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Mouse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pic>
        <p:nvPicPr>
          <p:cNvPr id="1026" name="Picture 2" descr="C:\Users\1000013981\Desktop\DSC_563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258" y="3517746"/>
            <a:ext cx="1713008" cy="985862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1000013981\Desktop\DSC_5640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459" y="3461806"/>
            <a:ext cx="1725842" cy="985862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直線コネクタ 27"/>
          <p:cNvCxnSpPr/>
          <p:nvPr/>
        </p:nvCxnSpPr>
        <p:spPr>
          <a:xfrm>
            <a:off x="1004500" y="3661762"/>
            <a:ext cx="123208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1004500" y="3831922"/>
            <a:ext cx="12326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1004500" y="4010677"/>
            <a:ext cx="125405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1004500" y="4237826"/>
            <a:ext cx="125791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1532850" y="4479026"/>
            <a:ext cx="70527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643068" y="4313306"/>
            <a:ext cx="10567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AC pack</a:t>
            </a:r>
            <a:endParaRPr kumimoji="1" lang="ja-JP" altLang="en-US" dirty="0"/>
          </a:p>
        </p:txBody>
      </p:sp>
      <p:cxnSp>
        <p:nvCxnSpPr>
          <p:cNvPr id="38" name="直線矢印コネクタ 37"/>
          <p:cNvCxnSpPr/>
          <p:nvPr/>
        </p:nvCxnSpPr>
        <p:spPr>
          <a:xfrm flipH="1">
            <a:off x="2017682" y="3007508"/>
            <a:ext cx="240876" cy="6542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2271258" y="2791484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All USB-A</a:t>
            </a:r>
            <a:endParaRPr kumimoji="1" lang="ja-JP" altLang="en-US" dirty="0"/>
          </a:p>
        </p:txBody>
      </p:sp>
      <p:cxnSp>
        <p:nvCxnSpPr>
          <p:cNvPr id="43" name="直線コネクタ 42"/>
          <p:cNvCxnSpPr/>
          <p:nvPr/>
        </p:nvCxnSpPr>
        <p:spPr>
          <a:xfrm>
            <a:off x="992554" y="2636912"/>
            <a:ext cx="0" cy="16232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992554" y="2636912"/>
            <a:ext cx="42945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8618569" y="4010676"/>
            <a:ext cx="3419" cy="24426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 flipH="1">
            <a:off x="7781302" y="4010676"/>
            <a:ext cx="84068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7781301" y="3631690"/>
            <a:ext cx="1000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USB-B</a:t>
            </a:r>
            <a:endParaRPr kumimoji="1" lang="ja-JP" altLang="en-US" sz="1400" dirty="0"/>
          </a:p>
        </p:txBody>
      </p:sp>
      <p:cxnSp>
        <p:nvCxnSpPr>
          <p:cNvPr id="1028" name="直線コネクタ 1027"/>
          <p:cNvCxnSpPr/>
          <p:nvPr/>
        </p:nvCxnSpPr>
        <p:spPr>
          <a:xfrm flipV="1">
            <a:off x="3959329" y="3683188"/>
            <a:ext cx="2071193" cy="18635"/>
          </a:xfrm>
          <a:prstGeom prst="line">
            <a:avLst/>
          </a:prstGeom>
          <a:ln w="38100">
            <a:solidFill>
              <a:srgbClr val="0033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直線コネクタ 1029"/>
          <p:cNvCxnSpPr/>
          <p:nvPr/>
        </p:nvCxnSpPr>
        <p:spPr>
          <a:xfrm>
            <a:off x="416496" y="4941168"/>
            <a:ext cx="4578429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直線コネクタ 1032"/>
          <p:cNvCxnSpPr/>
          <p:nvPr/>
        </p:nvCxnSpPr>
        <p:spPr>
          <a:xfrm>
            <a:off x="4994925" y="3160816"/>
            <a:ext cx="0" cy="1780352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直線コネクタ 1034"/>
          <p:cNvCxnSpPr/>
          <p:nvPr/>
        </p:nvCxnSpPr>
        <p:spPr>
          <a:xfrm>
            <a:off x="4994925" y="3160816"/>
            <a:ext cx="4566587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直線コネクタ 1041"/>
          <p:cNvCxnSpPr/>
          <p:nvPr/>
        </p:nvCxnSpPr>
        <p:spPr>
          <a:xfrm>
            <a:off x="3583186" y="5733256"/>
            <a:ext cx="0" cy="7200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直線コネクタ 1043"/>
          <p:cNvCxnSpPr/>
          <p:nvPr/>
        </p:nvCxnSpPr>
        <p:spPr>
          <a:xfrm>
            <a:off x="3583186" y="6453336"/>
            <a:ext cx="503880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直線コネクタ 1046"/>
          <p:cNvCxnSpPr>
            <a:stCxn id="1027" idx="1"/>
          </p:cNvCxnSpPr>
          <p:nvPr/>
        </p:nvCxnSpPr>
        <p:spPr>
          <a:xfrm flipH="1">
            <a:off x="5491299" y="3954737"/>
            <a:ext cx="56416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直線コネクタ 1051"/>
          <p:cNvCxnSpPr>
            <a:endCxn id="4" idx="2"/>
          </p:cNvCxnSpPr>
          <p:nvPr/>
        </p:nvCxnSpPr>
        <p:spPr>
          <a:xfrm>
            <a:off x="4678634" y="5733256"/>
            <a:ext cx="1" cy="37318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4" name="直線コネクタ 1053"/>
          <p:cNvCxnSpPr/>
          <p:nvPr/>
        </p:nvCxnSpPr>
        <p:spPr>
          <a:xfrm>
            <a:off x="4674259" y="6106442"/>
            <a:ext cx="36750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7" name="直線コネクタ 1056"/>
          <p:cNvCxnSpPr/>
          <p:nvPr/>
        </p:nvCxnSpPr>
        <p:spPr>
          <a:xfrm>
            <a:off x="5491299" y="3939467"/>
            <a:ext cx="0" cy="10017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9" name="直線コネクタ 1058"/>
          <p:cNvCxnSpPr/>
          <p:nvPr/>
        </p:nvCxnSpPr>
        <p:spPr>
          <a:xfrm>
            <a:off x="5491299" y="4941168"/>
            <a:ext cx="28580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1" name="直線コネクタ 1060"/>
          <p:cNvCxnSpPr/>
          <p:nvPr/>
        </p:nvCxnSpPr>
        <p:spPr>
          <a:xfrm>
            <a:off x="8342482" y="4941168"/>
            <a:ext cx="0" cy="1165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7" name="テキスト ボックス 1066"/>
          <p:cNvSpPr txBox="1"/>
          <p:nvPr/>
        </p:nvSpPr>
        <p:spPr>
          <a:xfrm>
            <a:off x="2641560" y="5919849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USB-A</a:t>
            </a:r>
            <a:endParaRPr kumimoji="1" lang="ja-JP" altLang="en-US" sz="1400" dirty="0"/>
          </a:p>
        </p:txBody>
      </p:sp>
      <p:sp>
        <p:nvSpPr>
          <p:cNvPr id="1068" name="テキスト ボックス 1067"/>
          <p:cNvSpPr txBox="1"/>
          <p:nvPr/>
        </p:nvSpPr>
        <p:spPr>
          <a:xfrm>
            <a:off x="3895988" y="5929845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HDMI</a:t>
            </a:r>
            <a:endParaRPr kumimoji="1" lang="ja-JP" altLang="en-US" sz="1400" dirty="0"/>
          </a:p>
        </p:txBody>
      </p:sp>
      <p:sp>
        <p:nvSpPr>
          <p:cNvPr id="1069" name="テキスト ボックス 1068"/>
          <p:cNvSpPr txBox="1"/>
          <p:nvPr/>
        </p:nvSpPr>
        <p:spPr>
          <a:xfrm>
            <a:off x="5533200" y="4047018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DVI</a:t>
            </a:r>
            <a:endParaRPr kumimoji="1" lang="ja-JP" altLang="en-US" sz="1400" dirty="0"/>
          </a:p>
        </p:txBody>
      </p:sp>
      <p:cxnSp>
        <p:nvCxnSpPr>
          <p:cNvPr id="1071" name="直線コネクタ 1070"/>
          <p:cNvCxnSpPr/>
          <p:nvPr/>
        </p:nvCxnSpPr>
        <p:spPr>
          <a:xfrm>
            <a:off x="3984266" y="4237826"/>
            <a:ext cx="5548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3" name="直線コネクタ 1072"/>
          <p:cNvCxnSpPr/>
          <p:nvPr/>
        </p:nvCxnSpPr>
        <p:spPr>
          <a:xfrm>
            <a:off x="4539113" y="2821234"/>
            <a:ext cx="0" cy="13796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5" name="直線コネクタ 1074"/>
          <p:cNvCxnSpPr/>
          <p:nvPr/>
        </p:nvCxnSpPr>
        <p:spPr>
          <a:xfrm>
            <a:off x="4514157" y="2821234"/>
            <a:ext cx="9771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9" name="直線コネクタ 1078"/>
          <p:cNvCxnSpPr/>
          <p:nvPr/>
        </p:nvCxnSpPr>
        <p:spPr>
          <a:xfrm>
            <a:off x="5491299" y="1694396"/>
            <a:ext cx="0" cy="11268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4" name="直線コネクタ 1083"/>
          <p:cNvCxnSpPr/>
          <p:nvPr/>
        </p:nvCxnSpPr>
        <p:spPr>
          <a:xfrm>
            <a:off x="5491299" y="1674494"/>
            <a:ext cx="6112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6" name="テキスト ボックス 1085"/>
          <p:cNvSpPr txBox="1"/>
          <p:nvPr/>
        </p:nvSpPr>
        <p:spPr>
          <a:xfrm>
            <a:off x="5514208" y="1977189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USB-B</a:t>
            </a:r>
            <a:endParaRPr kumimoji="1" lang="ja-JP" altLang="en-US" sz="1400" dirty="0"/>
          </a:p>
        </p:txBody>
      </p:sp>
      <p:sp>
        <p:nvSpPr>
          <p:cNvPr id="1087" name="テキスト ボックス 1086"/>
          <p:cNvSpPr txBox="1"/>
          <p:nvPr/>
        </p:nvSpPr>
        <p:spPr>
          <a:xfrm>
            <a:off x="4024301" y="426300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DVI</a:t>
            </a:r>
            <a:endParaRPr kumimoji="1" lang="ja-JP" altLang="en-US" sz="1400" dirty="0"/>
          </a:p>
        </p:txBody>
      </p:sp>
      <p:sp>
        <p:nvSpPr>
          <p:cNvPr id="1088" name="テキスト ボックス 1087"/>
          <p:cNvSpPr txBox="1"/>
          <p:nvPr/>
        </p:nvSpPr>
        <p:spPr>
          <a:xfrm>
            <a:off x="8731797" y="1695912"/>
            <a:ext cx="11977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33CC"/>
                </a:solidFill>
              </a:rPr>
              <a:t>Operation</a:t>
            </a:r>
          </a:p>
          <a:p>
            <a:r>
              <a:rPr kumimoji="1" lang="en-US" altLang="ja-JP" dirty="0" smtClean="0">
                <a:solidFill>
                  <a:srgbClr val="0033CC"/>
                </a:solidFill>
              </a:rPr>
              <a:t>Control</a:t>
            </a:r>
          </a:p>
          <a:p>
            <a:r>
              <a:rPr lang="en-US" altLang="ja-JP" dirty="0" smtClean="0">
                <a:solidFill>
                  <a:srgbClr val="0033CC"/>
                </a:solidFill>
              </a:rPr>
              <a:t>Area</a:t>
            </a:r>
            <a:endParaRPr kumimoji="1" lang="ja-JP" altLang="en-US" dirty="0">
              <a:solidFill>
                <a:srgbClr val="0033CC"/>
              </a:solidFill>
            </a:endParaRPr>
          </a:p>
        </p:txBody>
      </p:sp>
      <p:cxnSp>
        <p:nvCxnSpPr>
          <p:cNvPr id="1090" name="直線矢印コネクタ 1089"/>
          <p:cNvCxnSpPr/>
          <p:nvPr/>
        </p:nvCxnSpPr>
        <p:spPr>
          <a:xfrm flipV="1">
            <a:off x="9201472" y="758312"/>
            <a:ext cx="1" cy="936084"/>
          </a:xfrm>
          <a:prstGeom prst="straightConnector1">
            <a:avLst/>
          </a:prstGeom>
          <a:ln w="28575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3" name="直線矢印コネクタ 1092"/>
          <p:cNvCxnSpPr/>
          <p:nvPr/>
        </p:nvCxnSpPr>
        <p:spPr>
          <a:xfrm>
            <a:off x="9201472" y="2486014"/>
            <a:ext cx="0" cy="674802"/>
          </a:xfrm>
          <a:prstGeom prst="straightConnector1">
            <a:avLst/>
          </a:prstGeom>
          <a:ln w="28575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5" name="テキスト ボックス 1094"/>
          <p:cNvSpPr txBox="1"/>
          <p:nvPr/>
        </p:nvSpPr>
        <p:spPr>
          <a:xfrm>
            <a:off x="8686913" y="4359472"/>
            <a:ext cx="12875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33CC"/>
                </a:solidFill>
              </a:rPr>
              <a:t>Equipment</a:t>
            </a:r>
          </a:p>
          <a:p>
            <a:r>
              <a:rPr kumimoji="1" lang="en-US" altLang="ja-JP" dirty="0" smtClean="0">
                <a:solidFill>
                  <a:srgbClr val="0033CC"/>
                </a:solidFill>
              </a:rPr>
              <a:t>Engine </a:t>
            </a:r>
          </a:p>
          <a:p>
            <a:r>
              <a:rPr kumimoji="1" lang="en-US" altLang="ja-JP" dirty="0" smtClean="0">
                <a:solidFill>
                  <a:srgbClr val="0033CC"/>
                </a:solidFill>
              </a:rPr>
              <a:t>room??</a:t>
            </a:r>
            <a:endParaRPr kumimoji="1" lang="ja-JP" altLang="en-US" dirty="0">
              <a:solidFill>
                <a:srgbClr val="0033CC"/>
              </a:solidFill>
            </a:endParaRPr>
          </a:p>
        </p:txBody>
      </p:sp>
      <p:cxnSp>
        <p:nvCxnSpPr>
          <p:cNvPr id="136" name="直線矢印コネクタ 135"/>
          <p:cNvCxnSpPr/>
          <p:nvPr/>
        </p:nvCxnSpPr>
        <p:spPr>
          <a:xfrm>
            <a:off x="9201471" y="5395855"/>
            <a:ext cx="0" cy="1057481"/>
          </a:xfrm>
          <a:prstGeom prst="straightConnector1">
            <a:avLst/>
          </a:prstGeom>
          <a:ln w="28575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/>
          <p:nvPr/>
        </p:nvCxnSpPr>
        <p:spPr>
          <a:xfrm flipV="1">
            <a:off x="9201473" y="3148224"/>
            <a:ext cx="1" cy="936084"/>
          </a:xfrm>
          <a:prstGeom prst="straightConnector1">
            <a:avLst/>
          </a:prstGeom>
          <a:ln w="28575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8" name="テキスト ボックス 1097"/>
          <p:cNvSpPr txBox="1"/>
          <p:nvPr/>
        </p:nvSpPr>
        <p:spPr>
          <a:xfrm>
            <a:off x="467863" y="292006"/>
            <a:ext cx="4198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Extend Remote Operation Control </a:t>
            </a:r>
            <a:r>
              <a:rPr lang="en-US" altLang="ja-JP" dirty="0" smtClean="0"/>
              <a:t>A</a:t>
            </a:r>
            <a:r>
              <a:rPr kumimoji="1" lang="en-US" altLang="ja-JP" dirty="0" smtClean="0"/>
              <a:t>rea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311" y="6453336"/>
            <a:ext cx="3724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Cables with Red: shipped this time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43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497" y="116632"/>
            <a:ext cx="8915400" cy="792088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35 mm lens configuration</a:t>
            </a:r>
            <a:endParaRPr kumimoji="1" lang="ja-JP" altLang="en-US" dirty="0"/>
          </a:p>
        </p:txBody>
      </p:sp>
      <p:pic>
        <p:nvPicPr>
          <p:cNvPr id="1026" name="Picture 2" descr="C:\Users\1000013981\Desktop\Riser Plate with HDC-48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71" y="836712"/>
            <a:ext cx="8736971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25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Riser Plate(Sony)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32" y="1340768"/>
            <a:ext cx="860583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974558" y="2924944"/>
            <a:ext cx="234026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974558" y="3068960"/>
            <a:ext cx="2340260" cy="634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8669710" y="1166416"/>
            <a:ext cx="1080120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47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violet-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AN">
      <a:majorFont>
        <a:latin typeface="Meiryo UI"/>
        <a:ea typeface="メイリオ"/>
        <a:cs typeface=""/>
      </a:majorFont>
      <a:minorFont>
        <a:latin typeface="Meiryo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 violet-</Template>
  <TotalTime>5118</TotalTime>
  <Words>182</Words>
  <Application>Microsoft Office PowerPoint</Application>
  <PresentationFormat>A4 Paper (210x297 mm)</PresentationFormat>
  <Paragraphs>99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メイリオ</vt:lpstr>
      <vt:lpstr>Meiryo UI</vt:lpstr>
      <vt:lpstr>ＭＳ Ｐゴシック</vt:lpstr>
      <vt:lpstr>Arial</vt:lpstr>
      <vt:lpstr>Calibri</vt:lpstr>
      <vt:lpstr>simple violet-</vt:lpstr>
      <vt:lpstr>4K Replay</vt:lpstr>
      <vt:lpstr>HD Replay</vt:lpstr>
      <vt:lpstr>HD Cutout</vt:lpstr>
      <vt:lpstr>PowerPoint Presentation</vt:lpstr>
      <vt:lpstr>35 mm lens configuration</vt:lpstr>
      <vt:lpstr>Riser Plate(Sony)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Violet</dc:title>
  <dc:creator>Kanetsuka, Mitsutoshi</dc:creator>
  <cp:lastModifiedBy>McQuaid, Scott</cp:lastModifiedBy>
  <cp:revision>587</cp:revision>
  <dcterms:created xsi:type="dcterms:W3CDTF">2015-08-10T01:52:44Z</dcterms:created>
  <dcterms:modified xsi:type="dcterms:W3CDTF">2017-03-23T21:20:10Z</dcterms:modified>
</cp:coreProperties>
</file>