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8" r:id="rId3"/>
    <p:sldMasterId id="2147483800" r:id="rId4"/>
  </p:sldMasterIdLst>
  <p:notesMasterIdLst>
    <p:notesMasterId r:id="rId30"/>
  </p:notesMasterIdLst>
  <p:sldIdLst>
    <p:sldId id="29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FF00"/>
    <a:srgbClr val="0000FF"/>
    <a:srgbClr val="69696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0" autoAdjust="0"/>
    <p:restoredTop sz="94609" autoAdjust="0"/>
  </p:normalViewPr>
  <p:slideViewPr>
    <p:cSldViewPr snapToGrid="0">
      <p:cViewPr varScale="1">
        <p:scale>
          <a:sx n="87" d="100"/>
          <a:sy n="87" d="100"/>
        </p:scale>
        <p:origin x="-18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CDD7D-6DA1-4BA4-B9CE-EF5BDC4910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62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各機種の基板構成です。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CDD7D-6DA1-4BA4-B9CE-EF5BDC491030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23850" y="765175"/>
            <a:ext cx="8424863" cy="554355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11688" y="765175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11688" y="3613150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1E7D-F613-4988-B022-581D1C19E5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B3D3-A86A-4E20-874C-DF851F6023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9622-0F08-4D94-9D68-0906AF106A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BA94-FB91-4266-A311-7CF52BCC77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179F-4D59-47DF-8A7F-C2F0CE98FE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0D1E-88EB-4884-AFDC-1FC4A8BE48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B90C-E001-461E-9E81-29BB976E9E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E2C3-419D-453A-BA6A-D785861A6E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452F-C48E-483D-96C9-A1A07FDB95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F4A4-3B17-44F7-9854-5F0F4DE351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D05D-3D85-4FC9-8F36-7F11DA5C8B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BFFA-B5F3-4B3E-A636-811B2D6271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1A00-3051-42C9-AED4-BFE2ACDD48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F383-43B1-4797-9D4D-6EA2CB5438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D831-0D77-45CC-B48F-8C431A2D59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B063-6616-4A90-8BB7-1993C959DC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F6ED-3057-4568-B5D9-422F0BA6F2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DC1B-DC2B-42B8-9A97-512EA241D6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3CA0-923C-4EFB-8D29-FF7CE99AF1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CA3C-834C-4F63-A5F8-731065C82B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8650-472D-491C-9A9D-779794BF34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CFA3-CB18-47BA-BDC1-B49F5B7DB1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0664-55DA-4BA7-9B41-F6C295885C0B}" type="datetimeFigureOut">
              <a:rPr kumimoji="1" lang="ja-JP" altLang="en-US" smtClean="0"/>
              <a:pPr/>
              <a:t>2013/1/2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67587" name="Picture 3" descr="[表紙用ｰ大]01_日英_02_秘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67589" name="図 8" descr="mb CompoLogo_m1bk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50000"/>
        </a:spcAf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7305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2pPr>
      <a:lvl3pPr marL="889000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3pPr>
      <a:lvl4pPr marL="1166813" indent="-98425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6pPr>
      <a:lvl7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7pPr>
      <a:lvl8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8pPr>
      <a:lvl9pPr marL="4165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7E7A47-5EA8-4E45-97E3-209502821E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 descr="[表紙用ｰ大]01_日英_02_秘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図 8" descr="mb CompoLogo_m1b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7" name="Line 9"/>
          <p:cNvSpPr>
            <a:spLocks noChangeShapeType="1"/>
          </p:cNvSpPr>
          <p:nvPr/>
        </p:nvSpPr>
        <p:spPr bwMode="auto">
          <a:xfrm>
            <a:off x="-36513" y="692150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861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861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ナンバー テキストの書式設定</a:t>
            </a:r>
          </a:p>
          <a:p>
            <a:pPr lvl="1"/>
            <a:r>
              <a:rPr lang="en-US" altLang="ja-JP" smtClean="0"/>
              <a:t>(1)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 </a:t>
            </a:r>
          </a:p>
          <a:p>
            <a:pPr lvl="2"/>
            <a:r>
              <a:rPr lang="en-US" altLang="ja-JP" smtClean="0"/>
              <a:t>(1-2)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  <p:sp>
        <p:nvSpPr>
          <p:cNvPr id="386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4A1E4A12-1F89-4A8C-BFA5-0FF76BF7DE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987425" indent="-465138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400">
          <a:solidFill>
            <a:schemeClr val="tx1"/>
          </a:solidFill>
          <a:latin typeface="+mn-lt"/>
          <a:ea typeface="+mn-ea"/>
        </a:defRPr>
      </a:lvl2pPr>
      <a:lvl3pPr marL="1792288" indent="-625475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3pPr>
      <a:lvl4pPr marL="22002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987425" algn="l"/>
          <a:tab pos="1792288" algn="l"/>
        </a:tabLst>
        <a:defRPr kumimoji="1">
          <a:solidFill>
            <a:schemeClr val="tx1"/>
          </a:solidFill>
          <a:latin typeface="+mn-lt"/>
          <a:ea typeface="+mn-ea"/>
        </a:defRPr>
      </a:lvl4pPr>
      <a:lvl5pPr marL="26082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5pPr>
      <a:lvl6pPr marL="30654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6pPr>
      <a:lvl7pPr marL="35226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7pPr>
      <a:lvl8pPr marL="39798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8pPr>
      <a:lvl9pPr marL="44370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3700" y="1752600"/>
            <a:ext cx="6019800" cy="24003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</a:rPr>
              <a:t>MVS-6520/6530/3000</a:t>
            </a:r>
            <a:r>
              <a:rPr lang="ja-JP" altLang="en-US" sz="3600" dirty="0" smtClean="0">
                <a:solidFill>
                  <a:schemeClr val="bg1"/>
                </a:solidFill>
              </a:rPr>
              <a:t> </a:t>
            </a:r>
            <a:br>
              <a:rPr lang="ja-JP" altLang="en-US" sz="3600" dirty="0" smtClean="0">
                <a:solidFill>
                  <a:schemeClr val="bg1"/>
                </a:solidFill>
              </a:rPr>
            </a:br>
            <a:r>
              <a:rPr lang="ja-JP" altLang="en-US" sz="3600" dirty="0" smtClean="0">
                <a:solidFill>
                  <a:schemeClr val="bg1"/>
                </a:solidFill>
              </a:rPr>
              <a:t>メカニカルブロック</a:t>
            </a:r>
            <a:endParaRPr lang="ja-JP" altLang="en-US" sz="3600" dirty="0" smtClean="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679634"/>
            <a:ext cx="6019800" cy="11463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err="1" smtClean="0"/>
              <a:t>ICP</a:t>
            </a:r>
            <a:r>
              <a:rPr lang="en-US" altLang="ja-JP" dirty="0" smtClean="0"/>
              <a:t> Panel Operation Details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 –Mechanical Description-</a:t>
            </a:r>
            <a:endParaRPr lang="ja-JP" alt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72063" y="5153025"/>
            <a:ext cx="291188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ja-JP" i="1" u="sng" dirty="0" smtClean="0"/>
              <a:t>2012.11  </a:t>
            </a:r>
            <a:r>
              <a:rPr lang="en-US" altLang="ja-JP" i="1" u="sng" dirty="0"/>
              <a:t>PSG </a:t>
            </a:r>
            <a:r>
              <a:rPr lang="en-US" altLang="ja-JP" i="1" u="sng" dirty="0" smtClean="0"/>
              <a:t>CCS Dept.1</a:t>
            </a:r>
            <a:endParaRPr lang="en-US" altLang="ja-JP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-6530 : Structure of panel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143000" y="967647"/>
            <a:ext cx="7071541" cy="5239815"/>
            <a:chOff x="432" y="288"/>
            <a:chExt cx="5232" cy="3936"/>
          </a:xfrm>
        </p:grpSpPr>
        <p:pic>
          <p:nvPicPr>
            <p:cNvPr id="4" name="Picture 4" descr="ICP-6530 Overall-1=GUID-D6CC214C-85C4-4C80-822A-586ECAB1F2F1=1=ja=E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6"/>
              <a:ext cx="3139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1344" y="288"/>
              <a:ext cx="240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776" y="432"/>
              <a:ext cx="240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400" y="816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312" y="1536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720" y="2304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496" y="912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816" y="2064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2544" y="2688"/>
              <a:ext cx="240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2736" y="3024"/>
              <a:ext cx="480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2736" y="3039"/>
              <a:ext cx="52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Sheet(metal)</a:t>
              </a: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1104" y="23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1104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432" y="2208"/>
              <a:ext cx="6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Insulating sheet</a:t>
              </a: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2784" y="4080"/>
              <a:ext cx="62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324ABASE ASSY</a:t>
              </a: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1776" y="384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1968" y="1296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①</a:t>
              </a:r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1632" y="1440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③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2832" y="1776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②</a:t>
              </a: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2256" y="2208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⑥</a:t>
              </a:r>
            </a:p>
          </p:txBody>
        </p:sp>
        <p:sp>
          <p:nvSpPr>
            <p:cNvPr id="25" name="Text Box 51"/>
            <p:cNvSpPr txBox="1">
              <a:spLocks noChangeArrowheads="1"/>
            </p:cNvSpPr>
            <p:nvPr/>
          </p:nvSpPr>
          <p:spPr bwMode="auto">
            <a:xfrm>
              <a:off x="1392" y="1680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⑤</a:t>
              </a:r>
            </a:p>
          </p:txBody>
        </p:sp>
        <p:sp>
          <p:nvSpPr>
            <p:cNvPr id="26" name="Text Box 52"/>
            <p:cNvSpPr txBox="1">
              <a:spLocks noChangeArrowheads="1"/>
            </p:cNvSpPr>
            <p:nvPr/>
          </p:nvSpPr>
          <p:spPr bwMode="auto">
            <a:xfrm>
              <a:off x="2544" y="2016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④</a:t>
              </a:r>
            </a:p>
          </p:txBody>
        </p:sp>
        <p:sp>
          <p:nvSpPr>
            <p:cNvPr id="27" name="Freeform 104"/>
            <p:cNvSpPr>
              <a:spLocks/>
            </p:cNvSpPr>
            <p:nvPr/>
          </p:nvSpPr>
          <p:spPr bwMode="auto">
            <a:xfrm>
              <a:off x="1824" y="1824"/>
              <a:ext cx="104" cy="1536"/>
            </a:xfrm>
            <a:custGeom>
              <a:avLst/>
              <a:gdLst>
                <a:gd name="T0" fmla="*/ 97 w 56"/>
                <a:gd name="T1" fmla="*/ 0 h 480"/>
                <a:gd name="T2" fmla="*/ 97 w 56"/>
                <a:gd name="T3" fmla="*/ 5050 h 480"/>
                <a:gd name="T4" fmla="*/ 97 w 56"/>
                <a:gd name="T5" fmla="*/ 30208 h 480"/>
                <a:gd name="T6" fmla="*/ 665 w 56"/>
                <a:gd name="T7" fmla="*/ 5033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105"/>
            <p:cNvSpPr>
              <a:spLocks/>
            </p:cNvSpPr>
            <p:nvPr/>
          </p:nvSpPr>
          <p:spPr bwMode="auto">
            <a:xfrm>
              <a:off x="1632" y="2016"/>
              <a:ext cx="104" cy="1440"/>
            </a:xfrm>
            <a:custGeom>
              <a:avLst/>
              <a:gdLst>
                <a:gd name="T0" fmla="*/ 97 w 56"/>
                <a:gd name="T1" fmla="*/ 0 h 480"/>
                <a:gd name="T2" fmla="*/ 97 w 56"/>
                <a:gd name="T3" fmla="*/ 3888 h 480"/>
                <a:gd name="T4" fmla="*/ 97 w 56"/>
                <a:gd name="T5" fmla="*/ 23328 h 480"/>
                <a:gd name="T6" fmla="*/ 665 w 56"/>
                <a:gd name="T7" fmla="*/ 3888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106"/>
            <p:cNvSpPr>
              <a:spLocks/>
            </p:cNvSpPr>
            <p:nvPr/>
          </p:nvSpPr>
          <p:spPr bwMode="auto">
            <a:xfrm>
              <a:off x="2064" y="2400"/>
              <a:ext cx="192" cy="1008"/>
            </a:xfrm>
            <a:custGeom>
              <a:avLst/>
              <a:gdLst>
                <a:gd name="T0" fmla="*/ 0 w 200"/>
                <a:gd name="T1" fmla="*/ 857 h 1064"/>
                <a:gd name="T2" fmla="*/ 122 w 200"/>
                <a:gd name="T3" fmla="*/ 548 h 1064"/>
                <a:gd name="T4" fmla="*/ 163 w 200"/>
                <a:gd name="T5" fmla="*/ 84 h 1064"/>
                <a:gd name="T6" fmla="*/ 163 w 200"/>
                <a:gd name="T7" fmla="*/ 45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107"/>
            <p:cNvSpPr>
              <a:spLocks noChangeShapeType="1"/>
            </p:cNvSpPr>
            <p:nvPr/>
          </p:nvSpPr>
          <p:spPr bwMode="auto">
            <a:xfrm>
              <a:off x="2256" y="2064"/>
              <a:ext cx="0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108"/>
            <p:cNvSpPr>
              <a:spLocks/>
            </p:cNvSpPr>
            <p:nvPr/>
          </p:nvSpPr>
          <p:spPr bwMode="auto">
            <a:xfrm>
              <a:off x="1867" y="2266"/>
              <a:ext cx="192" cy="1248"/>
            </a:xfrm>
            <a:custGeom>
              <a:avLst/>
              <a:gdLst>
                <a:gd name="T0" fmla="*/ 0 w 200"/>
                <a:gd name="T1" fmla="*/ 2014 h 1064"/>
                <a:gd name="T2" fmla="*/ 122 w 200"/>
                <a:gd name="T3" fmla="*/ 1288 h 1064"/>
                <a:gd name="T4" fmla="*/ 163 w 200"/>
                <a:gd name="T5" fmla="*/ 197 h 1064"/>
                <a:gd name="T6" fmla="*/ 163 w 200"/>
                <a:gd name="T7" fmla="*/ 106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112" y="2352"/>
              <a:ext cx="96" cy="816"/>
            </a:xfrm>
            <a:custGeom>
              <a:avLst/>
              <a:gdLst>
                <a:gd name="T0" fmla="*/ 70 w 56"/>
                <a:gd name="T1" fmla="*/ 0 h 480"/>
                <a:gd name="T2" fmla="*/ 70 w 56"/>
                <a:gd name="T3" fmla="*/ 401 h 480"/>
                <a:gd name="T4" fmla="*/ 70 w 56"/>
                <a:gd name="T5" fmla="*/ 2407 h 480"/>
                <a:gd name="T6" fmla="*/ 485 w 56"/>
                <a:gd name="T7" fmla="*/ 4009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110"/>
            <p:cNvSpPr>
              <a:spLocks/>
            </p:cNvSpPr>
            <p:nvPr/>
          </p:nvSpPr>
          <p:spPr bwMode="auto">
            <a:xfrm>
              <a:off x="2304" y="2544"/>
              <a:ext cx="240" cy="720"/>
            </a:xfrm>
            <a:custGeom>
              <a:avLst/>
              <a:gdLst>
                <a:gd name="T0" fmla="*/ 0 w 200"/>
                <a:gd name="T1" fmla="*/ 223 h 1064"/>
                <a:gd name="T2" fmla="*/ 300 w 200"/>
                <a:gd name="T3" fmla="*/ 142 h 1064"/>
                <a:gd name="T4" fmla="*/ 397 w 200"/>
                <a:gd name="T5" fmla="*/ 22 h 1064"/>
                <a:gd name="T6" fmla="*/ 397 w 200"/>
                <a:gd name="T7" fmla="*/ 12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111"/>
            <p:cNvSpPr>
              <a:spLocks noChangeShapeType="1"/>
            </p:cNvSpPr>
            <p:nvPr/>
          </p:nvSpPr>
          <p:spPr bwMode="auto">
            <a:xfrm>
              <a:off x="2544" y="1872"/>
              <a:ext cx="0" cy="67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113"/>
            <p:cNvSpPr>
              <a:spLocks noChangeShapeType="1"/>
            </p:cNvSpPr>
            <p:nvPr/>
          </p:nvSpPr>
          <p:spPr bwMode="auto">
            <a:xfrm flipH="1">
              <a:off x="2122" y="1963"/>
              <a:ext cx="33" cy="38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114"/>
            <p:cNvSpPr>
              <a:spLocks noChangeShapeType="1"/>
            </p:cNvSpPr>
            <p:nvPr/>
          </p:nvSpPr>
          <p:spPr bwMode="auto">
            <a:xfrm flipH="1">
              <a:off x="2160" y="1632"/>
              <a:ext cx="0" cy="2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Rectangle 53"/>
            <p:cNvSpPr>
              <a:spLocks noChangeArrowheads="1"/>
            </p:cNvSpPr>
            <p:nvPr/>
          </p:nvSpPr>
          <p:spPr bwMode="auto">
            <a:xfrm>
              <a:off x="4090" y="3408"/>
              <a:ext cx="48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Rectangle 54"/>
            <p:cNvSpPr>
              <a:spLocks noChangeArrowheads="1"/>
            </p:cNvSpPr>
            <p:nvPr/>
          </p:nvSpPr>
          <p:spPr bwMode="auto">
            <a:xfrm>
              <a:off x="4090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Rectangle 55"/>
            <p:cNvSpPr>
              <a:spLocks noChangeArrowheads="1"/>
            </p:cNvSpPr>
            <p:nvPr/>
          </p:nvSpPr>
          <p:spPr bwMode="auto">
            <a:xfrm>
              <a:off x="4234" y="3408"/>
              <a:ext cx="48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Rectangle 56"/>
            <p:cNvSpPr>
              <a:spLocks noChangeArrowheads="1"/>
            </p:cNvSpPr>
            <p:nvPr/>
          </p:nvSpPr>
          <p:spPr bwMode="auto">
            <a:xfrm>
              <a:off x="4234" y="3648"/>
              <a:ext cx="48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4378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Rectangle 58"/>
            <p:cNvSpPr>
              <a:spLocks noChangeArrowheads="1"/>
            </p:cNvSpPr>
            <p:nvPr/>
          </p:nvSpPr>
          <p:spPr bwMode="auto">
            <a:xfrm>
              <a:off x="4377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Rectangle 59"/>
            <p:cNvSpPr>
              <a:spLocks noChangeArrowheads="1"/>
            </p:cNvSpPr>
            <p:nvPr/>
          </p:nvSpPr>
          <p:spPr bwMode="auto">
            <a:xfrm>
              <a:off x="4954" y="3408"/>
              <a:ext cx="4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4954" y="3648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Rectangle 61"/>
            <p:cNvSpPr>
              <a:spLocks noChangeArrowheads="1"/>
            </p:cNvSpPr>
            <p:nvPr/>
          </p:nvSpPr>
          <p:spPr bwMode="auto">
            <a:xfrm>
              <a:off x="5098" y="3408"/>
              <a:ext cx="4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Rectangle 62"/>
            <p:cNvSpPr>
              <a:spLocks noChangeArrowheads="1"/>
            </p:cNvSpPr>
            <p:nvPr/>
          </p:nvSpPr>
          <p:spPr bwMode="auto">
            <a:xfrm>
              <a:off x="5098" y="3648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" name="Text Box 63"/>
            <p:cNvSpPr txBox="1">
              <a:spLocks noChangeArrowheads="1"/>
            </p:cNvSpPr>
            <p:nvPr/>
          </p:nvSpPr>
          <p:spPr bwMode="auto">
            <a:xfrm>
              <a:off x="5193" y="3657"/>
              <a:ext cx="4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800"/>
                <a:t>CN1701</a:t>
              </a:r>
              <a:r>
                <a:rPr lang="ja-JP" altLang="en-US" sz="800"/>
                <a:t>～</a:t>
              </a:r>
              <a:r>
                <a:rPr lang="en-US" altLang="ja-JP" sz="800"/>
                <a:t>06</a:t>
              </a:r>
            </a:p>
          </p:txBody>
        </p:sp>
        <p:sp>
          <p:nvSpPr>
            <p:cNvPr id="49" name="Text Box 64"/>
            <p:cNvSpPr txBox="1">
              <a:spLocks noChangeArrowheads="1"/>
            </p:cNvSpPr>
            <p:nvPr/>
          </p:nvSpPr>
          <p:spPr bwMode="auto">
            <a:xfrm>
              <a:off x="5193" y="3408"/>
              <a:ext cx="4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800"/>
                <a:t>CN1709</a:t>
              </a:r>
              <a:r>
                <a:rPr lang="ja-JP" altLang="en-US" sz="800"/>
                <a:t>～</a:t>
              </a:r>
              <a:r>
                <a:rPr lang="en-US" altLang="ja-JP" sz="800"/>
                <a:t>14</a:t>
              </a:r>
            </a:p>
          </p:txBody>
        </p:sp>
        <p:sp>
          <p:nvSpPr>
            <p:cNvPr id="50" name="Rectangle 65"/>
            <p:cNvSpPr>
              <a:spLocks noChangeArrowheads="1"/>
            </p:cNvSpPr>
            <p:nvPr/>
          </p:nvSpPr>
          <p:spPr bwMode="auto">
            <a:xfrm>
              <a:off x="4521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4520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Rectangle 67"/>
            <p:cNvSpPr>
              <a:spLocks noChangeArrowheads="1"/>
            </p:cNvSpPr>
            <p:nvPr/>
          </p:nvSpPr>
          <p:spPr bwMode="auto">
            <a:xfrm>
              <a:off x="4665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Rectangle 68"/>
            <p:cNvSpPr>
              <a:spLocks noChangeArrowheads="1"/>
            </p:cNvSpPr>
            <p:nvPr/>
          </p:nvSpPr>
          <p:spPr bwMode="auto">
            <a:xfrm>
              <a:off x="4664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4809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08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Text Box 71"/>
            <p:cNvSpPr txBox="1">
              <a:spLocks noChangeArrowheads="1"/>
            </p:cNvSpPr>
            <p:nvPr/>
          </p:nvSpPr>
          <p:spPr bwMode="auto">
            <a:xfrm>
              <a:off x="4008" y="3861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①</a:t>
              </a:r>
            </a:p>
          </p:txBody>
        </p:sp>
        <p:sp>
          <p:nvSpPr>
            <p:cNvPr id="57" name="Text Box 72"/>
            <p:cNvSpPr txBox="1">
              <a:spLocks noChangeArrowheads="1"/>
            </p:cNvSpPr>
            <p:nvPr/>
          </p:nvSpPr>
          <p:spPr bwMode="auto">
            <a:xfrm>
              <a:off x="4152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②</a:t>
              </a:r>
            </a:p>
          </p:txBody>
        </p:sp>
        <p:sp>
          <p:nvSpPr>
            <p:cNvPr id="58" name="Text Box 73"/>
            <p:cNvSpPr txBox="1">
              <a:spLocks noChangeArrowheads="1"/>
            </p:cNvSpPr>
            <p:nvPr/>
          </p:nvSpPr>
          <p:spPr bwMode="auto">
            <a:xfrm>
              <a:off x="4301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③</a:t>
              </a:r>
            </a:p>
          </p:txBody>
        </p:sp>
        <p:sp>
          <p:nvSpPr>
            <p:cNvPr id="59" name="Text Box 74"/>
            <p:cNvSpPr txBox="1">
              <a:spLocks noChangeArrowheads="1"/>
            </p:cNvSpPr>
            <p:nvPr/>
          </p:nvSpPr>
          <p:spPr bwMode="auto">
            <a:xfrm>
              <a:off x="4445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④</a:t>
              </a:r>
            </a:p>
          </p:txBody>
        </p:sp>
        <p:sp>
          <p:nvSpPr>
            <p:cNvPr id="60" name="AutoShape 75"/>
            <p:cNvSpPr>
              <a:spLocks noChangeArrowheads="1"/>
            </p:cNvSpPr>
            <p:nvPr/>
          </p:nvSpPr>
          <p:spPr bwMode="auto">
            <a:xfrm>
              <a:off x="3984" y="2064"/>
              <a:ext cx="1680" cy="2064"/>
            </a:xfrm>
            <a:prstGeom prst="wedgeRectCallout">
              <a:avLst>
                <a:gd name="adj1" fmla="val -154227"/>
                <a:gd name="adj2" fmla="val 247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61" name="Text Box 102"/>
            <p:cNvSpPr txBox="1">
              <a:spLocks noChangeArrowheads="1"/>
            </p:cNvSpPr>
            <p:nvPr/>
          </p:nvSpPr>
          <p:spPr bwMode="auto">
            <a:xfrm>
              <a:off x="4579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⑤</a:t>
              </a:r>
            </a:p>
          </p:txBody>
        </p:sp>
        <p:sp>
          <p:nvSpPr>
            <p:cNvPr id="62" name="Text Box 103"/>
            <p:cNvSpPr txBox="1">
              <a:spLocks noChangeArrowheads="1"/>
            </p:cNvSpPr>
            <p:nvPr/>
          </p:nvSpPr>
          <p:spPr bwMode="auto">
            <a:xfrm>
              <a:off x="4726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⑥</a:t>
              </a:r>
            </a:p>
          </p:txBody>
        </p:sp>
        <p:sp>
          <p:nvSpPr>
            <p:cNvPr id="63" name="Text Box 76"/>
            <p:cNvSpPr txBox="1">
              <a:spLocks noChangeArrowheads="1"/>
            </p:cNvSpPr>
            <p:nvPr/>
          </p:nvSpPr>
          <p:spPr bwMode="auto">
            <a:xfrm>
              <a:off x="4176" y="3072"/>
              <a:ext cx="3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/>
                <a:t>CA-86</a:t>
              </a:r>
            </a:p>
          </p:txBody>
        </p:sp>
        <p:pic>
          <p:nvPicPr>
            <p:cNvPr id="64" name="Picture 2" descr="C:\Users\0000070582\Desktop\DSC01928.JPG"/>
            <p:cNvPicPr>
              <a:picLocks noChangeAspect="1" noChangeArrowheads="1"/>
            </p:cNvPicPr>
            <p:nvPr/>
          </p:nvPicPr>
          <p:blipFill>
            <a:blip r:embed="rId4" cstate="print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136"/>
              <a:ext cx="1248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121"/>
            <p:cNvSpPr>
              <a:spLocks noChangeArrowheads="1"/>
            </p:cNvSpPr>
            <p:nvPr/>
          </p:nvSpPr>
          <p:spPr bwMode="auto">
            <a:xfrm>
              <a:off x="4560" y="2722"/>
              <a:ext cx="480" cy="19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Text Box 123"/>
            <p:cNvSpPr txBox="1">
              <a:spLocks noChangeArrowheads="1"/>
            </p:cNvSpPr>
            <p:nvPr/>
          </p:nvSpPr>
          <p:spPr bwMode="auto">
            <a:xfrm>
              <a:off x="3984" y="1728"/>
              <a:ext cx="168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" charset="0"/>
                </a:rPr>
                <a:t>When removing the CA board,  tie the tag to each connector to put everything back in place.</a:t>
              </a:r>
              <a:endParaRPr lang="ja-JP" altLang="en-US" sz="1000">
                <a:latin typeface="Arial" charset="0"/>
              </a:endParaRPr>
            </a:p>
          </p:txBody>
        </p:sp>
        <p:sp>
          <p:nvSpPr>
            <p:cNvPr id="67" name="Text Box 128"/>
            <p:cNvSpPr txBox="1">
              <a:spLocks noChangeArrowheads="1"/>
            </p:cNvSpPr>
            <p:nvPr/>
          </p:nvSpPr>
          <p:spPr bwMode="auto">
            <a:xfrm>
              <a:off x="3408" y="1056"/>
              <a:ext cx="2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Wiring correspondence between the connectors on the CA board and the panel assemblies</a:t>
              </a:r>
              <a:endParaRPr lang="ja-JP" altLang="en-US" sz="12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-6530 : Main parts layout(panel)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図 22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4772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954088" y="3275013"/>
            <a:ext cx="152400" cy="500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20"/>
          <p:cNvSpPr txBox="1">
            <a:spLocks noChangeArrowheads="1"/>
          </p:cNvSpPr>
          <p:nvPr/>
        </p:nvSpPr>
        <p:spPr bwMode="auto">
          <a:xfrm>
            <a:off x="609600" y="3810000"/>
            <a:ext cx="857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KY-688x3</a:t>
            </a:r>
          </a:p>
        </p:txBody>
      </p:sp>
      <p:sp>
        <p:nvSpPr>
          <p:cNvPr id="6" name="テキスト ボックス 23"/>
          <p:cNvSpPr txBox="1">
            <a:spLocks noChangeArrowheads="1"/>
          </p:cNvSpPr>
          <p:nvPr/>
        </p:nvSpPr>
        <p:spPr bwMode="auto">
          <a:xfrm>
            <a:off x="5029200" y="1447800"/>
            <a:ext cx="977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CN-3538x3</a:t>
            </a:r>
          </a:p>
        </p:txBody>
      </p:sp>
      <p:cxnSp>
        <p:nvCxnSpPr>
          <p:cNvPr id="7" name="直線矢印コネクタ 6"/>
          <p:cNvCxnSpPr>
            <a:stCxn id="8" idx="0"/>
          </p:cNvCxnSpPr>
          <p:nvPr/>
        </p:nvCxnSpPr>
        <p:spPr>
          <a:xfrm flipV="1">
            <a:off x="2638425" y="3775075"/>
            <a:ext cx="157163" cy="568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28"/>
          <p:cNvSpPr txBox="1">
            <a:spLocks noChangeArrowheads="1"/>
          </p:cNvSpPr>
          <p:nvPr/>
        </p:nvSpPr>
        <p:spPr bwMode="auto">
          <a:xfrm>
            <a:off x="2209800" y="4343400"/>
            <a:ext cx="857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KY-689x3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179888" y="4791075"/>
            <a:ext cx="536575" cy="346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30"/>
          <p:cNvSpPr txBox="1">
            <a:spLocks noChangeArrowheads="1"/>
          </p:cNvSpPr>
          <p:nvPr/>
        </p:nvSpPr>
        <p:spPr bwMode="auto">
          <a:xfrm>
            <a:off x="3644900" y="5137150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KY-692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441950" y="5195888"/>
            <a:ext cx="155575" cy="444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32"/>
          <p:cNvSpPr txBox="1">
            <a:spLocks noChangeArrowheads="1"/>
          </p:cNvSpPr>
          <p:nvPr/>
        </p:nvSpPr>
        <p:spPr bwMode="auto">
          <a:xfrm>
            <a:off x="5181600" y="5562600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KY-693</a:t>
            </a:r>
          </a:p>
        </p:txBody>
      </p:sp>
      <p:cxnSp>
        <p:nvCxnSpPr>
          <p:cNvPr id="13" name="直線矢印コネクタ 12"/>
          <p:cNvCxnSpPr>
            <a:stCxn id="14" idx="1"/>
          </p:cNvCxnSpPr>
          <p:nvPr/>
        </p:nvCxnSpPr>
        <p:spPr>
          <a:xfrm flipH="1" flipV="1">
            <a:off x="6759575" y="5289550"/>
            <a:ext cx="939800" cy="444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34"/>
          <p:cNvSpPr txBox="1">
            <a:spLocks noChangeArrowheads="1"/>
          </p:cNvSpPr>
          <p:nvPr/>
        </p:nvSpPr>
        <p:spPr bwMode="auto">
          <a:xfrm>
            <a:off x="7699375" y="5581650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VR-347</a:t>
            </a:r>
          </a:p>
        </p:txBody>
      </p:sp>
      <p:cxnSp>
        <p:nvCxnSpPr>
          <p:cNvPr id="15" name="直線矢印コネクタ 14"/>
          <p:cNvCxnSpPr>
            <a:stCxn id="16" idx="1"/>
          </p:cNvCxnSpPr>
          <p:nvPr/>
        </p:nvCxnSpPr>
        <p:spPr>
          <a:xfrm flipH="1" flipV="1">
            <a:off x="6873875" y="4773613"/>
            <a:ext cx="938213" cy="444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40"/>
          <p:cNvSpPr txBox="1">
            <a:spLocks noChangeArrowheads="1"/>
          </p:cNvSpPr>
          <p:nvPr/>
        </p:nvSpPr>
        <p:spPr bwMode="auto">
          <a:xfrm>
            <a:off x="7812088" y="5065713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VR-348</a:t>
            </a:r>
          </a:p>
        </p:txBody>
      </p:sp>
      <p:sp>
        <p:nvSpPr>
          <p:cNvPr id="17" name="テキスト ボックス 41"/>
          <p:cNvSpPr txBox="1">
            <a:spLocks noChangeArrowheads="1"/>
          </p:cNvSpPr>
          <p:nvPr/>
        </p:nvSpPr>
        <p:spPr bwMode="auto">
          <a:xfrm>
            <a:off x="7239000" y="3276600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KY-694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6586538" y="3546475"/>
            <a:ext cx="814387" cy="782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47"/>
          <p:cNvSpPr txBox="1">
            <a:spLocks noChangeArrowheads="1"/>
          </p:cNvSpPr>
          <p:nvPr/>
        </p:nvSpPr>
        <p:spPr bwMode="auto">
          <a:xfrm>
            <a:off x="7129463" y="2601913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KY-690</a:t>
            </a:r>
          </a:p>
        </p:txBody>
      </p:sp>
      <p:cxnSp>
        <p:nvCxnSpPr>
          <p:cNvPr id="20" name="直線矢印コネクタ 19"/>
          <p:cNvCxnSpPr>
            <a:stCxn id="19" idx="2"/>
          </p:cNvCxnSpPr>
          <p:nvPr/>
        </p:nvCxnSpPr>
        <p:spPr>
          <a:xfrm flipH="1">
            <a:off x="6578600" y="2906713"/>
            <a:ext cx="895350" cy="730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49"/>
          <p:cNvSpPr txBox="1">
            <a:spLocks noChangeArrowheads="1"/>
          </p:cNvSpPr>
          <p:nvPr/>
        </p:nvSpPr>
        <p:spPr bwMode="auto">
          <a:xfrm>
            <a:off x="6046788" y="2614613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KY-691</a:t>
            </a:r>
          </a:p>
        </p:txBody>
      </p:sp>
      <p:cxnSp>
        <p:nvCxnSpPr>
          <p:cNvPr id="22" name="直線矢印コネクタ 21"/>
          <p:cNvCxnSpPr>
            <a:stCxn id="21" idx="2"/>
          </p:cNvCxnSpPr>
          <p:nvPr/>
        </p:nvCxnSpPr>
        <p:spPr>
          <a:xfrm flipH="1">
            <a:off x="5722938" y="2919413"/>
            <a:ext cx="668337" cy="1108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4562475" y="1749425"/>
            <a:ext cx="809625" cy="2428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944563" y="2773363"/>
            <a:ext cx="850900" cy="993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5" idx="0"/>
          </p:cNvCxnSpPr>
          <p:nvPr/>
        </p:nvCxnSpPr>
        <p:spPr>
          <a:xfrm flipV="1">
            <a:off x="1038225" y="2384425"/>
            <a:ext cx="1611313" cy="1425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8" idx="0"/>
          </p:cNvCxnSpPr>
          <p:nvPr/>
        </p:nvCxnSpPr>
        <p:spPr>
          <a:xfrm flipV="1">
            <a:off x="2638425" y="3441700"/>
            <a:ext cx="912813" cy="901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8" idx="0"/>
          </p:cNvCxnSpPr>
          <p:nvPr/>
        </p:nvCxnSpPr>
        <p:spPr>
          <a:xfrm flipV="1">
            <a:off x="2638425" y="3054350"/>
            <a:ext cx="1560513" cy="128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43"/>
          <p:cNvSpPr txBox="1">
            <a:spLocks noChangeArrowheads="1"/>
          </p:cNvSpPr>
          <p:nvPr/>
        </p:nvSpPr>
        <p:spPr bwMode="auto">
          <a:xfrm>
            <a:off x="2555875" y="1387475"/>
            <a:ext cx="153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OLED(2.7INCH)x22</a:t>
            </a:r>
          </a:p>
        </p:txBody>
      </p:sp>
      <p:sp>
        <p:nvSpPr>
          <p:cNvPr id="29" name="テキスト ボックス 44"/>
          <p:cNvSpPr txBox="1">
            <a:spLocks noChangeArrowheads="1"/>
          </p:cNvSpPr>
          <p:nvPr/>
        </p:nvSpPr>
        <p:spPr bwMode="auto">
          <a:xfrm>
            <a:off x="3581400" y="1752600"/>
            <a:ext cx="153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OLED(0.8INCH)x22</a:t>
            </a:r>
          </a:p>
        </p:txBody>
      </p:sp>
      <p:cxnSp>
        <p:nvCxnSpPr>
          <p:cNvPr id="30" name="直線矢印コネクタ 29"/>
          <p:cNvCxnSpPr>
            <a:stCxn id="28" idx="2"/>
          </p:cNvCxnSpPr>
          <p:nvPr/>
        </p:nvCxnSpPr>
        <p:spPr>
          <a:xfrm>
            <a:off x="3321050" y="1692275"/>
            <a:ext cx="150813" cy="654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4373563" y="2022475"/>
            <a:ext cx="423862" cy="887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21"/>
          <p:cNvSpPr txBox="1">
            <a:spLocks noChangeArrowheads="1"/>
          </p:cNvSpPr>
          <p:nvPr/>
        </p:nvSpPr>
        <p:spPr bwMode="auto">
          <a:xfrm>
            <a:off x="5638800" y="1752600"/>
            <a:ext cx="763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Faderx3</a:t>
            </a: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H="1">
            <a:off x="5562600" y="2057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テキスト ボックス 21"/>
          <p:cNvSpPr txBox="1">
            <a:spLocks noChangeArrowheads="1"/>
          </p:cNvSpPr>
          <p:nvPr/>
        </p:nvSpPr>
        <p:spPr bwMode="auto">
          <a:xfrm>
            <a:off x="7696200" y="3581400"/>
            <a:ext cx="836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Trackball</a:t>
            </a:r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 flipH="1">
            <a:off x="7239000" y="38862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テキスト ボックス 28"/>
          <p:cNvSpPr txBox="1">
            <a:spLocks noChangeArrowheads="1"/>
          </p:cNvSpPr>
          <p:nvPr/>
        </p:nvSpPr>
        <p:spPr bwMode="auto">
          <a:xfrm>
            <a:off x="4114800" y="5410200"/>
            <a:ext cx="122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LCD switchx24</a:t>
            </a:r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 flipV="1">
            <a:off x="4800600" y="47244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テキスト ボックス 26"/>
          <p:cNvSpPr txBox="1">
            <a:spLocks noChangeArrowheads="1"/>
          </p:cNvSpPr>
          <p:nvPr/>
        </p:nvSpPr>
        <p:spPr bwMode="auto">
          <a:xfrm>
            <a:off x="2667000" y="5562600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/>
              <a:t>SW □12  x342</a:t>
            </a:r>
          </a:p>
          <a:p>
            <a:pPr eaLnBrk="1" hangingPunct="1"/>
            <a:r>
              <a:rPr lang="en-US" altLang="ja-JP" sz="1200"/>
              <a:t>SW □15  x180</a:t>
            </a:r>
          </a:p>
        </p:txBody>
      </p:sp>
    </p:spTree>
    <p:extLst>
      <p:ext uri="{BB962C8B-B14F-4D97-AF65-F5344CB8AC3E}">
        <p14:creationId xmlns:p14="http://schemas.microsoft.com/office/powerpoint/2010/main" val="2453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-6530 : Main parts layout(base)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0" y="846460"/>
            <a:ext cx="7739063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H="1">
            <a:off x="3458208" y="1898973"/>
            <a:ext cx="785812" cy="1103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20"/>
          <p:cNvSpPr txBox="1">
            <a:spLocks noChangeArrowheads="1"/>
          </p:cNvSpPr>
          <p:nvPr/>
        </p:nvSpPr>
        <p:spPr bwMode="auto">
          <a:xfrm>
            <a:off x="4072570" y="1608460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AC-235</a:t>
            </a:r>
          </a:p>
        </p:txBody>
      </p:sp>
      <p:sp>
        <p:nvSpPr>
          <p:cNvPr id="6" name="テキスト ボックス 23"/>
          <p:cNvSpPr txBox="1">
            <a:spLocks noChangeArrowheads="1"/>
          </p:cNvSpPr>
          <p:nvPr/>
        </p:nvSpPr>
        <p:spPr bwMode="auto">
          <a:xfrm>
            <a:off x="5977570" y="2065660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DC Fan</a:t>
            </a:r>
          </a:p>
        </p:txBody>
      </p:sp>
      <p:cxnSp>
        <p:nvCxnSpPr>
          <p:cNvPr id="7" name="直線矢印コネクタ 24"/>
          <p:cNvCxnSpPr>
            <a:cxnSpLocks noChangeShapeType="1"/>
            <a:stCxn id="6" idx="2"/>
          </p:cNvCxnSpPr>
          <p:nvPr/>
        </p:nvCxnSpPr>
        <p:spPr bwMode="auto">
          <a:xfrm flipH="1">
            <a:off x="5950583" y="2370460"/>
            <a:ext cx="371475" cy="19954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テキスト ボックス 13"/>
          <p:cNvSpPr txBox="1">
            <a:spLocks noChangeArrowheads="1"/>
          </p:cNvSpPr>
          <p:nvPr/>
        </p:nvSpPr>
        <p:spPr bwMode="auto">
          <a:xfrm>
            <a:off x="1253170" y="4199260"/>
            <a:ext cx="639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PSUx2</a:t>
            </a:r>
          </a:p>
        </p:txBody>
      </p:sp>
      <p:sp>
        <p:nvSpPr>
          <p:cNvPr id="9" name="テキスト ボックス 14"/>
          <p:cNvSpPr txBox="1">
            <a:spLocks noChangeArrowheads="1"/>
          </p:cNvSpPr>
          <p:nvPr/>
        </p:nvSpPr>
        <p:spPr bwMode="auto">
          <a:xfrm>
            <a:off x="4986970" y="1608460"/>
            <a:ext cx="617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CA-86</a:t>
            </a:r>
          </a:p>
        </p:txBody>
      </p:sp>
      <p:cxnSp>
        <p:nvCxnSpPr>
          <p:cNvPr id="10" name="直線矢印コネクタ 15"/>
          <p:cNvCxnSpPr>
            <a:cxnSpLocks noChangeShapeType="1"/>
            <a:stCxn id="9" idx="2"/>
          </p:cNvCxnSpPr>
          <p:nvPr/>
        </p:nvCxnSpPr>
        <p:spPr bwMode="auto">
          <a:xfrm flipH="1">
            <a:off x="4863145" y="1913260"/>
            <a:ext cx="433388" cy="2149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線矢印コネクタ 17"/>
          <p:cNvCxnSpPr>
            <a:cxnSpLocks noChangeShapeType="1"/>
          </p:cNvCxnSpPr>
          <p:nvPr/>
        </p:nvCxnSpPr>
        <p:spPr bwMode="auto">
          <a:xfrm flipV="1">
            <a:off x="1892933" y="4089723"/>
            <a:ext cx="1368425" cy="230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線矢印コネクタ 19"/>
          <p:cNvCxnSpPr>
            <a:cxnSpLocks noChangeShapeType="1"/>
          </p:cNvCxnSpPr>
          <p:nvPr/>
        </p:nvCxnSpPr>
        <p:spPr bwMode="auto">
          <a:xfrm flipV="1">
            <a:off x="1838958" y="3540448"/>
            <a:ext cx="1949450" cy="733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テキスト ボックス 25"/>
          <p:cNvSpPr txBox="1">
            <a:spLocks noChangeArrowheads="1"/>
          </p:cNvSpPr>
          <p:nvPr/>
        </p:nvSpPr>
        <p:spPr bwMode="auto">
          <a:xfrm>
            <a:off x="654683" y="1290960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CN-3539</a:t>
            </a:r>
          </a:p>
        </p:txBody>
      </p:sp>
      <p:cxnSp>
        <p:nvCxnSpPr>
          <p:cNvPr id="14" name="直線矢印コネクタ 26"/>
          <p:cNvCxnSpPr>
            <a:cxnSpLocks noChangeShapeType="1"/>
          </p:cNvCxnSpPr>
          <p:nvPr/>
        </p:nvCxnSpPr>
        <p:spPr bwMode="auto">
          <a:xfrm>
            <a:off x="1426208" y="1475110"/>
            <a:ext cx="717550" cy="153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テキスト ボックス 18"/>
          <p:cNvSpPr txBox="1">
            <a:spLocks noChangeArrowheads="1"/>
          </p:cNvSpPr>
          <p:nvPr/>
        </p:nvSpPr>
        <p:spPr bwMode="auto">
          <a:xfrm>
            <a:off x="1481770" y="770260"/>
            <a:ext cx="1039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Start switch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015170" y="99886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テキスト ボックス 20"/>
          <p:cNvSpPr txBox="1">
            <a:spLocks noChangeArrowheads="1"/>
          </p:cNvSpPr>
          <p:nvPr/>
        </p:nvSpPr>
        <p:spPr bwMode="auto">
          <a:xfrm>
            <a:off x="3081970" y="1227460"/>
            <a:ext cx="1154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Power switch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2777170" y="145606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-3000 : Structure of panel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838200" y="990600"/>
            <a:ext cx="7779544" cy="5372100"/>
            <a:chOff x="528" y="624"/>
            <a:chExt cx="5136" cy="3504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528" y="624"/>
              <a:ext cx="3120" cy="3384"/>
              <a:chOff x="960" y="552"/>
              <a:chExt cx="3264" cy="3576"/>
            </a:xfrm>
          </p:grpSpPr>
          <p:pic>
            <p:nvPicPr>
              <p:cNvPr id="53" name="Picture 2" descr="ICP-3000 Overall-1=GUID-B96DF99E-1A17-4566-B28C-FA7D47F4BBEB=1=ja=Ep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576"/>
                <a:ext cx="2767" cy="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Oval 4"/>
              <p:cNvSpPr>
                <a:spLocks noChangeArrowheads="1"/>
              </p:cNvSpPr>
              <p:nvPr/>
            </p:nvSpPr>
            <p:spPr bwMode="auto">
              <a:xfrm>
                <a:off x="1476" y="55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5" name="Oval 5"/>
              <p:cNvSpPr>
                <a:spLocks noChangeArrowheads="1"/>
              </p:cNvSpPr>
              <p:nvPr/>
            </p:nvSpPr>
            <p:spPr bwMode="auto">
              <a:xfrm>
                <a:off x="1536" y="177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6" name="Oval 6"/>
              <p:cNvSpPr>
                <a:spLocks noChangeArrowheads="1"/>
              </p:cNvSpPr>
              <p:nvPr/>
            </p:nvSpPr>
            <p:spPr bwMode="auto">
              <a:xfrm>
                <a:off x="1296" y="1968"/>
                <a:ext cx="336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7" name="Oval 7"/>
              <p:cNvSpPr>
                <a:spLocks noChangeArrowheads="1"/>
              </p:cNvSpPr>
              <p:nvPr/>
            </p:nvSpPr>
            <p:spPr bwMode="auto">
              <a:xfrm>
                <a:off x="3888" y="864"/>
                <a:ext cx="336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8" name="Oval 8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672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9" name="Oval 9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672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0" name="Text Box 11"/>
              <p:cNvSpPr txBox="1">
                <a:spLocks noChangeArrowheads="1"/>
              </p:cNvSpPr>
              <p:nvPr/>
            </p:nvSpPr>
            <p:spPr bwMode="auto">
              <a:xfrm>
                <a:off x="3393" y="2898"/>
                <a:ext cx="553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900"/>
                  <a:t>Sheet(metal)</a:t>
                </a:r>
              </a:p>
            </p:txBody>
          </p:sp>
          <p:sp>
            <p:nvSpPr>
              <p:cNvPr id="61" name="Line 12"/>
              <p:cNvSpPr>
                <a:spLocks noChangeShapeType="1"/>
              </p:cNvSpPr>
              <p:nvPr/>
            </p:nvSpPr>
            <p:spPr bwMode="auto">
              <a:xfrm flipH="1" flipV="1">
                <a:off x="3312" y="28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Line 13"/>
              <p:cNvSpPr>
                <a:spLocks noChangeShapeType="1"/>
              </p:cNvSpPr>
              <p:nvPr/>
            </p:nvSpPr>
            <p:spPr bwMode="auto">
              <a:xfrm>
                <a:off x="3168" y="2918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Text Box 14"/>
              <p:cNvSpPr txBox="1">
                <a:spLocks noChangeArrowheads="1"/>
              </p:cNvSpPr>
              <p:nvPr/>
            </p:nvSpPr>
            <p:spPr bwMode="auto">
              <a:xfrm>
                <a:off x="960" y="2064"/>
                <a:ext cx="653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900"/>
                  <a:t>Insulating sheet</a:t>
                </a:r>
              </a:p>
            </p:txBody>
          </p:sp>
        </p:grpSp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2976" y="3984"/>
              <a:ext cx="53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S BASE ASSY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2112" y="912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①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872" y="1152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③</a:t>
              </a: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736" y="1200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②</a:t>
              </a:r>
            </a:p>
          </p:txBody>
        </p:sp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1632" y="1392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⑤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256" y="1776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⑥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2352" y="1392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④</a:t>
              </a:r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2016" y="1872"/>
              <a:ext cx="144" cy="1488"/>
            </a:xfrm>
            <a:custGeom>
              <a:avLst/>
              <a:gdLst>
                <a:gd name="T0" fmla="*/ 357 w 56"/>
                <a:gd name="T1" fmla="*/ 0 h 480"/>
                <a:gd name="T2" fmla="*/ 357 w 56"/>
                <a:gd name="T3" fmla="*/ 4439 h 480"/>
                <a:gd name="T4" fmla="*/ 357 w 56"/>
                <a:gd name="T5" fmla="*/ 26601 h 480"/>
                <a:gd name="T6" fmla="*/ 2445 w 56"/>
                <a:gd name="T7" fmla="*/ 4433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1776" y="1728"/>
              <a:ext cx="192" cy="1776"/>
            </a:xfrm>
            <a:custGeom>
              <a:avLst/>
              <a:gdLst>
                <a:gd name="T0" fmla="*/ 1094 w 56"/>
                <a:gd name="T1" fmla="*/ 0 h 480"/>
                <a:gd name="T2" fmla="*/ 1094 w 56"/>
                <a:gd name="T3" fmla="*/ 9021 h 480"/>
                <a:gd name="T4" fmla="*/ 1094 w 56"/>
                <a:gd name="T5" fmla="*/ 53994 h 480"/>
                <a:gd name="T6" fmla="*/ 7735 w 56"/>
                <a:gd name="T7" fmla="*/ 89958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2304" y="2112"/>
              <a:ext cx="192" cy="1344"/>
            </a:xfrm>
            <a:custGeom>
              <a:avLst/>
              <a:gdLst>
                <a:gd name="T0" fmla="*/ 0 w 200"/>
                <a:gd name="T1" fmla="*/ 2709 h 1064"/>
                <a:gd name="T2" fmla="*/ 122 w 200"/>
                <a:gd name="T3" fmla="*/ 1732 h 1064"/>
                <a:gd name="T4" fmla="*/ 163 w 200"/>
                <a:gd name="T5" fmla="*/ 263 h 1064"/>
                <a:gd name="T6" fmla="*/ 163 w 200"/>
                <a:gd name="T7" fmla="*/ 144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2480" y="1740"/>
              <a:ext cx="16" cy="38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2064" y="1920"/>
              <a:ext cx="144" cy="1632"/>
            </a:xfrm>
            <a:custGeom>
              <a:avLst/>
              <a:gdLst>
                <a:gd name="T0" fmla="*/ 0 w 200"/>
                <a:gd name="T1" fmla="*/ 5888 h 1064"/>
                <a:gd name="T2" fmla="*/ 39 w 200"/>
                <a:gd name="T3" fmla="*/ 3764 h 1064"/>
                <a:gd name="T4" fmla="*/ 51 w 200"/>
                <a:gd name="T5" fmla="*/ 577 h 1064"/>
                <a:gd name="T6" fmla="*/ 51 w 200"/>
                <a:gd name="T7" fmla="*/ 310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2256" y="2016"/>
              <a:ext cx="96" cy="1200"/>
            </a:xfrm>
            <a:custGeom>
              <a:avLst/>
              <a:gdLst>
                <a:gd name="T0" fmla="*/ 70 w 56"/>
                <a:gd name="T1" fmla="*/ 0 h 480"/>
                <a:gd name="T2" fmla="*/ 70 w 56"/>
                <a:gd name="T3" fmla="*/ 1875 h 480"/>
                <a:gd name="T4" fmla="*/ 70 w 56"/>
                <a:gd name="T5" fmla="*/ 11250 h 480"/>
                <a:gd name="T6" fmla="*/ 485 w 56"/>
                <a:gd name="T7" fmla="*/ 1875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2448" y="2085"/>
              <a:ext cx="213" cy="1179"/>
            </a:xfrm>
            <a:custGeom>
              <a:avLst/>
              <a:gdLst>
                <a:gd name="T0" fmla="*/ 0 w 200"/>
                <a:gd name="T1" fmla="*/ 1603 h 1064"/>
                <a:gd name="T2" fmla="*/ 185 w 200"/>
                <a:gd name="T3" fmla="*/ 1024 h 1064"/>
                <a:gd name="T4" fmla="*/ 246 w 200"/>
                <a:gd name="T5" fmla="*/ 156 h 1064"/>
                <a:gd name="T6" fmla="*/ 246 w 200"/>
                <a:gd name="T7" fmla="*/ 84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>
              <a:off x="2667" y="1436"/>
              <a:ext cx="5" cy="67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33"/>
            <p:cNvSpPr>
              <a:spLocks noChangeShapeType="1"/>
            </p:cNvSpPr>
            <p:nvPr/>
          </p:nvSpPr>
          <p:spPr bwMode="auto">
            <a:xfrm flipH="1">
              <a:off x="2278" y="1244"/>
              <a:ext cx="15" cy="75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 flipH="1">
              <a:off x="2037" y="1483"/>
              <a:ext cx="17" cy="41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3984" y="2016"/>
              <a:ext cx="1680" cy="2064"/>
            </a:xfrm>
            <a:prstGeom prst="wedgeRectCallout">
              <a:avLst>
                <a:gd name="adj1" fmla="val -154227"/>
                <a:gd name="adj2" fmla="val 270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4090" y="3408"/>
              <a:ext cx="48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Rectangle 37"/>
            <p:cNvSpPr>
              <a:spLocks noChangeArrowheads="1"/>
            </p:cNvSpPr>
            <p:nvPr/>
          </p:nvSpPr>
          <p:spPr bwMode="auto">
            <a:xfrm>
              <a:off x="4090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Rectangle 38"/>
            <p:cNvSpPr>
              <a:spLocks noChangeArrowheads="1"/>
            </p:cNvSpPr>
            <p:nvPr/>
          </p:nvSpPr>
          <p:spPr bwMode="auto">
            <a:xfrm>
              <a:off x="4234" y="3408"/>
              <a:ext cx="48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Rectangle 39"/>
            <p:cNvSpPr>
              <a:spLocks noChangeArrowheads="1"/>
            </p:cNvSpPr>
            <p:nvPr/>
          </p:nvSpPr>
          <p:spPr bwMode="auto">
            <a:xfrm>
              <a:off x="4234" y="3648"/>
              <a:ext cx="48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4378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4377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4954" y="3408"/>
              <a:ext cx="4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Rectangle 43"/>
            <p:cNvSpPr>
              <a:spLocks noChangeArrowheads="1"/>
            </p:cNvSpPr>
            <p:nvPr/>
          </p:nvSpPr>
          <p:spPr bwMode="auto">
            <a:xfrm>
              <a:off x="4954" y="3648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5098" y="3408"/>
              <a:ext cx="4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5098" y="3648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5193" y="3657"/>
              <a:ext cx="4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800"/>
                <a:t>CN1701</a:t>
              </a:r>
              <a:r>
                <a:rPr lang="ja-JP" altLang="en-US" sz="800"/>
                <a:t>～</a:t>
              </a:r>
              <a:r>
                <a:rPr lang="en-US" altLang="ja-JP" sz="800"/>
                <a:t>06</a:t>
              </a:r>
            </a:p>
          </p:txBody>
        </p:sp>
        <p:sp>
          <p:nvSpPr>
            <p:cNvPr id="34" name="Text Box 47"/>
            <p:cNvSpPr txBox="1">
              <a:spLocks noChangeArrowheads="1"/>
            </p:cNvSpPr>
            <p:nvPr/>
          </p:nvSpPr>
          <p:spPr bwMode="auto">
            <a:xfrm>
              <a:off x="5193" y="3408"/>
              <a:ext cx="4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800"/>
                <a:t>CN1709</a:t>
              </a:r>
              <a:r>
                <a:rPr lang="ja-JP" altLang="en-US" sz="800"/>
                <a:t>～</a:t>
              </a:r>
              <a:r>
                <a:rPr lang="en-US" altLang="ja-JP" sz="800"/>
                <a:t>14</a:t>
              </a:r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4521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Rectangle 49"/>
            <p:cNvSpPr>
              <a:spLocks noChangeArrowheads="1"/>
            </p:cNvSpPr>
            <p:nvPr/>
          </p:nvSpPr>
          <p:spPr bwMode="auto">
            <a:xfrm>
              <a:off x="4520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Rectangle 50"/>
            <p:cNvSpPr>
              <a:spLocks noChangeArrowheads="1"/>
            </p:cNvSpPr>
            <p:nvPr/>
          </p:nvSpPr>
          <p:spPr bwMode="auto">
            <a:xfrm>
              <a:off x="4665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Rectangle 51"/>
            <p:cNvSpPr>
              <a:spLocks noChangeArrowheads="1"/>
            </p:cNvSpPr>
            <p:nvPr/>
          </p:nvSpPr>
          <p:spPr bwMode="auto">
            <a:xfrm>
              <a:off x="4664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Rectangle 52"/>
            <p:cNvSpPr>
              <a:spLocks noChangeArrowheads="1"/>
            </p:cNvSpPr>
            <p:nvPr/>
          </p:nvSpPr>
          <p:spPr bwMode="auto">
            <a:xfrm>
              <a:off x="4809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Rectangle 53"/>
            <p:cNvSpPr>
              <a:spLocks noChangeArrowheads="1"/>
            </p:cNvSpPr>
            <p:nvPr/>
          </p:nvSpPr>
          <p:spPr bwMode="auto">
            <a:xfrm>
              <a:off x="4808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Text Box 54"/>
            <p:cNvSpPr txBox="1">
              <a:spLocks noChangeArrowheads="1"/>
            </p:cNvSpPr>
            <p:nvPr/>
          </p:nvSpPr>
          <p:spPr bwMode="auto">
            <a:xfrm>
              <a:off x="4008" y="3861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①</a:t>
              </a:r>
            </a:p>
          </p:txBody>
        </p:sp>
        <p:sp>
          <p:nvSpPr>
            <p:cNvPr id="43" name="Text Box 55"/>
            <p:cNvSpPr txBox="1">
              <a:spLocks noChangeArrowheads="1"/>
            </p:cNvSpPr>
            <p:nvPr/>
          </p:nvSpPr>
          <p:spPr bwMode="auto">
            <a:xfrm>
              <a:off x="4152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②</a:t>
              </a:r>
            </a:p>
          </p:txBody>
        </p:sp>
        <p:sp>
          <p:nvSpPr>
            <p:cNvPr id="44" name="Text Box 56"/>
            <p:cNvSpPr txBox="1">
              <a:spLocks noChangeArrowheads="1"/>
            </p:cNvSpPr>
            <p:nvPr/>
          </p:nvSpPr>
          <p:spPr bwMode="auto">
            <a:xfrm>
              <a:off x="4301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③</a:t>
              </a:r>
            </a:p>
          </p:txBody>
        </p:sp>
        <p:sp>
          <p:nvSpPr>
            <p:cNvPr id="45" name="Text Box 57"/>
            <p:cNvSpPr txBox="1">
              <a:spLocks noChangeArrowheads="1"/>
            </p:cNvSpPr>
            <p:nvPr/>
          </p:nvSpPr>
          <p:spPr bwMode="auto">
            <a:xfrm>
              <a:off x="4445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④</a:t>
              </a:r>
            </a:p>
          </p:txBody>
        </p:sp>
        <p:sp>
          <p:nvSpPr>
            <p:cNvPr id="46" name="Text Box 58"/>
            <p:cNvSpPr txBox="1">
              <a:spLocks noChangeArrowheads="1"/>
            </p:cNvSpPr>
            <p:nvPr/>
          </p:nvSpPr>
          <p:spPr bwMode="auto">
            <a:xfrm>
              <a:off x="4579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⑤</a:t>
              </a:r>
            </a:p>
          </p:txBody>
        </p:sp>
        <p:sp>
          <p:nvSpPr>
            <p:cNvPr id="47" name="Text Box 59"/>
            <p:cNvSpPr txBox="1">
              <a:spLocks noChangeArrowheads="1"/>
            </p:cNvSpPr>
            <p:nvPr/>
          </p:nvSpPr>
          <p:spPr bwMode="auto">
            <a:xfrm>
              <a:off x="4726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⑥</a:t>
              </a:r>
            </a:p>
          </p:txBody>
        </p:sp>
        <p:sp>
          <p:nvSpPr>
            <p:cNvPr id="48" name="Text Box 66"/>
            <p:cNvSpPr txBox="1">
              <a:spLocks noChangeArrowheads="1"/>
            </p:cNvSpPr>
            <p:nvPr/>
          </p:nvSpPr>
          <p:spPr bwMode="auto">
            <a:xfrm>
              <a:off x="4224" y="3144"/>
              <a:ext cx="3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/>
                <a:t>CA-86</a:t>
              </a:r>
            </a:p>
          </p:txBody>
        </p:sp>
        <p:pic>
          <p:nvPicPr>
            <p:cNvPr id="49" name="Picture 2" descr="C:\Users\0000070582\Desktop\DSC01928.JPG"/>
            <p:cNvPicPr>
              <a:picLocks noChangeAspect="1" noChangeArrowheads="1"/>
            </p:cNvPicPr>
            <p:nvPr/>
          </p:nvPicPr>
          <p:blipFill>
            <a:blip r:embed="rId4" cstate="print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208"/>
              <a:ext cx="1248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AutoShape 68"/>
            <p:cNvSpPr>
              <a:spLocks noChangeArrowheads="1"/>
            </p:cNvSpPr>
            <p:nvPr/>
          </p:nvSpPr>
          <p:spPr bwMode="auto">
            <a:xfrm>
              <a:off x="4608" y="2794"/>
              <a:ext cx="480" cy="19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Text Box 69"/>
            <p:cNvSpPr txBox="1">
              <a:spLocks noChangeArrowheads="1"/>
            </p:cNvSpPr>
            <p:nvPr/>
          </p:nvSpPr>
          <p:spPr bwMode="auto">
            <a:xfrm>
              <a:off x="3969" y="1692"/>
              <a:ext cx="168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" charset="0"/>
                </a:rPr>
                <a:t>When removing the CA board,  tie the tag to each connector to put everything back in place.</a:t>
              </a:r>
              <a:endParaRPr lang="ja-JP" altLang="en-US" sz="1000">
                <a:latin typeface="Arial" charset="0"/>
              </a:endParaRPr>
            </a:p>
          </p:txBody>
        </p:sp>
        <p:sp>
          <p:nvSpPr>
            <p:cNvPr id="52" name="Text Box 74"/>
            <p:cNvSpPr txBox="1">
              <a:spLocks noChangeArrowheads="1"/>
            </p:cNvSpPr>
            <p:nvPr/>
          </p:nvSpPr>
          <p:spPr bwMode="auto">
            <a:xfrm>
              <a:off x="3456" y="1200"/>
              <a:ext cx="2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Wiring correspondence between the connectors on the CA board and the panel assemblies</a:t>
              </a:r>
              <a:endParaRPr lang="ja-JP" altLang="en-US" sz="12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-3000 : Main parts layout(panel)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図 1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8" y="845792"/>
            <a:ext cx="795655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1536855" y="3211167"/>
            <a:ext cx="320675" cy="55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18"/>
          <p:cNvSpPr txBox="1">
            <a:spLocks noChangeArrowheads="1"/>
          </p:cNvSpPr>
          <p:nvPr/>
        </p:nvSpPr>
        <p:spPr bwMode="auto">
          <a:xfrm>
            <a:off x="1079655" y="3819179"/>
            <a:ext cx="857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KY-688x2</a:t>
            </a:r>
          </a:p>
        </p:txBody>
      </p:sp>
      <p:sp>
        <p:nvSpPr>
          <p:cNvPr id="6" name="テキスト ボックス 21"/>
          <p:cNvSpPr txBox="1">
            <a:spLocks noChangeArrowheads="1"/>
          </p:cNvSpPr>
          <p:nvPr/>
        </p:nvSpPr>
        <p:spPr bwMode="auto">
          <a:xfrm>
            <a:off x="2679855" y="4885979"/>
            <a:ext cx="977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CN-3538x2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008468" y="4077942"/>
            <a:ext cx="360362" cy="455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26"/>
          <p:cNvSpPr txBox="1">
            <a:spLocks noChangeArrowheads="1"/>
          </p:cNvSpPr>
          <p:nvPr/>
        </p:nvSpPr>
        <p:spPr bwMode="auto">
          <a:xfrm>
            <a:off x="2144868" y="4551017"/>
            <a:ext cx="857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KY-699x2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251480" y="5017742"/>
            <a:ext cx="536575" cy="346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28"/>
          <p:cNvSpPr txBox="1">
            <a:spLocks noChangeArrowheads="1"/>
          </p:cNvSpPr>
          <p:nvPr/>
        </p:nvSpPr>
        <p:spPr bwMode="auto">
          <a:xfrm>
            <a:off x="3513293" y="5247929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KY-690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023005" y="1722092"/>
            <a:ext cx="0" cy="754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30"/>
          <p:cNvSpPr txBox="1">
            <a:spLocks noChangeArrowheads="1"/>
          </p:cNvSpPr>
          <p:nvPr/>
        </p:nvSpPr>
        <p:spPr bwMode="auto">
          <a:xfrm>
            <a:off x="4613430" y="1414117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KY-693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5973918" y="2234854"/>
            <a:ext cx="598487" cy="738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32"/>
          <p:cNvSpPr txBox="1">
            <a:spLocks noChangeArrowheads="1"/>
          </p:cNvSpPr>
          <p:nvPr/>
        </p:nvSpPr>
        <p:spPr bwMode="auto">
          <a:xfrm>
            <a:off x="6626380" y="1998317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VR-347</a:t>
            </a:r>
          </a:p>
        </p:txBody>
      </p:sp>
      <p:cxnSp>
        <p:nvCxnSpPr>
          <p:cNvPr id="15" name="直線矢印コネクタ 14"/>
          <p:cNvCxnSpPr>
            <a:stCxn id="16" idx="1"/>
          </p:cNvCxnSpPr>
          <p:nvPr/>
        </p:nvCxnSpPr>
        <p:spPr>
          <a:xfrm flipH="1" flipV="1">
            <a:off x="7394730" y="4436717"/>
            <a:ext cx="582613" cy="63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34"/>
          <p:cNvSpPr txBox="1">
            <a:spLocks noChangeArrowheads="1"/>
          </p:cNvSpPr>
          <p:nvPr/>
        </p:nvSpPr>
        <p:spPr bwMode="auto">
          <a:xfrm>
            <a:off x="7977343" y="4922492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VR-348</a:t>
            </a:r>
          </a:p>
        </p:txBody>
      </p:sp>
      <p:sp>
        <p:nvSpPr>
          <p:cNvPr id="17" name="テキスト ボックス 35"/>
          <p:cNvSpPr txBox="1">
            <a:spLocks noChangeArrowheads="1"/>
          </p:cNvSpPr>
          <p:nvPr/>
        </p:nvSpPr>
        <p:spPr bwMode="auto">
          <a:xfrm>
            <a:off x="7480455" y="3057179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KY-694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6994680" y="3349279"/>
            <a:ext cx="749300" cy="490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39"/>
          <p:cNvSpPr txBox="1">
            <a:spLocks noChangeArrowheads="1"/>
          </p:cNvSpPr>
          <p:nvPr/>
        </p:nvSpPr>
        <p:spPr bwMode="auto">
          <a:xfrm>
            <a:off x="7178830" y="2730154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alibri" pitchFamily="34" charset="0"/>
              </a:rPr>
              <a:t>KY-691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6426355" y="3027017"/>
            <a:ext cx="887413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5" idx="0"/>
          </p:cNvCxnSpPr>
          <p:nvPr/>
        </p:nvCxnSpPr>
        <p:spPr>
          <a:xfrm flipV="1">
            <a:off x="1508280" y="2768254"/>
            <a:ext cx="1408113" cy="1050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3008468" y="3711229"/>
            <a:ext cx="1368425" cy="839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3665693" y="4720879"/>
            <a:ext cx="1035050" cy="352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42"/>
          <p:cNvSpPr txBox="1">
            <a:spLocks noChangeArrowheads="1"/>
          </p:cNvSpPr>
          <p:nvPr/>
        </p:nvSpPr>
        <p:spPr bwMode="auto">
          <a:xfrm>
            <a:off x="3899055" y="923579"/>
            <a:ext cx="153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OLED(2.7INCH)x15</a:t>
            </a:r>
          </a:p>
        </p:txBody>
      </p:sp>
      <p:sp>
        <p:nvSpPr>
          <p:cNvPr id="25" name="テキスト ボックス 43"/>
          <p:cNvSpPr txBox="1">
            <a:spLocks noChangeArrowheads="1"/>
          </p:cNvSpPr>
          <p:nvPr/>
        </p:nvSpPr>
        <p:spPr bwMode="auto">
          <a:xfrm>
            <a:off x="6940705" y="5606704"/>
            <a:ext cx="153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OLED(0.8INCH)x11</a:t>
            </a:r>
          </a:p>
        </p:txBody>
      </p:sp>
      <p:cxnSp>
        <p:nvCxnSpPr>
          <p:cNvPr id="26" name="直線矢印コネクタ 44"/>
          <p:cNvCxnSpPr>
            <a:cxnSpLocks noChangeShapeType="1"/>
          </p:cNvCxnSpPr>
          <p:nvPr/>
        </p:nvCxnSpPr>
        <p:spPr bwMode="auto">
          <a:xfrm flipH="1">
            <a:off x="2935443" y="1164879"/>
            <a:ext cx="1003300" cy="1058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線矢印コネクタ 26"/>
          <p:cNvCxnSpPr>
            <a:stCxn id="25" idx="1"/>
          </p:cNvCxnSpPr>
          <p:nvPr/>
        </p:nvCxnSpPr>
        <p:spPr>
          <a:xfrm flipH="1" flipV="1">
            <a:off x="6426355" y="5074892"/>
            <a:ext cx="514350" cy="684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1"/>
          <p:cNvSpPr txBox="1">
            <a:spLocks noChangeArrowheads="1"/>
          </p:cNvSpPr>
          <p:nvPr/>
        </p:nvSpPr>
        <p:spPr bwMode="auto">
          <a:xfrm>
            <a:off x="6489855" y="2676179"/>
            <a:ext cx="763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Faderx2</a:t>
            </a: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H="1">
            <a:off x="5804055" y="2980979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テキスト ボックス 28"/>
          <p:cNvSpPr txBox="1">
            <a:spLocks noChangeArrowheads="1"/>
          </p:cNvSpPr>
          <p:nvPr/>
        </p:nvSpPr>
        <p:spPr bwMode="auto">
          <a:xfrm>
            <a:off x="5334155" y="1858617"/>
            <a:ext cx="122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LCD switchx16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H="1">
            <a:off x="5118255" y="2218979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テキスト ボックス 26"/>
          <p:cNvSpPr txBox="1">
            <a:spLocks noChangeArrowheads="1"/>
          </p:cNvSpPr>
          <p:nvPr/>
        </p:nvSpPr>
        <p:spPr bwMode="auto">
          <a:xfrm>
            <a:off x="3365655" y="5647979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/>
              <a:t>SW □12  x218</a:t>
            </a:r>
          </a:p>
          <a:p>
            <a:pPr eaLnBrk="1" hangingPunct="1"/>
            <a:r>
              <a:rPr lang="en-US" altLang="ja-JP" sz="1200"/>
              <a:t>SW □15  x108</a:t>
            </a:r>
          </a:p>
        </p:txBody>
      </p:sp>
      <p:sp>
        <p:nvSpPr>
          <p:cNvPr id="33" name="テキスト ボックス 21"/>
          <p:cNvSpPr txBox="1">
            <a:spLocks noChangeArrowheads="1"/>
          </p:cNvSpPr>
          <p:nvPr/>
        </p:nvSpPr>
        <p:spPr bwMode="auto">
          <a:xfrm>
            <a:off x="7861455" y="3666779"/>
            <a:ext cx="836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Trackball</a:t>
            </a: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flipH="1">
            <a:off x="7328055" y="3895379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-3000 : Main parts layout(base)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図 1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8"/>
          <a:stretch>
            <a:fillRect/>
          </a:stretch>
        </p:blipFill>
        <p:spPr bwMode="auto">
          <a:xfrm>
            <a:off x="533400" y="685800"/>
            <a:ext cx="8143875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矢印コネクタ 16"/>
          <p:cNvCxnSpPr>
            <a:cxnSpLocks noChangeShapeType="1"/>
          </p:cNvCxnSpPr>
          <p:nvPr/>
        </p:nvCxnSpPr>
        <p:spPr bwMode="auto">
          <a:xfrm flipH="1">
            <a:off x="3117850" y="1930400"/>
            <a:ext cx="1689100" cy="1222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テキスト ボックス 20"/>
          <p:cNvSpPr txBox="1">
            <a:spLocks noChangeArrowheads="1"/>
          </p:cNvSpPr>
          <p:nvPr/>
        </p:nvSpPr>
        <p:spPr bwMode="auto">
          <a:xfrm>
            <a:off x="4700588" y="16478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AC-235</a:t>
            </a:r>
          </a:p>
        </p:txBody>
      </p:sp>
      <p:sp>
        <p:nvSpPr>
          <p:cNvPr id="6" name="テキスト ボックス 23"/>
          <p:cNvSpPr txBox="1">
            <a:spLocks noChangeArrowheads="1"/>
          </p:cNvSpPr>
          <p:nvPr/>
        </p:nvSpPr>
        <p:spPr bwMode="auto">
          <a:xfrm>
            <a:off x="6781800" y="2590800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DC Fan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6613525" y="2898775"/>
            <a:ext cx="471488" cy="1573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13"/>
          <p:cNvSpPr txBox="1">
            <a:spLocks noChangeArrowheads="1"/>
          </p:cNvSpPr>
          <p:nvPr/>
        </p:nvSpPr>
        <p:spPr bwMode="auto">
          <a:xfrm>
            <a:off x="1981200" y="5029200"/>
            <a:ext cx="471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PSU</a:t>
            </a:r>
          </a:p>
        </p:txBody>
      </p:sp>
      <p:sp>
        <p:nvSpPr>
          <p:cNvPr id="9" name="テキスト ボックス 14"/>
          <p:cNvSpPr txBox="1">
            <a:spLocks noChangeArrowheads="1"/>
          </p:cNvSpPr>
          <p:nvPr/>
        </p:nvSpPr>
        <p:spPr bwMode="auto">
          <a:xfrm>
            <a:off x="5970588" y="2130425"/>
            <a:ext cx="617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CA-86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5694363" y="2471738"/>
            <a:ext cx="615950" cy="1825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2457450" y="4276725"/>
            <a:ext cx="746125" cy="803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2420938" y="3871913"/>
            <a:ext cx="1762125" cy="1233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21"/>
          <p:cNvSpPr txBox="1">
            <a:spLocks noChangeArrowheads="1"/>
          </p:cNvSpPr>
          <p:nvPr/>
        </p:nvSpPr>
        <p:spPr bwMode="auto">
          <a:xfrm>
            <a:off x="973138" y="1619250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CN-3539</a:t>
            </a:r>
          </a:p>
        </p:txBody>
      </p:sp>
      <p:cxnSp>
        <p:nvCxnSpPr>
          <p:cNvPr id="14" name="直線矢印コネクタ 13"/>
          <p:cNvCxnSpPr>
            <a:stCxn id="13" idx="3"/>
          </p:cNvCxnSpPr>
          <p:nvPr/>
        </p:nvCxnSpPr>
        <p:spPr>
          <a:xfrm flipH="1">
            <a:off x="1782763" y="1762125"/>
            <a:ext cx="720725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8"/>
          <p:cNvSpPr txBox="1">
            <a:spLocks noChangeArrowheads="1"/>
          </p:cNvSpPr>
          <p:nvPr/>
        </p:nvSpPr>
        <p:spPr bwMode="auto">
          <a:xfrm>
            <a:off x="1295400" y="1143000"/>
            <a:ext cx="1039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Start switch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286000" y="1371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テキスト ボックス 20"/>
          <p:cNvSpPr txBox="1">
            <a:spLocks noChangeArrowheads="1"/>
          </p:cNvSpPr>
          <p:nvPr/>
        </p:nvSpPr>
        <p:spPr bwMode="auto">
          <a:xfrm>
            <a:off x="3657600" y="1219200"/>
            <a:ext cx="1154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Power switch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2667000" y="1447800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Removal of panel </a:t>
            </a: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assy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85813"/>
            <a:ext cx="74104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Installation of Panel </a:t>
            </a: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Assy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4" y="823913"/>
            <a:ext cx="7198261" cy="548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OLED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display holders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9" y="747713"/>
            <a:ext cx="8159480" cy="56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OLED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Replacement procedure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758810"/>
            <a:ext cx="7514307" cy="560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Air flow </a:t>
            </a: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-6520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91977"/>
            <a:ext cx="7765724" cy="554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OLED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Installation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750773"/>
            <a:ext cx="7035933" cy="553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OLED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Installation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738820"/>
            <a:ext cx="762952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5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OLED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(Fader)Removal and Installation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757870"/>
            <a:ext cx="75057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2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Wiring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24200" y="10668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/>
              <a:t> Example of</a:t>
            </a:r>
            <a:r>
              <a:rPr lang="ja-JP" altLang="en-US" sz="2000" dirty="0"/>
              <a:t>　</a:t>
            </a:r>
            <a:r>
              <a:rPr lang="en-US" altLang="ja-JP" sz="2000" dirty="0" err="1"/>
              <a:t>ICP</a:t>
            </a:r>
            <a:r>
              <a:rPr lang="en-US" altLang="ja-JP" sz="2000" dirty="0"/>
              <a:t>-3000</a:t>
            </a:r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304800" y="1828800"/>
            <a:ext cx="8534400" cy="4359275"/>
            <a:chOff x="192" y="960"/>
            <a:chExt cx="5376" cy="2746"/>
          </a:xfrm>
        </p:grpSpPr>
        <p:pic>
          <p:nvPicPr>
            <p:cNvPr id="5" name="Picture 4" descr="_panel_icp-3000"/>
            <p:cNvPicPr>
              <a:picLocks noChangeAspect="1" noChangeArrowheads="1"/>
            </p:cNvPicPr>
            <p:nvPr/>
          </p:nvPicPr>
          <p:blipFill>
            <a:blip r:embed="rId3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4" t="20898" r="4466" b="20898"/>
            <a:stretch>
              <a:fillRect/>
            </a:stretch>
          </p:blipFill>
          <p:spPr bwMode="auto">
            <a:xfrm>
              <a:off x="192" y="960"/>
              <a:ext cx="5376" cy="267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V="1">
              <a:off x="2928" y="312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2928" y="3168"/>
              <a:ext cx="96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28" y="2496"/>
              <a:ext cx="96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928" y="2304"/>
              <a:ext cx="9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848" y="2496"/>
              <a:ext cx="4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4896" y="2432"/>
              <a:ext cx="236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772" y="2276"/>
              <a:ext cx="420" cy="34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756" y="2496"/>
              <a:ext cx="240" cy="14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756" y="2348"/>
              <a:ext cx="736" cy="20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776" y="2336"/>
              <a:ext cx="712" cy="832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712" y="2192"/>
              <a:ext cx="196" cy="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1240" y="2204"/>
              <a:ext cx="184" cy="4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 flipV="1">
              <a:off x="2928" y="2112"/>
              <a:ext cx="388" cy="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2928" y="182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336" y="1824"/>
              <a:ext cx="25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3312" y="3312"/>
              <a:ext cx="62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 flipH="1">
              <a:off x="3783" y="3168"/>
              <a:ext cx="45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2976" y="3294"/>
              <a:ext cx="856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3650" y="3066"/>
              <a:ext cx="75" cy="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3563" y="3114"/>
              <a:ext cx="72" cy="1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 flipH="1" flipV="1">
              <a:off x="3348" y="2640"/>
              <a:ext cx="378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 flipH="1" flipV="1">
              <a:off x="3024" y="2640"/>
              <a:ext cx="609" cy="5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3513" y="3102"/>
              <a:ext cx="18" cy="1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3390" y="3054"/>
              <a:ext cx="48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 flipH="1" flipV="1">
              <a:off x="3336" y="2112"/>
              <a:ext cx="195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 flipH="1" flipV="1">
              <a:off x="3004" y="2112"/>
              <a:ext cx="429" cy="10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 flipV="1">
              <a:off x="3336" y="1728"/>
              <a:ext cx="7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 flipH="1" flipV="1">
              <a:off x="2960" y="1728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45"/>
            <p:cNvSpPr>
              <a:spLocks noChangeShapeType="1"/>
            </p:cNvSpPr>
            <p:nvPr/>
          </p:nvSpPr>
          <p:spPr bwMode="auto">
            <a:xfrm flipH="1">
              <a:off x="3888" y="3189"/>
              <a:ext cx="48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Text Box 46"/>
            <p:cNvSpPr txBox="1">
              <a:spLocks noChangeArrowheads="1"/>
            </p:cNvSpPr>
            <p:nvPr/>
          </p:nvSpPr>
          <p:spPr bwMode="auto">
            <a:xfrm>
              <a:off x="384" y="1392"/>
              <a:ext cx="428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Start SW</a:t>
              </a:r>
            </a:p>
          </p:txBody>
        </p:sp>
        <p:sp>
          <p:nvSpPr>
            <p:cNvPr id="36" name="Text Box 47"/>
            <p:cNvSpPr txBox="1">
              <a:spLocks noChangeArrowheads="1"/>
            </p:cNvSpPr>
            <p:nvPr/>
          </p:nvSpPr>
          <p:spPr bwMode="auto">
            <a:xfrm>
              <a:off x="2880" y="1536"/>
              <a:ext cx="48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Panel assy</a:t>
              </a:r>
            </a:p>
          </p:txBody>
        </p:sp>
        <p:sp>
          <p:nvSpPr>
            <p:cNvPr id="37" name="Text Box 49"/>
            <p:cNvSpPr txBox="1">
              <a:spLocks noChangeArrowheads="1"/>
            </p:cNvSpPr>
            <p:nvPr/>
          </p:nvSpPr>
          <p:spPr bwMode="auto">
            <a:xfrm>
              <a:off x="2976" y="2448"/>
              <a:ext cx="48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Panel assy</a:t>
              </a:r>
            </a:p>
          </p:txBody>
        </p:sp>
        <p:sp>
          <p:nvSpPr>
            <p:cNvPr id="38" name="Text Box 51"/>
            <p:cNvSpPr txBox="1">
              <a:spLocks noChangeArrowheads="1"/>
            </p:cNvSpPr>
            <p:nvPr/>
          </p:nvSpPr>
          <p:spPr bwMode="auto">
            <a:xfrm>
              <a:off x="4944" y="2064"/>
              <a:ext cx="37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DC Fan</a:t>
              </a:r>
            </a:p>
          </p:txBody>
        </p:sp>
        <p:sp>
          <p:nvSpPr>
            <p:cNvPr id="39" name="Text Box 52"/>
            <p:cNvSpPr txBox="1">
              <a:spLocks noChangeArrowheads="1"/>
            </p:cNvSpPr>
            <p:nvPr/>
          </p:nvSpPr>
          <p:spPr bwMode="auto">
            <a:xfrm>
              <a:off x="2016" y="2400"/>
              <a:ext cx="330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PSU A</a:t>
              </a:r>
            </a:p>
          </p:txBody>
        </p:sp>
        <p:sp>
          <p:nvSpPr>
            <p:cNvPr id="40" name="Text Box 53"/>
            <p:cNvSpPr txBox="1">
              <a:spLocks noChangeArrowheads="1"/>
            </p:cNvSpPr>
            <p:nvPr/>
          </p:nvSpPr>
          <p:spPr bwMode="auto">
            <a:xfrm>
              <a:off x="2064" y="3216"/>
              <a:ext cx="329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PSU B</a:t>
              </a:r>
            </a:p>
          </p:txBody>
        </p:sp>
        <p:sp>
          <p:nvSpPr>
            <p:cNvPr id="42" name="Text Box 54"/>
            <p:cNvSpPr txBox="1">
              <a:spLocks noChangeArrowheads="1"/>
            </p:cNvSpPr>
            <p:nvPr/>
          </p:nvSpPr>
          <p:spPr bwMode="auto">
            <a:xfrm>
              <a:off x="384" y="2256"/>
              <a:ext cx="30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SW B</a:t>
              </a:r>
            </a:p>
          </p:txBody>
        </p:sp>
        <p:sp>
          <p:nvSpPr>
            <p:cNvPr id="43" name="Text Box 55"/>
            <p:cNvSpPr txBox="1">
              <a:spLocks noChangeArrowheads="1"/>
            </p:cNvSpPr>
            <p:nvPr/>
          </p:nvSpPr>
          <p:spPr bwMode="auto">
            <a:xfrm>
              <a:off x="384" y="2496"/>
              <a:ext cx="30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SW A</a:t>
              </a:r>
            </a:p>
          </p:txBody>
        </p:sp>
        <p:sp>
          <p:nvSpPr>
            <p:cNvPr id="44" name="Text Box 56"/>
            <p:cNvSpPr txBox="1">
              <a:spLocks noChangeArrowheads="1"/>
            </p:cNvSpPr>
            <p:nvPr/>
          </p:nvSpPr>
          <p:spPr bwMode="auto">
            <a:xfrm>
              <a:off x="432" y="1920"/>
              <a:ext cx="34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INRET</a:t>
              </a:r>
            </a:p>
          </p:txBody>
        </p:sp>
        <p:sp>
          <p:nvSpPr>
            <p:cNvPr id="45" name="Text Box 57"/>
            <p:cNvSpPr txBox="1">
              <a:spLocks noChangeArrowheads="1"/>
            </p:cNvSpPr>
            <p:nvPr/>
          </p:nvSpPr>
          <p:spPr bwMode="auto">
            <a:xfrm>
              <a:off x="816" y="1968"/>
              <a:ext cx="164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A</a:t>
              </a:r>
            </a:p>
          </p:txBody>
        </p:sp>
        <p:sp>
          <p:nvSpPr>
            <p:cNvPr id="46" name="Text Box 58"/>
            <p:cNvSpPr txBox="1">
              <a:spLocks noChangeArrowheads="1"/>
            </p:cNvSpPr>
            <p:nvPr/>
          </p:nvSpPr>
          <p:spPr bwMode="auto">
            <a:xfrm>
              <a:off x="1158" y="1962"/>
              <a:ext cx="16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B</a:t>
              </a:r>
            </a:p>
          </p:txBody>
        </p:sp>
        <p:sp>
          <p:nvSpPr>
            <p:cNvPr id="47" name="Text Box 59"/>
            <p:cNvSpPr txBox="1">
              <a:spLocks noChangeArrowheads="1"/>
            </p:cNvSpPr>
            <p:nvPr/>
          </p:nvSpPr>
          <p:spPr bwMode="auto">
            <a:xfrm>
              <a:off x="4320" y="3168"/>
              <a:ext cx="329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CA-86</a:t>
              </a:r>
            </a:p>
          </p:txBody>
        </p:sp>
        <p:sp>
          <p:nvSpPr>
            <p:cNvPr id="48" name="Text Box 60"/>
            <p:cNvSpPr txBox="1">
              <a:spLocks noChangeArrowheads="1"/>
            </p:cNvSpPr>
            <p:nvPr/>
          </p:nvSpPr>
          <p:spPr bwMode="auto">
            <a:xfrm>
              <a:off x="816" y="2784"/>
              <a:ext cx="37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AC-235</a:t>
              </a:r>
            </a:p>
          </p:txBody>
        </p:sp>
        <p:sp>
          <p:nvSpPr>
            <p:cNvPr id="49" name="Text Box 61"/>
            <p:cNvSpPr txBox="1">
              <a:spLocks noChangeArrowheads="1"/>
            </p:cNvSpPr>
            <p:nvPr/>
          </p:nvSpPr>
          <p:spPr bwMode="auto">
            <a:xfrm>
              <a:off x="384" y="1632"/>
              <a:ext cx="480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CN-3539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2928" y="3552"/>
              <a:ext cx="48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/>
                <a:t>Panel assy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2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-6511 Main Parts Layout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" name="Picture 4" descr="assy_new_menu2__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801688"/>
            <a:ext cx="708660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-6511 Replacement of KY-945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" y="791528"/>
            <a:ext cx="77914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9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Fan Direction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784665"/>
            <a:ext cx="76295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Switch/New Fader(Single Type)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21619"/>
            <a:ext cx="7288346" cy="549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Replacement Switch/Cover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38820"/>
            <a:ext cx="770572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Adjustment of Fader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fader_adjust_01=GUID-86585425-F87A-40AA-BC08-D118FA957943=1=en=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9" y="2091370"/>
            <a:ext cx="4648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86549" y="1862770"/>
            <a:ext cx="4572000" cy="4114800"/>
            <a:chOff x="2832" y="1056"/>
            <a:chExt cx="2784" cy="2539"/>
          </a:xfrm>
        </p:grpSpPr>
        <p:pic>
          <p:nvPicPr>
            <p:cNvPr id="5" name="Picture 5" descr="fader_02=GUID-597AE07F-E96B-4B0D-B55B-20921AE9BE8E=1=en=Ep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056"/>
              <a:ext cx="2784" cy="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19913176" flipH="1">
              <a:off x="4080" y="3360"/>
              <a:ext cx="238" cy="158"/>
            </a:xfrm>
            <a:prstGeom prst="flowChartMagneticDrum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19913176" flipH="1">
              <a:off x="4449" y="3165"/>
              <a:ext cx="238" cy="158"/>
            </a:xfrm>
            <a:prstGeom prst="flowChartMagneticDrum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8" name="テキスト ボックス 1"/>
          <p:cNvSpPr txBox="1">
            <a:spLocks noChangeArrowheads="1"/>
          </p:cNvSpPr>
          <p:nvPr/>
        </p:nvSpPr>
        <p:spPr bwMode="auto">
          <a:xfrm>
            <a:off x="4996149" y="795970"/>
            <a:ext cx="2676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Replacement of Fader assy</a:t>
            </a:r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1033749" y="872170"/>
            <a:ext cx="3021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Adjustment of torque of Fader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624549" y="4148770"/>
            <a:ext cx="674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/>
              <a:t>wrench</a:t>
            </a:r>
          </a:p>
        </p:txBody>
      </p:sp>
      <p:sp>
        <p:nvSpPr>
          <p:cNvPr id="11" name="Arc 13"/>
          <p:cNvSpPr>
            <a:spLocks/>
          </p:cNvSpPr>
          <p:nvPr/>
        </p:nvSpPr>
        <p:spPr bwMode="auto">
          <a:xfrm rot="19793176">
            <a:off x="2710149" y="2853370"/>
            <a:ext cx="808038" cy="793750"/>
          </a:xfrm>
          <a:custGeom>
            <a:avLst/>
            <a:gdLst>
              <a:gd name="T0" fmla="*/ 0 w 32872"/>
              <a:gd name="T1" fmla="*/ 2147483647 h 21600"/>
              <a:gd name="T2" fmla="*/ 2147483647 w 32872"/>
              <a:gd name="T3" fmla="*/ 2147483647 h 21600"/>
              <a:gd name="T4" fmla="*/ 2147483647 w 3287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872" h="21600" fill="none" extrusionOk="0">
                <a:moveTo>
                  <a:pt x="-1" y="6009"/>
                </a:moveTo>
                <a:cubicBezTo>
                  <a:pt x="4021" y="2153"/>
                  <a:pt x="9377" y="-1"/>
                  <a:pt x="14950" y="0"/>
                </a:cubicBezTo>
                <a:cubicBezTo>
                  <a:pt x="22139" y="0"/>
                  <a:pt x="28858" y="3577"/>
                  <a:pt x="32871" y="9543"/>
                </a:cubicBezTo>
              </a:path>
              <a:path w="32872" h="21600" stroke="0" extrusionOk="0">
                <a:moveTo>
                  <a:pt x="-1" y="6009"/>
                </a:moveTo>
                <a:cubicBezTo>
                  <a:pt x="4021" y="2153"/>
                  <a:pt x="9377" y="-1"/>
                  <a:pt x="14950" y="0"/>
                </a:cubicBezTo>
                <a:cubicBezTo>
                  <a:pt x="22139" y="0"/>
                  <a:pt x="28858" y="3577"/>
                  <a:pt x="32871" y="9543"/>
                </a:cubicBezTo>
                <a:lnTo>
                  <a:pt x="14950" y="21600"/>
                </a:lnTo>
                <a:lnTo>
                  <a:pt x="-1" y="600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52749" y="521557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/>
              <a:t>Remove the panel assy and adjust the torque of the fader from the underside.</a:t>
            </a:r>
            <a:endParaRPr lang="ja-JP" altLang="en-US" sz="120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624549" y="4377370"/>
            <a:ext cx="9144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/>
              <a:t>(attached)</a:t>
            </a:r>
          </a:p>
        </p:txBody>
      </p:sp>
    </p:spTree>
    <p:extLst>
      <p:ext uri="{BB962C8B-B14F-4D97-AF65-F5344CB8AC3E}">
        <p14:creationId xmlns:p14="http://schemas.microsoft.com/office/powerpoint/2010/main" val="3290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-6520 : Structure of panel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361723" y="685800"/>
            <a:ext cx="8220419" cy="5591175"/>
            <a:chOff x="96" y="432"/>
            <a:chExt cx="5568" cy="3840"/>
          </a:xfrm>
        </p:grpSpPr>
        <p:pic>
          <p:nvPicPr>
            <p:cNvPr id="4" name="Picture 4" descr="ICP-6520 Overall-1=GUID-B8790654-5401-4EA3-AF5B-0942F6CD1874=1=ja=Ep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480"/>
              <a:ext cx="3126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9" descr="IMG_0026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04"/>
              <a:ext cx="9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29"/>
            <p:cNvSpPr txBox="1">
              <a:spLocks noChangeArrowheads="1"/>
            </p:cNvSpPr>
            <p:nvPr/>
          </p:nvSpPr>
          <p:spPr bwMode="auto">
            <a:xfrm>
              <a:off x="1824" y="4128"/>
              <a:ext cx="122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Use new rivets to install the sheets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728" y="2016"/>
              <a:ext cx="240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312" y="1584"/>
              <a:ext cx="240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056" y="2016"/>
              <a:ext cx="240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200" y="432"/>
              <a:ext cx="240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864" y="2256"/>
              <a:ext cx="384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688" y="2688"/>
              <a:ext cx="240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2640" y="2928"/>
              <a:ext cx="384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056" y="2160"/>
              <a:ext cx="288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832" y="3024"/>
              <a:ext cx="52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Sheet(metal)</a:t>
              </a:r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672" y="2064"/>
              <a:ext cx="6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Insulating sheet</a:t>
              </a: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1171" y="2197"/>
              <a:ext cx="36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 flipH="1" flipV="1">
              <a:off x="1128" y="2195"/>
              <a:ext cx="168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2928" y="4032"/>
              <a:ext cx="62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224ABASE ASSY</a:t>
              </a:r>
            </a:p>
          </p:txBody>
        </p:sp>
        <p:sp>
          <p:nvSpPr>
            <p:cNvPr id="21" name="Line 75"/>
            <p:cNvSpPr>
              <a:spLocks noChangeShapeType="1"/>
            </p:cNvSpPr>
            <p:nvPr/>
          </p:nvSpPr>
          <p:spPr bwMode="auto">
            <a:xfrm flipH="1" flipV="1">
              <a:off x="2736" y="298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76"/>
            <p:cNvSpPr>
              <a:spLocks noChangeShapeType="1"/>
            </p:cNvSpPr>
            <p:nvPr/>
          </p:nvSpPr>
          <p:spPr bwMode="auto">
            <a:xfrm>
              <a:off x="2592" y="307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99"/>
            <p:cNvSpPr>
              <a:spLocks/>
            </p:cNvSpPr>
            <p:nvPr/>
          </p:nvSpPr>
          <p:spPr bwMode="auto">
            <a:xfrm>
              <a:off x="2016" y="1776"/>
              <a:ext cx="104" cy="1536"/>
            </a:xfrm>
            <a:custGeom>
              <a:avLst/>
              <a:gdLst>
                <a:gd name="T0" fmla="*/ 97 w 56"/>
                <a:gd name="T1" fmla="*/ 0 h 480"/>
                <a:gd name="T2" fmla="*/ 97 w 56"/>
                <a:gd name="T3" fmla="*/ 5050 h 480"/>
                <a:gd name="T4" fmla="*/ 97 w 56"/>
                <a:gd name="T5" fmla="*/ 30208 h 480"/>
                <a:gd name="T6" fmla="*/ 665 w 56"/>
                <a:gd name="T7" fmla="*/ 5033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Text Box 100"/>
            <p:cNvSpPr txBox="1">
              <a:spLocks noChangeArrowheads="1"/>
            </p:cNvSpPr>
            <p:nvPr/>
          </p:nvSpPr>
          <p:spPr bwMode="auto">
            <a:xfrm>
              <a:off x="1968" y="1536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①</a:t>
              </a:r>
            </a:p>
          </p:txBody>
        </p:sp>
        <p:sp>
          <p:nvSpPr>
            <p:cNvPr id="25" name="Freeform 101"/>
            <p:cNvSpPr>
              <a:spLocks/>
            </p:cNvSpPr>
            <p:nvPr/>
          </p:nvSpPr>
          <p:spPr bwMode="auto">
            <a:xfrm>
              <a:off x="1824" y="1968"/>
              <a:ext cx="104" cy="1440"/>
            </a:xfrm>
            <a:custGeom>
              <a:avLst/>
              <a:gdLst>
                <a:gd name="T0" fmla="*/ 97 w 56"/>
                <a:gd name="T1" fmla="*/ 0 h 480"/>
                <a:gd name="T2" fmla="*/ 97 w 56"/>
                <a:gd name="T3" fmla="*/ 3888 h 480"/>
                <a:gd name="T4" fmla="*/ 97 w 56"/>
                <a:gd name="T5" fmla="*/ 23328 h 480"/>
                <a:gd name="T6" fmla="*/ 665 w 56"/>
                <a:gd name="T7" fmla="*/ 3888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0">
                  <a:moveTo>
                    <a:pt x="8" y="0"/>
                  </a:moveTo>
                  <a:cubicBezTo>
                    <a:pt x="8" y="0"/>
                    <a:pt x="8" y="0"/>
                    <a:pt x="8" y="48"/>
                  </a:cubicBezTo>
                  <a:cubicBezTo>
                    <a:pt x="8" y="96"/>
                    <a:pt x="0" y="216"/>
                    <a:pt x="8" y="288"/>
                  </a:cubicBezTo>
                  <a:cubicBezTo>
                    <a:pt x="16" y="360"/>
                    <a:pt x="48" y="448"/>
                    <a:pt x="56" y="48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Text Box 102"/>
            <p:cNvSpPr txBox="1">
              <a:spLocks noChangeArrowheads="1"/>
            </p:cNvSpPr>
            <p:nvPr/>
          </p:nvSpPr>
          <p:spPr bwMode="auto">
            <a:xfrm>
              <a:off x="1584" y="1728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③</a:t>
              </a:r>
            </a:p>
          </p:txBody>
        </p:sp>
        <p:sp>
          <p:nvSpPr>
            <p:cNvPr id="27" name="Freeform 103"/>
            <p:cNvSpPr>
              <a:spLocks/>
            </p:cNvSpPr>
            <p:nvPr/>
          </p:nvSpPr>
          <p:spPr bwMode="auto">
            <a:xfrm>
              <a:off x="2256" y="2352"/>
              <a:ext cx="192" cy="1008"/>
            </a:xfrm>
            <a:custGeom>
              <a:avLst/>
              <a:gdLst>
                <a:gd name="T0" fmla="*/ 0 w 200"/>
                <a:gd name="T1" fmla="*/ 857 h 1064"/>
                <a:gd name="T2" fmla="*/ 122 w 200"/>
                <a:gd name="T3" fmla="*/ 548 h 1064"/>
                <a:gd name="T4" fmla="*/ 163 w 200"/>
                <a:gd name="T5" fmla="*/ 84 h 1064"/>
                <a:gd name="T6" fmla="*/ 163 w 200"/>
                <a:gd name="T7" fmla="*/ 45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104"/>
            <p:cNvSpPr>
              <a:spLocks noChangeShapeType="1"/>
            </p:cNvSpPr>
            <p:nvPr/>
          </p:nvSpPr>
          <p:spPr bwMode="auto">
            <a:xfrm>
              <a:off x="2448" y="2016"/>
              <a:ext cx="0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105"/>
            <p:cNvSpPr>
              <a:spLocks/>
            </p:cNvSpPr>
            <p:nvPr/>
          </p:nvSpPr>
          <p:spPr bwMode="auto">
            <a:xfrm>
              <a:off x="2059" y="2218"/>
              <a:ext cx="192" cy="1248"/>
            </a:xfrm>
            <a:custGeom>
              <a:avLst/>
              <a:gdLst>
                <a:gd name="T0" fmla="*/ 0 w 200"/>
                <a:gd name="T1" fmla="*/ 2014 h 1064"/>
                <a:gd name="T2" fmla="*/ 122 w 200"/>
                <a:gd name="T3" fmla="*/ 1288 h 1064"/>
                <a:gd name="T4" fmla="*/ 163 w 200"/>
                <a:gd name="T5" fmla="*/ 197 h 1064"/>
                <a:gd name="T6" fmla="*/ 163 w 200"/>
                <a:gd name="T7" fmla="*/ 106 h 10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1064">
                  <a:moveTo>
                    <a:pt x="0" y="1064"/>
                  </a:moveTo>
                  <a:cubicBezTo>
                    <a:pt x="56" y="952"/>
                    <a:pt x="112" y="840"/>
                    <a:pt x="144" y="680"/>
                  </a:cubicBezTo>
                  <a:cubicBezTo>
                    <a:pt x="176" y="520"/>
                    <a:pt x="184" y="208"/>
                    <a:pt x="192" y="104"/>
                  </a:cubicBezTo>
                  <a:cubicBezTo>
                    <a:pt x="200" y="0"/>
                    <a:pt x="196" y="28"/>
                    <a:pt x="192" y="5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 Box 106"/>
            <p:cNvSpPr txBox="1">
              <a:spLocks noChangeArrowheads="1"/>
            </p:cNvSpPr>
            <p:nvPr/>
          </p:nvSpPr>
          <p:spPr bwMode="auto">
            <a:xfrm>
              <a:off x="2400" y="1680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②</a:t>
              </a:r>
            </a:p>
          </p:txBody>
        </p:sp>
        <p:sp>
          <p:nvSpPr>
            <p:cNvPr id="31" name="Text Box 107"/>
            <p:cNvSpPr txBox="1">
              <a:spLocks noChangeArrowheads="1"/>
            </p:cNvSpPr>
            <p:nvPr/>
          </p:nvSpPr>
          <p:spPr bwMode="auto">
            <a:xfrm>
              <a:off x="2160" y="2016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Arial" charset="0"/>
                </a:rPr>
                <a:t>④</a:t>
              </a:r>
            </a:p>
          </p:txBody>
        </p:sp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4090" y="3408"/>
              <a:ext cx="4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4090" y="3648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4234" y="3408"/>
              <a:ext cx="4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4234" y="3648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>
              <a:off x="4378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>
              <a:off x="4377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Rectangle 53"/>
            <p:cNvSpPr>
              <a:spLocks noChangeArrowheads="1"/>
            </p:cNvSpPr>
            <p:nvPr/>
          </p:nvSpPr>
          <p:spPr bwMode="auto">
            <a:xfrm>
              <a:off x="4954" y="3408"/>
              <a:ext cx="4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4954" y="3648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Rectangle 55"/>
            <p:cNvSpPr>
              <a:spLocks noChangeArrowheads="1"/>
            </p:cNvSpPr>
            <p:nvPr/>
          </p:nvSpPr>
          <p:spPr bwMode="auto">
            <a:xfrm>
              <a:off x="5098" y="3408"/>
              <a:ext cx="4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Rectangle 56"/>
            <p:cNvSpPr>
              <a:spLocks noChangeArrowheads="1"/>
            </p:cNvSpPr>
            <p:nvPr/>
          </p:nvSpPr>
          <p:spPr bwMode="auto">
            <a:xfrm>
              <a:off x="5098" y="3648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Text Box 59"/>
            <p:cNvSpPr txBox="1">
              <a:spLocks noChangeArrowheads="1"/>
            </p:cNvSpPr>
            <p:nvPr/>
          </p:nvSpPr>
          <p:spPr bwMode="auto">
            <a:xfrm>
              <a:off x="5193" y="3657"/>
              <a:ext cx="4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800"/>
                <a:t>CN1703</a:t>
              </a:r>
              <a:r>
                <a:rPr lang="ja-JP" altLang="en-US" sz="800"/>
                <a:t>～</a:t>
              </a:r>
              <a:r>
                <a:rPr lang="en-US" altLang="ja-JP" sz="800"/>
                <a:t>06</a:t>
              </a:r>
            </a:p>
          </p:txBody>
        </p:sp>
        <p:sp>
          <p:nvSpPr>
            <p:cNvPr id="44" name="Text Box 60"/>
            <p:cNvSpPr txBox="1">
              <a:spLocks noChangeArrowheads="1"/>
            </p:cNvSpPr>
            <p:nvPr/>
          </p:nvSpPr>
          <p:spPr bwMode="auto">
            <a:xfrm>
              <a:off x="5193" y="3408"/>
              <a:ext cx="4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800"/>
                <a:t>CN1711</a:t>
              </a:r>
              <a:r>
                <a:rPr lang="ja-JP" altLang="en-US" sz="800"/>
                <a:t>～</a:t>
              </a:r>
              <a:r>
                <a:rPr lang="en-US" altLang="ja-JP" sz="800"/>
                <a:t>14</a:t>
              </a:r>
            </a:p>
          </p:txBody>
        </p:sp>
        <p:sp>
          <p:nvSpPr>
            <p:cNvPr id="45" name="Rectangle 61"/>
            <p:cNvSpPr>
              <a:spLocks noChangeArrowheads="1"/>
            </p:cNvSpPr>
            <p:nvPr/>
          </p:nvSpPr>
          <p:spPr bwMode="auto">
            <a:xfrm>
              <a:off x="4521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4520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4665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" name="Rectangle 64"/>
            <p:cNvSpPr>
              <a:spLocks noChangeArrowheads="1"/>
            </p:cNvSpPr>
            <p:nvPr/>
          </p:nvSpPr>
          <p:spPr bwMode="auto">
            <a:xfrm>
              <a:off x="4664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" name="Rectangle 65"/>
            <p:cNvSpPr>
              <a:spLocks noChangeArrowheads="1"/>
            </p:cNvSpPr>
            <p:nvPr/>
          </p:nvSpPr>
          <p:spPr bwMode="auto">
            <a:xfrm>
              <a:off x="4809" y="3408"/>
              <a:ext cx="4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Rectangle 66"/>
            <p:cNvSpPr>
              <a:spLocks noChangeArrowheads="1"/>
            </p:cNvSpPr>
            <p:nvPr/>
          </p:nvSpPr>
          <p:spPr bwMode="auto">
            <a:xfrm>
              <a:off x="4808" y="3648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Text Box 69"/>
            <p:cNvSpPr txBox="1">
              <a:spLocks noChangeArrowheads="1"/>
            </p:cNvSpPr>
            <p:nvPr/>
          </p:nvSpPr>
          <p:spPr bwMode="auto">
            <a:xfrm>
              <a:off x="4296" y="3861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①</a:t>
              </a:r>
            </a:p>
          </p:txBody>
        </p:sp>
        <p:sp>
          <p:nvSpPr>
            <p:cNvPr id="52" name="Text Box 70"/>
            <p:cNvSpPr txBox="1">
              <a:spLocks noChangeArrowheads="1"/>
            </p:cNvSpPr>
            <p:nvPr/>
          </p:nvSpPr>
          <p:spPr bwMode="auto">
            <a:xfrm>
              <a:off x="4440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②</a:t>
              </a:r>
            </a:p>
          </p:txBody>
        </p:sp>
        <p:sp>
          <p:nvSpPr>
            <p:cNvPr id="53" name="Text Box 71"/>
            <p:cNvSpPr txBox="1">
              <a:spLocks noChangeArrowheads="1"/>
            </p:cNvSpPr>
            <p:nvPr/>
          </p:nvSpPr>
          <p:spPr bwMode="auto">
            <a:xfrm>
              <a:off x="4589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③</a:t>
              </a:r>
            </a:p>
          </p:txBody>
        </p:sp>
        <p:sp>
          <p:nvSpPr>
            <p:cNvPr id="54" name="Text Box 72"/>
            <p:cNvSpPr txBox="1">
              <a:spLocks noChangeArrowheads="1"/>
            </p:cNvSpPr>
            <p:nvPr/>
          </p:nvSpPr>
          <p:spPr bwMode="auto">
            <a:xfrm>
              <a:off x="4733" y="385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④</a:t>
              </a:r>
            </a:p>
          </p:txBody>
        </p:sp>
        <p:sp>
          <p:nvSpPr>
            <p:cNvPr id="55" name="AutoShape 78"/>
            <p:cNvSpPr>
              <a:spLocks noChangeArrowheads="1"/>
            </p:cNvSpPr>
            <p:nvPr/>
          </p:nvSpPr>
          <p:spPr bwMode="auto">
            <a:xfrm>
              <a:off x="4032" y="2064"/>
              <a:ext cx="1632" cy="2064"/>
            </a:xfrm>
            <a:prstGeom prst="wedgeRectCallout">
              <a:avLst>
                <a:gd name="adj1" fmla="val -157292"/>
                <a:gd name="adj2" fmla="val 270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56" name="Text Box 109"/>
            <p:cNvSpPr txBox="1">
              <a:spLocks noChangeArrowheads="1"/>
            </p:cNvSpPr>
            <p:nvPr/>
          </p:nvSpPr>
          <p:spPr bwMode="auto">
            <a:xfrm>
              <a:off x="3408" y="1344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latin typeface="Arial" charset="0"/>
                </a:rPr>
                <a:t>Wiring correspondence between the connectors on the CA board and the panel assemblies</a:t>
              </a:r>
              <a:endParaRPr lang="ja-JP" altLang="en-US" sz="1200">
                <a:latin typeface="Arial" charset="0"/>
              </a:endParaRPr>
            </a:p>
          </p:txBody>
        </p:sp>
        <p:sp>
          <p:nvSpPr>
            <p:cNvPr id="57" name="Text Box 110"/>
            <p:cNvSpPr txBox="1">
              <a:spLocks noChangeArrowheads="1"/>
            </p:cNvSpPr>
            <p:nvPr/>
          </p:nvSpPr>
          <p:spPr bwMode="auto">
            <a:xfrm>
              <a:off x="3984" y="1728"/>
              <a:ext cx="168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" charset="0"/>
                </a:rPr>
                <a:t>When removing the CA board,  tie the tag to each connector to put everything back in place.</a:t>
              </a:r>
              <a:endParaRPr lang="ja-JP" altLang="en-US" sz="1000">
                <a:latin typeface="Arial" charset="0"/>
              </a:endParaRPr>
            </a:p>
          </p:txBody>
        </p:sp>
        <p:sp>
          <p:nvSpPr>
            <p:cNvPr id="58" name="Text Box 112"/>
            <p:cNvSpPr txBox="1">
              <a:spLocks noChangeArrowheads="1"/>
            </p:cNvSpPr>
            <p:nvPr/>
          </p:nvSpPr>
          <p:spPr bwMode="auto">
            <a:xfrm>
              <a:off x="4224" y="3144"/>
              <a:ext cx="3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/>
                <a:t>CA-86</a:t>
              </a:r>
            </a:p>
          </p:txBody>
        </p:sp>
        <p:pic>
          <p:nvPicPr>
            <p:cNvPr id="59" name="Picture 2" descr="C:\Users\0000070582\Desktop\DSC01928.JPG"/>
            <p:cNvPicPr>
              <a:picLocks noChangeAspect="1" noChangeArrowheads="1"/>
            </p:cNvPicPr>
            <p:nvPr/>
          </p:nvPicPr>
          <p:blipFill>
            <a:blip r:embed="rId5" cstate="print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208"/>
              <a:ext cx="1248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114"/>
            <p:cNvSpPr>
              <a:spLocks noChangeArrowheads="1"/>
            </p:cNvSpPr>
            <p:nvPr/>
          </p:nvSpPr>
          <p:spPr bwMode="auto">
            <a:xfrm>
              <a:off x="4800" y="2794"/>
              <a:ext cx="288" cy="19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1" name="Picture 118" descr="IMG_0027"/>
            <p:cNvPicPr>
              <a:picLocks noChangeAspect="1" noChangeArrowheads="1"/>
            </p:cNvPicPr>
            <p:nvPr/>
          </p:nvPicPr>
          <p:blipFill>
            <a:blip r:embed="rId6" cstate="print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3" t="14764" r="11073" b="14764"/>
            <a:stretch>
              <a:fillRect/>
            </a:stretch>
          </p:blipFill>
          <p:spPr bwMode="auto">
            <a:xfrm>
              <a:off x="1248" y="3792"/>
              <a:ext cx="555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Line 122"/>
            <p:cNvSpPr>
              <a:spLocks noChangeShapeType="1"/>
            </p:cNvSpPr>
            <p:nvPr/>
          </p:nvSpPr>
          <p:spPr bwMode="auto">
            <a:xfrm flipV="1">
              <a:off x="720" y="2496"/>
              <a:ext cx="57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Line 123"/>
            <p:cNvSpPr>
              <a:spLocks noChangeShapeType="1"/>
            </p:cNvSpPr>
            <p:nvPr/>
          </p:nvSpPr>
          <p:spPr bwMode="auto">
            <a:xfrm flipV="1">
              <a:off x="720" y="2832"/>
              <a:ext cx="12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Text Box 124"/>
            <p:cNvSpPr txBox="1">
              <a:spLocks noChangeArrowheads="1"/>
            </p:cNvSpPr>
            <p:nvPr/>
          </p:nvSpPr>
          <p:spPr bwMode="auto">
            <a:xfrm>
              <a:off x="96" y="3312"/>
              <a:ext cx="110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100"/>
                <a:t>How to remove the sheet</a:t>
              </a:r>
            </a:p>
          </p:txBody>
        </p:sp>
        <p:sp>
          <p:nvSpPr>
            <p:cNvPr id="65" name="AutoShape 125"/>
            <p:cNvSpPr>
              <a:spLocks noChangeArrowheads="1"/>
            </p:cNvSpPr>
            <p:nvPr/>
          </p:nvSpPr>
          <p:spPr bwMode="auto">
            <a:xfrm>
              <a:off x="1104" y="3888"/>
              <a:ext cx="144" cy="192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Text Box 126"/>
            <p:cNvSpPr txBox="1">
              <a:spLocks noChangeArrowheads="1"/>
            </p:cNvSpPr>
            <p:nvPr/>
          </p:nvSpPr>
          <p:spPr bwMode="auto">
            <a:xfrm>
              <a:off x="1872" y="3984"/>
              <a:ext cx="72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3-531-576-01 Rivet</a:t>
              </a:r>
            </a:p>
          </p:txBody>
        </p:sp>
        <p:sp>
          <p:nvSpPr>
            <p:cNvPr id="67" name="Line 127"/>
            <p:cNvSpPr>
              <a:spLocks noChangeShapeType="1"/>
            </p:cNvSpPr>
            <p:nvPr/>
          </p:nvSpPr>
          <p:spPr bwMode="auto">
            <a:xfrm flipH="1" flipV="1">
              <a:off x="1546" y="4018"/>
              <a:ext cx="278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Line 128"/>
            <p:cNvSpPr>
              <a:spLocks noChangeShapeType="1"/>
            </p:cNvSpPr>
            <p:nvPr/>
          </p:nvSpPr>
          <p:spPr bwMode="auto">
            <a:xfrm flipH="1" flipV="1">
              <a:off x="520" y="3954"/>
              <a:ext cx="96" cy="9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Text Box 130"/>
            <p:cNvSpPr txBox="1">
              <a:spLocks noChangeArrowheads="1"/>
            </p:cNvSpPr>
            <p:nvPr/>
          </p:nvSpPr>
          <p:spPr bwMode="auto">
            <a:xfrm>
              <a:off x="1104" y="3600"/>
              <a:ext cx="84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/>
                <a:t>Flat-blade minus driver</a:t>
              </a:r>
            </a:p>
          </p:txBody>
        </p:sp>
        <p:sp>
          <p:nvSpPr>
            <p:cNvPr id="70" name="Line 131"/>
            <p:cNvSpPr>
              <a:spLocks noChangeShapeType="1"/>
            </p:cNvSpPr>
            <p:nvPr/>
          </p:nvSpPr>
          <p:spPr bwMode="auto">
            <a:xfrm flipH="1">
              <a:off x="768" y="3696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816417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-6520 : Main parts layout(panel)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図 2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5354"/>
            <a:ext cx="78835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1371600" y="2877004"/>
            <a:ext cx="268288" cy="617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18"/>
          <p:cNvSpPr txBox="1">
            <a:spLocks noChangeArrowheads="1"/>
          </p:cNvSpPr>
          <p:nvPr/>
        </p:nvSpPr>
        <p:spPr bwMode="auto">
          <a:xfrm>
            <a:off x="836613" y="3494542"/>
            <a:ext cx="857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KY-688x2</a:t>
            </a:r>
          </a:p>
        </p:txBody>
      </p:sp>
      <p:sp>
        <p:nvSpPr>
          <p:cNvPr id="7" name="テキスト ボックス 21"/>
          <p:cNvSpPr txBox="1">
            <a:spLocks noChangeArrowheads="1"/>
          </p:cNvSpPr>
          <p:nvPr/>
        </p:nvSpPr>
        <p:spPr bwMode="auto">
          <a:xfrm>
            <a:off x="5029200" y="1486354"/>
            <a:ext cx="977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CN-3538x2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711450" y="3370717"/>
            <a:ext cx="268288" cy="561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26"/>
          <p:cNvSpPr txBox="1">
            <a:spLocks noChangeArrowheads="1"/>
          </p:cNvSpPr>
          <p:nvPr/>
        </p:nvSpPr>
        <p:spPr bwMode="auto">
          <a:xfrm>
            <a:off x="1908175" y="3932692"/>
            <a:ext cx="857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KY-689x2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4179888" y="4372429"/>
            <a:ext cx="536575" cy="346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28"/>
          <p:cNvSpPr txBox="1">
            <a:spLocks noChangeArrowheads="1"/>
          </p:cNvSpPr>
          <p:nvPr/>
        </p:nvSpPr>
        <p:spPr bwMode="auto">
          <a:xfrm>
            <a:off x="3644900" y="4718504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KY-692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5692775" y="4955042"/>
            <a:ext cx="534988" cy="346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30"/>
          <p:cNvSpPr txBox="1">
            <a:spLocks noChangeArrowheads="1"/>
          </p:cNvSpPr>
          <p:nvPr/>
        </p:nvSpPr>
        <p:spPr bwMode="auto">
          <a:xfrm>
            <a:off x="5156200" y="5301117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KY-693</a:t>
            </a:r>
          </a:p>
        </p:txBody>
      </p:sp>
      <p:cxnSp>
        <p:nvCxnSpPr>
          <p:cNvPr id="14" name="直線矢印コネクタ 13"/>
          <p:cNvCxnSpPr>
            <a:stCxn id="15" idx="1"/>
          </p:cNvCxnSpPr>
          <p:nvPr/>
        </p:nvCxnSpPr>
        <p:spPr>
          <a:xfrm flipH="1" flipV="1">
            <a:off x="7229475" y="5093154"/>
            <a:ext cx="469900" cy="222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32"/>
          <p:cNvSpPr txBox="1">
            <a:spLocks noChangeArrowheads="1"/>
          </p:cNvSpPr>
          <p:nvPr/>
        </p:nvSpPr>
        <p:spPr bwMode="auto">
          <a:xfrm>
            <a:off x="7699375" y="5163004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VR-347</a:t>
            </a:r>
          </a:p>
        </p:txBody>
      </p:sp>
      <p:cxnSp>
        <p:nvCxnSpPr>
          <p:cNvPr id="16" name="直線矢印コネクタ 15"/>
          <p:cNvCxnSpPr>
            <a:stCxn id="17" idx="1"/>
          </p:cNvCxnSpPr>
          <p:nvPr/>
        </p:nvCxnSpPr>
        <p:spPr>
          <a:xfrm flipH="1" flipV="1">
            <a:off x="7427913" y="4543879"/>
            <a:ext cx="384175" cy="255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34"/>
          <p:cNvSpPr txBox="1">
            <a:spLocks noChangeArrowheads="1"/>
          </p:cNvSpPr>
          <p:nvPr/>
        </p:nvSpPr>
        <p:spPr bwMode="auto">
          <a:xfrm>
            <a:off x="7812088" y="4647067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VR-348</a:t>
            </a:r>
          </a:p>
        </p:txBody>
      </p:sp>
      <p:sp>
        <p:nvSpPr>
          <p:cNvPr id="18" name="テキスト ボックス 35"/>
          <p:cNvSpPr txBox="1">
            <a:spLocks noChangeArrowheads="1"/>
          </p:cNvSpPr>
          <p:nvPr/>
        </p:nvSpPr>
        <p:spPr bwMode="auto">
          <a:xfrm>
            <a:off x="7229475" y="2877004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KY-694</a:t>
            </a:r>
          </a:p>
        </p:txBody>
      </p:sp>
      <p:cxnSp>
        <p:nvCxnSpPr>
          <p:cNvPr id="19" name="直線矢印コネクタ 18"/>
          <p:cNvCxnSpPr>
            <a:stCxn id="18" idx="2"/>
          </p:cNvCxnSpPr>
          <p:nvPr/>
        </p:nvCxnSpPr>
        <p:spPr>
          <a:xfrm flipH="1">
            <a:off x="6918325" y="3181804"/>
            <a:ext cx="655638" cy="747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39"/>
          <p:cNvSpPr txBox="1">
            <a:spLocks noChangeArrowheads="1"/>
          </p:cNvSpPr>
          <p:nvPr/>
        </p:nvSpPr>
        <p:spPr bwMode="auto">
          <a:xfrm>
            <a:off x="6569075" y="2289629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KY-691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6226175" y="2599192"/>
            <a:ext cx="869950" cy="1160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1371600" y="2324554"/>
            <a:ext cx="976313" cy="1204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2711450" y="3030992"/>
            <a:ext cx="955675" cy="901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5003800" y="1819729"/>
            <a:ext cx="406400" cy="21129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41"/>
          <p:cNvSpPr txBox="1">
            <a:spLocks noChangeArrowheads="1"/>
          </p:cNvSpPr>
          <p:nvPr/>
        </p:nvSpPr>
        <p:spPr bwMode="auto">
          <a:xfrm>
            <a:off x="2438400" y="1333954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OLED(2.7INCH)x9</a:t>
            </a:r>
          </a:p>
        </p:txBody>
      </p:sp>
      <p:sp>
        <p:nvSpPr>
          <p:cNvPr id="26" name="テキスト ボックス 42"/>
          <p:cNvSpPr txBox="1">
            <a:spLocks noChangeArrowheads="1"/>
          </p:cNvSpPr>
          <p:nvPr/>
        </p:nvSpPr>
        <p:spPr bwMode="auto">
          <a:xfrm>
            <a:off x="3500438" y="1838779"/>
            <a:ext cx="153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OLED(0.8INCH)x16</a:t>
            </a:r>
          </a:p>
        </p:txBody>
      </p:sp>
      <p:cxnSp>
        <p:nvCxnSpPr>
          <p:cNvPr id="27" name="直線矢印コネクタ 26"/>
          <p:cNvCxnSpPr>
            <a:stCxn id="25" idx="2"/>
          </p:cNvCxnSpPr>
          <p:nvPr/>
        </p:nvCxnSpPr>
        <p:spPr>
          <a:xfrm>
            <a:off x="3159125" y="1638754"/>
            <a:ext cx="150813" cy="652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4156075" y="2061029"/>
            <a:ext cx="425450" cy="887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1"/>
          <p:cNvSpPr txBox="1">
            <a:spLocks noChangeArrowheads="1"/>
          </p:cNvSpPr>
          <p:nvPr/>
        </p:nvSpPr>
        <p:spPr bwMode="auto">
          <a:xfrm>
            <a:off x="5867400" y="1791154"/>
            <a:ext cx="763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Faderx2</a:t>
            </a: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5867400" y="2095954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テキスト ボックス 21"/>
          <p:cNvSpPr txBox="1">
            <a:spLocks noChangeArrowheads="1"/>
          </p:cNvSpPr>
          <p:nvPr/>
        </p:nvSpPr>
        <p:spPr bwMode="auto">
          <a:xfrm>
            <a:off x="7543800" y="3696154"/>
            <a:ext cx="836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Trackball</a:t>
            </a: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7620000" y="4000954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テキスト ボックス 28"/>
          <p:cNvSpPr txBox="1">
            <a:spLocks noChangeArrowheads="1"/>
          </p:cNvSpPr>
          <p:nvPr/>
        </p:nvSpPr>
        <p:spPr bwMode="auto">
          <a:xfrm>
            <a:off x="4419600" y="4915354"/>
            <a:ext cx="122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LCD switchx24</a:t>
            </a: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V="1">
            <a:off x="5181600" y="4229554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テキスト ボックス 26"/>
          <p:cNvSpPr txBox="1">
            <a:spLocks noChangeArrowheads="1"/>
          </p:cNvSpPr>
          <p:nvPr/>
        </p:nvSpPr>
        <p:spPr bwMode="auto">
          <a:xfrm>
            <a:off x="3810000" y="5601154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/>
              <a:t>SW □12  x242</a:t>
            </a:r>
          </a:p>
          <a:p>
            <a:pPr eaLnBrk="1" hangingPunct="1"/>
            <a:r>
              <a:rPr lang="en-US" altLang="ja-JP" sz="1200"/>
              <a:t>SW □15  x120</a:t>
            </a:r>
          </a:p>
        </p:txBody>
      </p:sp>
    </p:spTree>
    <p:extLst>
      <p:ext uri="{BB962C8B-B14F-4D97-AF65-F5344CB8AC3E}">
        <p14:creationId xmlns:p14="http://schemas.microsoft.com/office/powerpoint/2010/main" val="3290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ICP</a:t>
            </a:r>
            <a:r>
              <a:rPr lang="en-US" altLang="ja-JP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-6520 : Main parts layout(Base)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5524"/>
            <a:ext cx="7237413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20"/>
          <p:cNvSpPr txBox="1">
            <a:spLocks noChangeArrowheads="1"/>
          </p:cNvSpPr>
          <p:nvPr/>
        </p:nvSpPr>
        <p:spPr bwMode="auto">
          <a:xfrm>
            <a:off x="3733800" y="1977524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AC-235</a:t>
            </a:r>
          </a:p>
        </p:txBody>
      </p:sp>
      <p:sp>
        <p:nvSpPr>
          <p:cNvPr id="5" name="テキスト ボックス 23"/>
          <p:cNvSpPr txBox="1">
            <a:spLocks noChangeArrowheads="1"/>
          </p:cNvSpPr>
          <p:nvPr/>
        </p:nvSpPr>
        <p:spPr bwMode="auto">
          <a:xfrm>
            <a:off x="6400800" y="2434724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DC Fan</a:t>
            </a:r>
          </a:p>
        </p:txBody>
      </p:sp>
      <p:cxnSp>
        <p:nvCxnSpPr>
          <p:cNvPr id="6" name="直線矢印コネクタ 24"/>
          <p:cNvCxnSpPr>
            <a:cxnSpLocks noChangeShapeType="1"/>
          </p:cNvCxnSpPr>
          <p:nvPr/>
        </p:nvCxnSpPr>
        <p:spPr bwMode="auto">
          <a:xfrm flipH="1">
            <a:off x="6443663" y="2739524"/>
            <a:ext cx="179387" cy="1820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テキスト ボックス 13"/>
          <p:cNvSpPr txBox="1">
            <a:spLocks noChangeArrowheads="1"/>
          </p:cNvSpPr>
          <p:nvPr/>
        </p:nvSpPr>
        <p:spPr bwMode="auto">
          <a:xfrm>
            <a:off x="2057400" y="4263524"/>
            <a:ext cx="639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PSUx2</a:t>
            </a:r>
          </a:p>
        </p:txBody>
      </p:sp>
      <p:sp>
        <p:nvSpPr>
          <p:cNvPr id="8" name="テキスト ボックス 14"/>
          <p:cNvSpPr txBox="1">
            <a:spLocks noChangeArrowheads="1"/>
          </p:cNvSpPr>
          <p:nvPr/>
        </p:nvSpPr>
        <p:spPr bwMode="auto">
          <a:xfrm>
            <a:off x="5257800" y="2129924"/>
            <a:ext cx="617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CA-86</a:t>
            </a:r>
          </a:p>
        </p:txBody>
      </p:sp>
      <p:cxnSp>
        <p:nvCxnSpPr>
          <p:cNvPr id="9" name="直線矢印コネクタ 15"/>
          <p:cNvCxnSpPr>
            <a:cxnSpLocks noChangeShapeType="1"/>
            <a:stCxn id="8" idx="2"/>
          </p:cNvCxnSpPr>
          <p:nvPr/>
        </p:nvCxnSpPr>
        <p:spPr bwMode="auto">
          <a:xfrm flipH="1">
            <a:off x="5162550" y="2434724"/>
            <a:ext cx="404813" cy="1549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線矢印コネクタ 17"/>
          <p:cNvCxnSpPr>
            <a:cxnSpLocks noChangeShapeType="1"/>
          </p:cNvCxnSpPr>
          <p:nvPr/>
        </p:nvCxnSpPr>
        <p:spPr bwMode="auto">
          <a:xfrm flipV="1">
            <a:off x="2641600" y="4184149"/>
            <a:ext cx="1270000" cy="247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線矢印コネクタ 19"/>
          <p:cNvCxnSpPr>
            <a:cxnSpLocks noChangeShapeType="1"/>
          </p:cNvCxnSpPr>
          <p:nvPr/>
        </p:nvCxnSpPr>
        <p:spPr bwMode="auto">
          <a:xfrm flipV="1">
            <a:off x="2684463" y="3417387"/>
            <a:ext cx="1387475" cy="917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線矢印コネクタ 11"/>
          <p:cNvCxnSpPr/>
          <p:nvPr/>
        </p:nvCxnSpPr>
        <p:spPr>
          <a:xfrm>
            <a:off x="1323975" y="1504449"/>
            <a:ext cx="517525" cy="290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8"/>
          <p:cNvSpPr txBox="1">
            <a:spLocks noChangeArrowheads="1"/>
          </p:cNvSpPr>
          <p:nvPr/>
        </p:nvSpPr>
        <p:spPr bwMode="auto">
          <a:xfrm>
            <a:off x="762000" y="1215524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CN-3539</a:t>
            </a:r>
          </a:p>
        </p:txBody>
      </p:sp>
      <p:sp>
        <p:nvSpPr>
          <p:cNvPr id="14" name="テキスト ボックス 18"/>
          <p:cNvSpPr txBox="1">
            <a:spLocks noChangeArrowheads="1"/>
          </p:cNvSpPr>
          <p:nvPr/>
        </p:nvSpPr>
        <p:spPr bwMode="auto">
          <a:xfrm>
            <a:off x="1676400" y="910724"/>
            <a:ext cx="1039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latin typeface="Calibri" pitchFamily="34" charset="0"/>
              </a:rPr>
              <a:t>Start switch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1981200" y="1215524"/>
            <a:ext cx="76200" cy="442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096000" y="4339724"/>
            <a:ext cx="685800" cy="609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テキスト ボックス 20"/>
          <p:cNvSpPr txBox="1">
            <a:spLocks noChangeArrowheads="1"/>
          </p:cNvSpPr>
          <p:nvPr/>
        </p:nvSpPr>
        <p:spPr bwMode="auto">
          <a:xfrm>
            <a:off x="2971800" y="1520324"/>
            <a:ext cx="1154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latin typeface="Calibri" pitchFamily="34" charset="0"/>
              </a:rPr>
              <a:t>Power switch</a:t>
            </a: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H="1">
            <a:off x="3429000" y="2282324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>
            <a:off x="3048000" y="182512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0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VS-7000X_J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5737</TotalTime>
  <Words>611</Words>
  <Application>Microsoft Office PowerPoint</Application>
  <PresentationFormat>On-screen Show (4:3)</PresentationFormat>
  <Paragraphs>226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デザインの設定</vt:lpstr>
      <vt:lpstr>MVS-7000X_J</vt:lpstr>
      <vt:lpstr>1_デザインの設定</vt:lpstr>
      <vt:lpstr>2_デザインの設定</vt:lpstr>
      <vt:lpstr>MVS-6520/6530/3000  メカニカルブロック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Enomoto, Mika</dc:creator>
  <cp:lastModifiedBy>Yamaguchi, Roberto</cp:lastModifiedBy>
  <cp:revision>553</cp:revision>
  <dcterms:created xsi:type="dcterms:W3CDTF">2010-04-01T02:14:41Z</dcterms:created>
  <dcterms:modified xsi:type="dcterms:W3CDTF">2013-01-02T15:18:48Z</dcterms:modified>
</cp:coreProperties>
</file>