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788" r:id="rId3"/>
    <p:sldMasterId id="2147483800" r:id="rId4"/>
  </p:sldMasterIdLst>
  <p:notesMasterIdLst>
    <p:notesMasterId r:id="rId33"/>
  </p:notesMasterIdLst>
  <p:sldIdLst>
    <p:sldId id="291" r:id="rId5"/>
    <p:sldId id="322" r:id="rId6"/>
    <p:sldId id="342" r:id="rId7"/>
    <p:sldId id="343" r:id="rId8"/>
    <p:sldId id="346" r:id="rId9"/>
    <p:sldId id="341" r:id="rId10"/>
    <p:sldId id="323" r:id="rId11"/>
    <p:sldId id="324" r:id="rId12"/>
    <p:sldId id="347" r:id="rId13"/>
    <p:sldId id="325" r:id="rId14"/>
    <p:sldId id="326" r:id="rId15"/>
    <p:sldId id="327" r:id="rId16"/>
    <p:sldId id="328" r:id="rId17"/>
    <p:sldId id="332" r:id="rId18"/>
    <p:sldId id="333" r:id="rId19"/>
    <p:sldId id="329" r:id="rId20"/>
    <p:sldId id="335" r:id="rId21"/>
    <p:sldId id="334" r:id="rId22"/>
    <p:sldId id="336" r:id="rId23"/>
    <p:sldId id="337" r:id="rId24"/>
    <p:sldId id="330" r:id="rId25"/>
    <p:sldId id="338" r:id="rId26"/>
    <p:sldId id="344" r:id="rId27"/>
    <p:sldId id="345" r:id="rId28"/>
    <p:sldId id="348" r:id="rId29"/>
    <p:sldId id="331" r:id="rId30"/>
    <p:sldId id="339" r:id="rId31"/>
    <p:sldId id="340" r:id="rId3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00FF"/>
    <a:srgbClr val="FFFF00"/>
    <a:srgbClr val="0000FF"/>
    <a:srgbClr val="696969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0" autoAdjust="0"/>
    <p:restoredTop sz="61650" autoAdjust="0"/>
  </p:normalViewPr>
  <p:slideViewPr>
    <p:cSldViewPr snapToGrid="0">
      <p:cViewPr varScale="1">
        <p:scale>
          <a:sx n="55" d="100"/>
          <a:sy n="55" d="100"/>
        </p:scale>
        <p:origin x="-27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CDD7D-6DA1-4BA4-B9CE-EF5BDC49103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17627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146300" cy="6308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912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23850" y="765175"/>
            <a:ext cx="8424863" cy="554355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11688" y="765175"/>
            <a:ext cx="4137025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11688" y="3613150"/>
            <a:ext cx="4137025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F1E7D-F613-4988-B022-581D1C19E5A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B3D3-A86A-4E20-874C-DF851F6023A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29622-0F08-4D94-9D68-0906AF106AD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BA94-FB91-4266-A311-7CF52BCC77D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179F-4D59-47DF-8A7F-C2F0CE98FE0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0D1E-88EB-4884-AFDC-1FC4A8BE481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B90C-E001-461E-9E81-29BB976E9E2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E2C3-419D-453A-BA6A-D785861A6EE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452F-C48E-483D-96C9-A1A07FDB951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F4A4-3B17-44F7-9854-5F0F4DE3514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D05D-3D85-4FC9-8F36-7F11DA5C8B2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BFFA-B5F3-4B3E-A636-811B2D62718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1A00-3051-42C9-AED4-BFE2ACDD486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F383-43B1-4797-9D4D-6EA2CB54389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D831-0D77-45CC-B48F-8C431A2D592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B063-6616-4A90-8BB7-1993C959DCA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F6ED-3057-4568-B5D9-422F0BA6F23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DC1B-DC2B-42B8-9A97-512EA241D69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93CA0-923C-4EFB-8D29-FF7CE99AF16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DCA3C-834C-4F63-A5F8-731065C82BD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D8650-472D-491C-9A9D-779794BF344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146300" cy="6308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912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CFA3-CB18-47BA-BDC1-B49F5B7DB16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pic>
        <p:nvPicPr>
          <p:cNvPr id="67587" name="Picture 3" descr="[表紙用ｰ大]01_日英_02_秘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67589" name="図 8" descr="mb CompoLogo_m1bk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18475" y="645318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424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50000"/>
        </a:spcAft>
        <a:defRPr kumimoji="1" sz="2800" u="sng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7305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2pPr>
      <a:lvl3pPr marL="889000" indent="-257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3pPr>
      <a:lvl4pPr marL="1166813" indent="-98425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336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794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6pPr>
      <a:lvl7pPr marL="3251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7pPr>
      <a:lvl8pPr marL="3708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8pPr>
      <a:lvl9pPr marL="4165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27E7A47-5EA8-4E45-97E3-209502821E0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7" descr="[表紙用ｰ大]01_日英_02_秘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図 8" descr="mb CompoLogo_m1bk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18475" y="645318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57" name="Line 9"/>
          <p:cNvSpPr>
            <a:spLocks noChangeShapeType="1"/>
          </p:cNvSpPr>
          <p:nvPr/>
        </p:nvSpPr>
        <p:spPr bwMode="auto">
          <a:xfrm>
            <a:off x="-36513" y="692150"/>
            <a:ext cx="9144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861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861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424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ナンバー テキストの書式設定</a:t>
            </a:r>
          </a:p>
          <a:p>
            <a:pPr lvl="1"/>
            <a:r>
              <a:rPr lang="en-US" altLang="ja-JP" smtClean="0"/>
              <a:t>(1)	</a:t>
            </a:r>
            <a:r>
              <a:rPr lang="ja-JP" altLang="en-US" smtClean="0"/>
              <a:t>レベル</a:t>
            </a:r>
            <a:br>
              <a:rPr lang="ja-JP" altLang="en-US" smtClean="0"/>
            </a:br>
            <a:r>
              <a:rPr lang="en-US" altLang="ja-JP" smtClean="0"/>
              <a:t>reberu </a:t>
            </a:r>
          </a:p>
          <a:p>
            <a:pPr lvl="2"/>
            <a:r>
              <a:rPr lang="en-US" altLang="ja-JP" smtClean="0"/>
              <a:t>(1-2)	</a:t>
            </a:r>
            <a:r>
              <a:rPr lang="ja-JP" altLang="en-US" smtClean="0"/>
              <a:t>レベル</a:t>
            </a:r>
            <a:br>
              <a:rPr lang="ja-JP" altLang="en-US" smtClean="0"/>
            </a:br>
            <a:r>
              <a:rPr lang="en-US" altLang="ja-JP" smtClean="0"/>
              <a:t>reberu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</p:txBody>
      </p:sp>
      <p:sp>
        <p:nvSpPr>
          <p:cNvPr id="386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4A1E4A12-1F89-4A8C-BFA5-0FF76BF7DE9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800" u="sng">
          <a:solidFill>
            <a:schemeClr val="tx1"/>
          </a:solidFill>
          <a:latin typeface="+mn-lt"/>
          <a:ea typeface="+mn-ea"/>
          <a:cs typeface="+mn-cs"/>
        </a:defRPr>
      </a:lvl1pPr>
      <a:lvl2pPr marL="987425" indent="-465138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400">
          <a:solidFill>
            <a:schemeClr val="tx1"/>
          </a:solidFill>
          <a:latin typeface="+mn-lt"/>
          <a:ea typeface="+mn-ea"/>
        </a:defRPr>
      </a:lvl2pPr>
      <a:lvl3pPr marL="1792288" indent="-625475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3pPr>
      <a:lvl4pPr marL="2200275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987425" algn="l"/>
          <a:tab pos="1792288" algn="l"/>
        </a:tabLst>
        <a:defRPr kumimoji="1">
          <a:solidFill>
            <a:schemeClr val="tx1"/>
          </a:solidFill>
          <a:latin typeface="+mn-lt"/>
          <a:ea typeface="+mn-ea"/>
        </a:defRPr>
      </a:lvl4pPr>
      <a:lvl5pPr marL="26082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5pPr>
      <a:lvl6pPr marL="30654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6pPr>
      <a:lvl7pPr marL="35226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7pPr>
      <a:lvl8pPr marL="39798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8pPr>
      <a:lvl9pPr marL="44370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3700" y="1752600"/>
            <a:ext cx="6019800" cy="2400300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solidFill>
                  <a:schemeClr val="bg1"/>
                </a:solidFill>
              </a:rPr>
              <a:t>MVS-6520/6530/3000</a:t>
            </a:r>
            <a:r>
              <a:rPr lang="ja-JP" altLang="en-US" sz="3600" dirty="0" smtClean="0">
                <a:solidFill>
                  <a:schemeClr val="bg1"/>
                </a:solidFill>
              </a:rPr>
              <a:t> </a:t>
            </a:r>
            <a:br>
              <a:rPr lang="ja-JP" altLang="en-US" sz="3600" dirty="0" smtClean="0">
                <a:solidFill>
                  <a:schemeClr val="bg1"/>
                </a:solidFill>
              </a:rPr>
            </a:br>
            <a:r>
              <a:rPr lang="ja-JP" altLang="en-US" sz="3600" dirty="0" smtClean="0">
                <a:solidFill>
                  <a:schemeClr val="bg1"/>
                </a:solidFill>
              </a:rPr>
              <a:t>メカニカルブロック</a:t>
            </a:r>
            <a:endParaRPr lang="ja-JP" altLang="en-US" sz="3600" dirty="0" smtClean="0">
              <a:solidFill>
                <a:schemeClr val="bg1"/>
              </a:solidFill>
              <a:latin typeface="ＭＳ Ｐゴシック" pitchFamily="50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543300"/>
            <a:ext cx="6019800" cy="1282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dirty="0" err="1" smtClean="0"/>
              <a:t>ICP</a:t>
            </a:r>
            <a:r>
              <a:rPr lang="en-US" altLang="ja-JP" dirty="0" smtClean="0"/>
              <a:t> Panel Operation Details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-Electrical Description-</a:t>
            </a:r>
            <a:endParaRPr lang="ja-JP" alt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72063" y="5153025"/>
            <a:ext cx="291188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ja-JP" i="1" u="sng" dirty="0" smtClean="0"/>
              <a:t>2012.11  </a:t>
            </a:r>
            <a:r>
              <a:rPr lang="en-US" altLang="ja-JP" i="1" u="sng" dirty="0"/>
              <a:t>PSG </a:t>
            </a:r>
            <a:r>
              <a:rPr lang="en-US" altLang="ja-JP" i="1" u="sng" dirty="0" smtClean="0"/>
              <a:t>CCS Dept.1</a:t>
            </a:r>
            <a:endParaRPr lang="en-US" altLang="ja-JP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Panel Control Overall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1549482"/>
            <a:ext cx="8481060" cy="34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1348739" y="0"/>
            <a:ext cx="7565073" cy="69215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Connection b/w Base Board and Panel Module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825157"/>
            <a:ext cx="7442715" cy="535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382883" y="281221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No hot-swappable </a:t>
            </a:r>
            <a:r>
              <a:rPr lang="en-US" altLang="ja-JP" dirty="0" smtClean="0">
                <a:solidFill>
                  <a:srgbClr val="FF0000"/>
                </a:solidFill>
              </a:rPr>
              <a:t>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Connection b/w KY-boards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27341"/>
            <a:ext cx="7606748" cy="542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Connection Rule (</a:t>
            </a: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-6530)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6" y="1656521"/>
            <a:ext cx="8616447" cy="32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Connection Rule (</a:t>
            </a: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-6520)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1" y="2381458"/>
            <a:ext cx="8777842" cy="225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56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Connection Rule (</a:t>
            </a: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-3000)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18" y="1679298"/>
            <a:ext cx="7183179" cy="382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56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Panel I/F </a:t>
            </a: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FPGA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data flow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3" y="860976"/>
            <a:ext cx="7686260" cy="545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KY-xxx &amp; Panel Device </a:t>
            </a: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FPGA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1" y="808812"/>
            <a:ext cx="8757202" cy="55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38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Panel device </a:t>
            </a: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FPGA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configuration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8" y="1030981"/>
            <a:ext cx="8688526" cy="521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38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Panel module control sequence (scan)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3" y="861780"/>
            <a:ext cx="8701367" cy="523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38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Agenda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58467" y="1222873"/>
            <a:ext cx="7205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kumimoji="1" lang="en-US" altLang="ja-JP" sz="2000" dirty="0" smtClean="0"/>
              <a:t>Overall block diagram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kumimoji="1" lang="en-US" altLang="ja-JP" sz="2000" dirty="0" smtClean="0"/>
              <a:t>CA-86 </a:t>
            </a:r>
            <a:r>
              <a:rPr kumimoji="1" lang="ja-JP" altLang="en-US" sz="2000" dirty="0" smtClean="0"/>
              <a:t>（</a:t>
            </a:r>
            <a:r>
              <a:rPr kumimoji="1" lang="en-US" altLang="ja-JP" sz="2000" dirty="0" smtClean="0"/>
              <a:t>CPU base board</a:t>
            </a:r>
            <a:r>
              <a:rPr kumimoji="1" lang="ja-JP" altLang="en-US" sz="2000" dirty="0" smtClean="0"/>
              <a:t>）</a:t>
            </a:r>
            <a:endParaRPr kumimoji="1" lang="en-US" altLang="ja-JP" sz="2000" dirty="0" smtClean="0"/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ja-JP" sz="2000" dirty="0" smtClean="0"/>
              <a:t>KY-xxx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Panel control board </a:t>
            </a:r>
            <a:r>
              <a:rPr lang="ja-JP" altLang="en-US" sz="2000" dirty="0" smtClean="0"/>
              <a:t>）</a:t>
            </a:r>
            <a:endParaRPr kumimoji="1" lang="en-US" altLang="ja-JP" sz="2000" dirty="0" smtClean="0"/>
          </a:p>
          <a:p>
            <a:pPr marL="457200" indent="-457200">
              <a:buAutoNum type="arabicPeriod"/>
            </a:pPr>
            <a:r>
              <a:rPr lang="en-US" altLang="ja-JP" sz="2000" dirty="0" smtClean="0"/>
              <a:t>Electrical details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ja-JP" sz="2000" dirty="0" smtClean="0"/>
              <a:t>Power supply design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ja-JP" sz="2000" dirty="0" smtClean="0"/>
              <a:t>Panel Control design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/>
              <a:t>cable connection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/>
              <a:t>data flow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/>
              <a:t>new devices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/>
              <a:t>memory devices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/>
              <a:t>Menu Panel</a:t>
            </a:r>
          </a:p>
          <a:p>
            <a:pPr marL="457200" indent="-457200">
              <a:buAutoNum type="arabicPeriod"/>
            </a:pP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Panel module control sequence(display)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9" y="824670"/>
            <a:ext cx="7841654" cy="539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38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OLED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Controller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77058"/>
            <a:ext cx="7791974" cy="55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418053" y="89714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high contrast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RGB</a:t>
            </a:r>
            <a:r>
              <a:rPr lang="en-US" altLang="ja-JP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LED Controller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2" y="918653"/>
            <a:ext cx="7500730" cy="542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38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Memory devices (base board)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52" y="847701"/>
            <a:ext cx="7945287" cy="544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Memory devices (KY-xxx)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438275"/>
            <a:ext cx="75247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Agenda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58467" y="1222873"/>
            <a:ext cx="7205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Overall block diagram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CA-86 </a:t>
            </a:r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CPU base board</a:t>
            </a:r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）</a:t>
            </a:r>
            <a:endParaRPr kumimoji="1" lang="en-US" altLang="ja-JP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KY-xxx</a:t>
            </a:r>
            <a:r>
              <a:rPr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Panel control board </a:t>
            </a:r>
            <a:r>
              <a:rPr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）</a:t>
            </a:r>
            <a:endParaRPr kumimoji="1" lang="en-US" altLang="ja-JP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Electrical details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Power supply design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Panel Control design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cable connection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data flow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new devices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memory devices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/>
              <a:t>Menu Panel</a:t>
            </a:r>
          </a:p>
          <a:p>
            <a:pPr marL="457200" indent="-457200">
              <a:buAutoNum type="arabicPeriod"/>
            </a:pP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ICP-6511 Overall block diagram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7" y="886055"/>
            <a:ext cx="7938052" cy="545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-6511 Control Flow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6" y="903091"/>
            <a:ext cx="7952753" cy="542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58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ICP-6511 &amp; Touch Monitor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1" y="792059"/>
            <a:ext cx="7762667" cy="556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58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Overall</a:t>
            </a:r>
            <a:r>
              <a:rPr kumimoji="1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block diagram (CPU </a:t>
            </a:r>
            <a:r>
              <a:rPr lang="en-US" altLang="ja-JP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</a:t>
            </a:r>
            <a:r>
              <a:rPr kumimoji="1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oard : CA-86)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48" y="899387"/>
            <a:ext cx="8817855" cy="526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198120" y="838200"/>
            <a:ext cx="3733800" cy="419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410200" y="1584960"/>
            <a:ext cx="3520440" cy="1706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10200" y="3307080"/>
            <a:ext cx="348996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Overall</a:t>
            </a:r>
            <a:r>
              <a:rPr kumimoji="1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block diagram(Panel Module : KY-xxx)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36" y="843151"/>
            <a:ext cx="8648241" cy="541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98120" y="838200"/>
            <a:ext cx="3352800" cy="5120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931920" y="838200"/>
            <a:ext cx="4922520" cy="5120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Agenda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58467" y="1222873"/>
            <a:ext cx="7205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Overall block diagram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CA-86 </a:t>
            </a:r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CPU base board</a:t>
            </a:r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）</a:t>
            </a:r>
            <a:endParaRPr kumimoji="1" lang="en-US" altLang="ja-JP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KY-xxx</a:t>
            </a:r>
            <a:r>
              <a:rPr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Panel control board </a:t>
            </a:r>
            <a:r>
              <a:rPr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）</a:t>
            </a:r>
            <a:endParaRPr kumimoji="1" lang="en-US" altLang="ja-JP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altLang="ja-JP" sz="2000" dirty="0" smtClean="0"/>
              <a:t>Electrical details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ja-JP" sz="2000" dirty="0" smtClean="0"/>
              <a:t>Power supply design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ja-JP" sz="2000" dirty="0" smtClean="0"/>
              <a:t>Panel Control design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/>
              <a:t>cable connection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/>
              <a:t>data flow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/>
              <a:t>new devices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/>
              <a:t>memory devices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/>
              <a:t>Menu Panel</a:t>
            </a:r>
          </a:p>
          <a:p>
            <a:pPr marL="457200" indent="-457200">
              <a:buAutoNum type="arabicPeriod"/>
            </a:pP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Power Diagram (CA-86)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" y="1069340"/>
            <a:ext cx="7200900" cy="514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Power Diagram (KY-xxx)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" y="880110"/>
            <a:ext cx="8703991" cy="513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 Power Supply Design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33438"/>
            <a:ext cx="82200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Agenda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58467" y="1222873"/>
            <a:ext cx="7205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Overall block diagram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CA-86 </a:t>
            </a:r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CPU base board</a:t>
            </a:r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）</a:t>
            </a:r>
            <a:endParaRPr kumimoji="1" lang="en-US" altLang="ja-JP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KY-xxx</a:t>
            </a:r>
            <a:r>
              <a:rPr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Panel control board </a:t>
            </a:r>
            <a:r>
              <a:rPr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）</a:t>
            </a:r>
            <a:endParaRPr kumimoji="1" lang="en-US" altLang="ja-JP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altLang="ja-JP" sz="2000" dirty="0" smtClean="0"/>
              <a:t>Electrical details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Power supply design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ja-JP" sz="2000" dirty="0" smtClean="0"/>
              <a:t>Panel Control design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/>
              <a:t>cable connection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/>
              <a:t>data flow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/>
              <a:t>new devices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altLang="ja-JP" sz="2000" dirty="0" smtClean="0"/>
              <a:t>memory devices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/>
              <a:t>Menu Panel</a:t>
            </a:r>
          </a:p>
          <a:p>
            <a:pPr marL="457200" indent="-457200">
              <a:buAutoNum type="arabicPeriod"/>
            </a:pP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VS-7000X_J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6401</TotalTime>
  <Words>291</Words>
  <Application>Microsoft Office PowerPoint</Application>
  <PresentationFormat>画面に合わせる (4:3)</PresentationFormat>
  <Paragraphs>104</Paragraphs>
  <Slides>28</Slides>
  <Notes>27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28</vt:i4>
      </vt:variant>
    </vt:vector>
  </HeadingPairs>
  <TitlesOfParts>
    <vt:vector size="32" baseType="lpstr">
      <vt:lpstr>デザインの設定</vt:lpstr>
      <vt:lpstr>MVS-7000X_J</vt:lpstr>
      <vt:lpstr>1_デザインの設定</vt:lpstr>
      <vt:lpstr>2_デザインの設定</vt:lpstr>
      <vt:lpstr>MVS-6520/6530/3000  メカニカルブロック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</vt:vector>
  </TitlesOfParts>
  <Company>sony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Enomoto, Mika</dc:creator>
  <cp:lastModifiedBy>0000130051</cp:lastModifiedBy>
  <cp:revision>651</cp:revision>
  <dcterms:created xsi:type="dcterms:W3CDTF">2010-04-01T02:14:41Z</dcterms:created>
  <dcterms:modified xsi:type="dcterms:W3CDTF">2012-11-27T00:41:56Z</dcterms:modified>
</cp:coreProperties>
</file>