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788" r:id="rId3"/>
    <p:sldMasterId id="2147483800" r:id="rId4"/>
  </p:sldMasterIdLst>
  <p:notesMasterIdLst>
    <p:notesMasterId r:id="rId16"/>
  </p:notesMasterIdLst>
  <p:sldIdLst>
    <p:sldId id="291" r:id="rId5"/>
    <p:sldId id="331" r:id="rId6"/>
    <p:sldId id="323" r:id="rId7"/>
    <p:sldId id="325" r:id="rId8"/>
    <p:sldId id="326" r:id="rId9"/>
    <p:sldId id="327" r:id="rId10"/>
    <p:sldId id="324" r:id="rId11"/>
    <p:sldId id="332" r:id="rId12"/>
    <p:sldId id="333" r:id="rId13"/>
    <p:sldId id="328" r:id="rId14"/>
    <p:sldId id="330" r:id="rId1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FF"/>
    <a:srgbClr val="FF00FF"/>
    <a:srgbClr val="FFFF00"/>
    <a:srgbClr val="696969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0" autoAdjust="0"/>
    <p:restoredTop sz="76136" autoAdjust="0"/>
  </p:normalViewPr>
  <p:slideViewPr>
    <p:cSldViewPr snapToGrid="0">
      <p:cViewPr varScale="1">
        <p:scale>
          <a:sx n="69" d="100"/>
          <a:sy n="69" d="100"/>
        </p:scale>
        <p:origin x="-2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CDD7D-6DA1-4BA4-B9CE-EF5BDC49103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17627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23850" y="765175"/>
            <a:ext cx="8424863" cy="554355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11688" y="765175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11688" y="3613150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F1E7D-F613-4988-B022-581D1C19E5A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B3D3-A86A-4E20-874C-DF851F6023A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9622-0F08-4D94-9D68-0906AF106AD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BA94-FB91-4266-A311-7CF52BCC77D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179F-4D59-47DF-8A7F-C2F0CE98FE0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0D1E-88EB-4884-AFDC-1FC4A8BE481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B90C-E001-461E-9E81-29BB976E9E2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E2C3-419D-453A-BA6A-D785861A6EE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452F-C48E-483D-96C9-A1A07FDB951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F4A4-3B17-44F7-9854-5F0F4DE3514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D05D-3D85-4FC9-8F36-7F11DA5C8B2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BFFA-B5F3-4B3E-A636-811B2D62718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1A00-3051-42C9-AED4-BFE2ACDD486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F383-43B1-4797-9D4D-6EA2CB54389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D831-0D77-45CC-B48F-8C431A2D592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B063-6616-4A90-8BB7-1993C959DCA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F6ED-3057-4568-B5D9-422F0BA6F23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DC1B-DC2B-42B8-9A97-512EA241D69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3CA0-923C-4EFB-8D29-FF7CE99AF16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CA3C-834C-4F63-A5F8-731065C82BD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8650-472D-491C-9A9D-779794BF344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CFA3-CB18-47BA-BDC1-B49F5B7DB16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0664-55DA-4BA7-9B41-F6C295885C0B}" type="datetimeFigureOut">
              <a:rPr kumimoji="1" lang="ja-JP" altLang="en-US" smtClean="0"/>
              <a:pPr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67587" name="Picture 3" descr="[表紙用ｰ大]01_日英_02_秘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67589" name="図 8" descr="mb CompoLogo_m1bk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50000"/>
        </a:spcAf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7305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2pPr>
      <a:lvl3pPr marL="889000" indent="-257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3pPr>
      <a:lvl4pPr marL="1166813" indent="-98425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6pPr>
      <a:lvl7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7pPr>
      <a:lvl8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8pPr>
      <a:lvl9pPr marL="4165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7E7A47-5EA8-4E45-97E3-209502821E0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 descr="[表紙用ｰ大]01_日英_02_秘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図 8" descr="mb CompoLogo_m1bk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7" name="Line 9"/>
          <p:cNvSpPr>
            <a:spLocks noChangeShapeType="1"/>
          </p:cNvSpPr>
          <p:nvPr/>
        </p:nvSpPr>
        <p:spPr bwMode="auto">
          <a:xfrm>
            <a:off x="-36513" y="692150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861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861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ナンバー テキストの書式設定</a:t>
            </a:r>
          </a:p>
          <a:p>
            <a:pPr lvl="1"/>
            <a:r>
              <a:rPr lang="en-US" altLang="ja-JP" smtClean="0"/>
              <a:t>(1)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 </a:t>
            </a:r>
          </a:p>
          <a:p>
            <a:pPr lvl="2"/>
            <a:r>
              <a:rPr lang="en-US" altLang="ja-JP" smtClean="0"/>
              <a:t>(1-2)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  <p:sp>
        <p:nvSpPr>
          <p:cNvPr id="386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4A1E4A12-1F89-4A8C-BFA5-0FF76BF7DE9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987425" indent="-465138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400">
          <a:solidFill>
            <a:schemeClr val="tx1"/>
          </a:solidFill>
          <a:latin typeface="+mn-lt"/>
          <a:ea typeface="+mn-ea"/>
        </a:defRPr>
      </a:lvl2pPr>
      <a:lvl3pPr marL="1792288" indent="-625475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3pPr>
      <a:lvl4pPr marL="220027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987425" algn="l"/>
          <a:tab pos="1792288" algn="l"/>
        </a:tabLst>
        <a:defRPr kumimoji="1">
          <a:solidFill>
            <a:schemeClr val="tx1"/>
          </a:solidFill>
          <a:latin typeface="+mn-lt"/>
          <a:ea typeface="+mn-ea"/>
        </a:defRPr>
      </a:lvl4pPr>
      <a:lvl5pPr marL="26082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5pPr>
      <a:lvl6pPr marL="30654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6pPr>
      <a:lvl7pPr marL="35226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7pPr>
      <a:lvl8pPr marL="39798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8pPr>
      <a:lvl9pPr marL="44370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3700" y="1752600"/>
            <a:ext cx="6019800" cy="240030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bg1"/>
                </a:solidFill>
              </a:rPr>
              <a:t>MVS-6520/6530/3000</a:t>
            </a:r>
            <a:r>
              <a:rPr lang="ja-JP" altLang="en-US" sz="3600" dirty="0" smtClean="0">
                <a:solidFill>
                  <a:schemeClr val="bg1"/>
                </a:solidFill>
              </a:rPr>
              <a:t>ニカルブロック</a:t>
            </a:r>
            <a:endParaRPr lang="ja-JP" altLang="en-US" sz="3600" dirty="0" smtClean="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543300"/>
            <a:ext cx="6019800" cy="1282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/>
              <a:t>ICP Panel Troubleshooting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72063" y="5153025"/>
            <a:ext cx="291188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ja-JP" i="1" u="sng" dirty="0" smtClean="0"/>
              <a:t>2012.11  </a:t>
            </a:r>
            <a:r>
              <a:rPr lang="en-US" altLang="ja-JP" i="1" u="sng" dirty="0"/>
              <a:t>PSG </a:t>
            </a:r>
            <a:r>
              <a:rPr lang="en-US" altLang="ja-JP" i="1" u="sng" dirty="0" smtClean="0"/>
              <a:t>CCS Dept.1</a:t>
            </a:r>
            <a:endParaRPr lang="en-US" altLang="ja-JP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recover software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003" y="741906"/>
            <a:ext cx="8251115" cy="56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altLang="ja-JP" sz="3200" kern="0" dirty="0" smtClean="0">
                <a:solidFill>
                  <a:schemeClr val="tx2"/>
                </a:solidFill>
              </a:rPr>
              <a:t>Possible Trouble (others)</a:t>
            </a:r>
            <a:endParaRPr lang="ja-JP" altLang="en-US" sz="3200" kern="0" dirty="0" smtClean="0">
              <a:solidFill>
                <a:schemeClr val="tx2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273465" y="892322"/>
          <a:ext cx="8631252" cy="12034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966"/>
                <a:gridCol w="2420470"/>
                <a:gridCol w="3022899"/>
                <a:gridCol w="2503917"/>
              </a:tblGrid>
              <a:tr h="41970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No.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Symptoms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Check Points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Causes </a:t>
                      </a:r>
                    </a:p>
                    <a:p>
                      <a:r>
                        <a:rPr kumimoji="1" lang="ja-JP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Countermeasures</a:t>
                      </a:r>
                      <a:r>
                        <a:rPr kumimoji="1" lang="ja-JP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ja-JP" altLang="en-US" sz="1400" dirty="0" smtClean="0"/>
                    </a:p>
                  </a:txBody>
                  <a:tcPr/>
                </a:tc>
              </a:tr>
              <a:tr h="62435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/>
                        <a:t>LED or OLED is too bright.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1. Brightness 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---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8358" y="2481690"/>
            <a:ext cx="4658061" cy="360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/楕円 4"/>
          <p:cNvSpPr/>
          <p:nvPr/>
        </p:nvSpPr>
        <p:spPr>
          <a:xfrm>
            <a:off x="5361709" y="4433454"/>
            <a:ext cx="609600" cy="7204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/>
          <p:cNvCxnSpPr>
            <a:stCxn id="10" idx="3"/>
            <a:endCxn id="5" idx="1"/>
          </p:cNvCxnSpPr>
          <p:nvPr/>
        </p:nvCxnSpPr>
        <p:spPr>
          <a:xfrm flipV="1">
            <a:off x="3851564" y="4538959"/>
            <a:ext cx="1599419" cy="4114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21674" y="4211782"/>
            <a:ext cx="362989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&lt;panel sleep mode&gt;</a:t>
            </a:r>
          </a:p>
          <a:p>
            <a:r>
              <a:rPr lang="en-US" altLang="ja-JP" dirty="0" smtClean="0"/>
              <a:t>After a certain period of latest operation, ICP panel goes to the lowest brightness(1).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943600" y="4475019"/>
            <a:ext cx="1787236" cy="609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15" idx="3"/>
          </p:cNvCxnSpPr>
          <p:nvPr/>
        </p:nvCxnSpPr>
        <p:spPr>
          <a:xfrm>
            <a:off x="3477491" y="3149446"/>
            <a:ext cx="2909454" cy="135328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49381" y="2687781"/>
            <a:ext cx="322811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&lt;brightness setting&gt;</a:t>
            </a:r>
          </a:p>
          <a:p>
            <a:r>
              <a:rPr lang="en-US" altLang="ja-JP" dirty="0" smtClean="0"/>
              <a:t>we recommend to set lower brightness for long service life. 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Possible Trouble (boot sequence)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73465" y="3827837"/>
          <a:ext cx="8631252" cy="24027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966"/>
                <a:gridCol w="2043953"/>
                <a:gridCol w="3151990"/>
                <a:gridCol w="2751343"/>
              </a:tblGrid>
              <a:tr h="848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No.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Symptoms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Check Points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Causes </a:t>
                      </a:r>
                    </a:p>
                    <a:p>
                      <a:r>
                        <a:rPr kumimoji="1" lang="ja-JP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Countermeasures</a:t>
                      </a:r>
                      <a:r>
                        <a:rPr kumimoji="1" lang="ja-JP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152975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Panel application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does not</a:t>
                      </a:r>
                      <a:r>
                        <a:rPr kumimoji="1" lang="en-US" altLang="ja-JP" sz="1600" baseline="0" dirty="0" smtClean="0"/>
                        <a:t> run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1.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AC Switches (Power</a:t>
                      </a:r>
                      <a:r>
                        <a:rPr kumimoji="1" lang="en-US" altLang="ja-JP" sz="1600" baseline="0" dirty="0" smtClean="0"/>
                        <a:t> LED A, B</a:t>
                      </a:r>
                      <a:r>
                        <a:rPr kumimoji="1" lang="en-US" altLang="ja-JP" sz="1600" dirty="0" smtClean="0"/>
                        <a:t>) </a:t>
                      </a:r>
                    </a:p>
                    <a:p>
                      <a:r>
                        <a:rPr kumimoji="1" lang="en-US" altLang="ja-JP" sz="1600" dirty="0" smtClean="0"/>
                        <a:t>2.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cable to start switch </a:t>
                      </a:r>
                    </a:p>
                    <a:p>
                      <a:r>
                        <a:rPr kumimoji="1" lang="en-US" altLang="ja-JP" sz="1600" dirty="0" smtClean="0"/>
                        <a:t>3.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connection b/w DIMM and CPU</a:t>
                      </a:r>
                    </a:p>
                    <a:p>
                      <a:r>
                        <a:rPr kumimoji="1" lang="en-US" altLang="ja-JP" sz="1600" dirty="0" smtClean="0"/>
                        <a:t>4.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status LEDs on CA-86</a:t>
                      </a:r>
                    </a:p>
                    <a:p>
                      <a:r>
                        <a:rPr kumimoji="1" lang="en-US" altLang="ja-JP" sz="1600" dirty="0" smtClean="0"/>
                        <a:t>5.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232C terminal log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aseline="0" dirty="0" smtClean="0"/>
                        <a:t>・</a:t>
                      </a:r>
                      <a:r>
                        <a:rPr kumimoji="1" lang="en-US" altLang="ja-JP" sz="1600" baseline="0" dirty="0" smtClean="0"/>
                        <a:t>AC switches are turned off</a:t>
                      </a:r>
                    </a:p>
                    <a:p>
                      <a:r>
                        <a:rPr kumimoji="1" lang="ja-JP" altLang="en-US" sz="1600" baseline="0" dirty="0" smtClean="0"/>
                        <a:t>・</a:t>
                      </a:r>
                      <a:r>
                        <a:rPr kumimoji="1" lang="en-US" altLang="ja-JP" sz="1600" dirty="0" smtClean="0"/>
                        <a:t>cable connection</a:t>
                      </a:r>
                    </a:p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Local powers</a:t>
                      </a:r>
                    </a:p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FPGA configuration</a:t>
                      </a:r>
                    </a:p>
                    <a:p>
                      <a:r>
                        <a:rPr kumimoji="1" lang="ja-JP" altLang="en-US" sz="1600" baseline="0" dirty="0" smtClean="0"/>
                        <a:t>・</a:t>
                      </a:r>
                      <a:r>
                        <a:rPr kumimoji="1" lang="en-US" altLang="ja-JP" sz="1600" baseline="0" dirty="0" smtClean="0"/>
                        <a:t>flash data destruction 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CPU hangs up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1576811" y="2405148"/>
            <a:ext cx="155007" cy="144641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247426" y="1287657"/>
            <a:ext cx="2710927" cy="11295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A problem that we faced during development.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4496208" y="2991440"/>
            <a:ext cx="131210" cy="10540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151991" y="1259949"/>
            <a:ext cx="3098202" cy="18718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check points to identify a factor.</a:t>
            </a:r>
          </a:p>
          <a:p>
            <a:r>
              <a:rPr lang="en-US" altLang="ja-JP" dirty="0" smtClean="0"/>
              <a:t>This order corresponds to sequence of panel behavior. </a:t>
            </a:r>
            <a:endParaRPr kumimoji="1" lang="en-US" altLang="ja-JP" dirty="0" smtClean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7394416" y="1702968"/>
            <a:ext cx="31620" cy="241183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6712772" y="1287658"/>
            <a:ext cx="2205317" cy="54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Identified causes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CA-86 boot sequence check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7" y="1013337"/>
            <a:ext cx="683833" cy="204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2564" y="837044"/>
            <a:ext cx="7202637" cy="55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 flipV="1">
            <a:off x="969818" y="942109"/>
            <a:ext cx="678873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Possible Trouble (Ethernet)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273465" y="892322"/>
          <a:ext cx="8631252" cy="20983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966"/>
                <a:gridCol w="2130014"/>
                <a:gridCol w="2969110"/>
                <a:gridCol w="2848162"/>
              </a:tblGrid>
              <a:tr h="84350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No.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Symptoms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Check Points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Causes </a:t>
                      </a:r>
                    </a:p>
                    <a:p>
                      <a:r>
                        <a:rPr kumimoji="1" lang="ja-JP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Countermeasures</a:t>
                      </a:r>
                      <a:r>
                        <a:rPr kumimoji="1" lang="ja-JP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ja-JP" altLang="en-US" sz="1400" dirty="0" smtClean="0"/>
                    </a:p>
                  </a:txBody>
                  <a:tcPr/>
                </a:tc>
              </a:tr>
              <a:tr h="125479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Ethernet connection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1. Link /</a:t>
                      </a:r>
                      <a:r>
                        <a:rPr kumimoji="1" lang="en-US" altLang="ja-JP" sz="1600" baseline="0" dirty="0" smtClean="0"/>
                        <a:t> Act LED</a:t>
                      </a:r>
                    </a:p>
                    <a:p>
                      <a:r>
                        <a:rPr kumimoji="1" lang="en-US" altLang="ja-JP" sz="1600" baseline="0" dirty="0" smtClean="0"/>
                        <a:t>2. connect directly to MVS </a:t>
                      </a:r>
                    </a:p>
                    <a:p>
                      <a:r>
                        <a:rPr kumimoji="1" lang="en-US" altLang="ja-JP" sz="1600" baseline="0" dirty="0" smtClean="0"/>
                        <a:t>  (if using HUB)</a:t>
                      </a:r>
                    </a:p>
                    <a:p>
                      <a:r>
                        <a:rPr kumimoji="1" lang="en-US" altLang="ja-JP" sz="1600" baseline="0" dirty="0" smtClean="0"/>
                        <a:t>3. reset Group ID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cable or</a:t>
                      </a:r>
                      <a:r>
                        <a:rPr kumimoji="1" lang="en-US" altLang="ja-JP" sz="1600" baseline="0" dirty="0" smtClean="0"/>
                        <a:t> HUB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ja-JP" altLang="en-US" sz="1600" baseline="0" dirty="0" smtClean="0"/>
                        <a:t>・</a:t>
                      </a:r>
                      <a:r>
                        <a:rPr kumimoji="1" lang="en-US" altLang="ja-JP" sz="1600" baseline="0" dirty="0" smtClean="0"/>
                        <a:t>CA-86 board problem (PHY)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IP</a:t>
                      </a:r>
                      <a:r>
                        <a:rPr kumimoji="1" lang="en-US" altLang="ja-JP" sz="1600" baseline="0" dirty="0" smtClean="0"/>
                        <a:t> address mismatch </a:t>
                      </a:r>
                    </a:p>
                    <a:p>
                      <a:endParaRPr kumimoji="1" lang="en-US" altLang="ja-JP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11972" y="3474721"/>
            <a:ext cx="459351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[note] Reset and redefinition of group ID   </a:t>
            </a:r>
          </a:p>
          <a:p>
            <a:r>
              <a:rPr lang="en-US" altLang="ja-JP" dirty="0" smtClean="0"/>
              <a:t>reconfigure IP address of ICP.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8217" y="3272124"/>
            <a:ext cx="3314600" cy="280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Possible Trouble (display devices)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273465" y="892324"/>
          <a:ext cx="8631252" cy="4163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966"/>
                <a:gridCol w="2130014"/>
                <a:gridCol w="3098202"/>
                <a:gridCol w="2719070"/>
              </a:tblGrid>
              <a:tr h="46410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No.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Symptoms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Check Points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Causes </a:t>
                      </a:r>
                    </a:p>
                    <a:p>
                      <a:r>
                        <a:rPr kumimoji="1" lang="ja-JP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Countermeasures</a:t>
                      </a:r>
                      <a:r>
                        <a:rPr kumimoji="1" lang="ja-JP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ja-JP" altLang="en-US" sz="1400" dirty="0" smtClean="0"/>
                    </a:p>
                  </a:txBody>
                  <a:tcPr/>
                </a:tc>
              </a:tr>
              <a:tr h="80515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All</a:t>
                      </a:r>
                      <a:r>
                        <a:rPr kumimoji="1" lang="en-US" altLang="ja-JP" sz="1600" baseline="0" dirty="0" smtClean="0"/>
                        <a:t> or </a:t>
                      </a:r>
                      <a:r>
                        <a:rPr kumimoji="1" lang="en-US" altLang="ja-JP" sz="1600" dirty="0" smtClean="0"/>
                        <a:t>Almost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OLED and LED </a:t>
                      </a:r>
                      <a:r>
                        <a:rPr kumimoji="1" lang="en-US" altLang="ja-JP" sz="1600" baseline="0" dirty="0" smtClean="0"/>
                        <a:t>remain in blank.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1. Ethernet connection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2.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status LEDs on CA-86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Ethernet</a:t>
                      </a:r>
                      <a:r>
                        <a:rPr kumimoji="1" lang="en-US" altLang="ja-JP" sz="1600" baseline="0" dirty="0" smtClean="0"/>
                        <a:t> connection</a:t>
                      </a:r>
                    </a:p>
                    <a:p>
                      <a:r>
                        <a:rPr kumimoji="1" lang="ja-JP" altLang="en-US" sz="1600" baseline="0" dirty="0" smtClean="0"/>
                        <a:t>・</a:t>
                      </a:r>
                      <a:r>
                        <a:rPr kumimoji="1" lang="en-US" altLang="ja-JP" sz="1600" baseline="0" dirty="0" smtClean="0"/>
                        <a:t>PANEL IF or Device FPGA</a:t>
                      </a:r>
                      <a:endParaRPr kumimoji="1" lang="en-US" altLang="ja-JP" sz="1600" dirty="0" smtClean="0"/>
                    </a:p>
                  </a:txBody>
                  <a:tcPr/>
                </a:tc>
              </a:tr>
              <a:tr h="6904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Some OLED and LED remain in blank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1.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All or A part of one</a:t>
                      </a:r>
                      <a:r>
                        <a:rPr kumimoji="1" lang="en-US" altLang="ja-JP" sz="1600" baseline="0" dirty="0" smtClean="0"/>
                        <a:t> module</a:t>
                      </a:r>
                      <a:r>
                        <a:rPr kumimoji="1" lang="ja-JP" altLang="en-US" sz="1600" baseline="0" dirty="0" smtClean="0"/>
                        <a:t>？</a:t>
                      </a:r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2.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CA-KY cable</a:t>
                      </a:r>
                      <a:r>
                        <a:rPr kumimoji="1" lang="en-US" altLang="ja-JP" sz="1600" baseline="0" dirty="0" smtClean="0"/>
                        <a:t> 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bad cable connection</a:t>
                      </a:r>
                    </a:p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baseline="0" dirty="0" smtClean="0"/>
                        <a:t>Device </a:t>
                      </a:r>
                      <a:r>
                        <a:rPr kumimoji="1" lang="en-US" altLang="ja-JP" sz="1600" dirty="0" smtClean="0"/>
                        <a:t>FPGA</a:t>
                      </a:r>
                    </a:p>
                  </a:txBody>
                  <a:tcPr/>
                </a:tc>
              </a:tr>
              <a:tr h="6904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An OLED remains in blank or is noisy.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1.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FPC</a:t>
                      </a:r>
                      <a:r>
                        <a:rPr kumimoji="1" lang="en-US" altLang="ja-JP" sz="1600" baseline="0" dirty="0" smtClean="0"/>
                        <a:t> connection 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bad connection </a:t>
                      </a:r>
                    </a:p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bad device</a:t>
                      </a:r>
                    </a:p>
                  </a:txBody>
                  <a:tcPr/>
                </a:tc>
              </a:tr>
              <a:tr h="6904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A LED remains in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bad device</a:t>
                      </a:r>
                    </a:p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initialization</a:t>
                      </a:r>
                      <a:r>
                        <a:rPr kumimoji="1" lang="en-US" altLang="ja-JP" sz="1600" baseline="0" dirty="0" smtClean="0"/>
                        <a:t> failure</a:t>
                      </a:r>
                      <a:endParaRPr kumimoji="1" lang="en-US" altLang="ja-JP" sz="1600" dirty="0" smtClean="0"/>
                    </a:p>
                  </a:txBody>
                  <a:tcPr/>
                </a:tc>
              </a:tr>
              <a:tr h="6904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A LED color is different from others.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1.</a:t>
                      </a:r>
                      <a:r>
                        <a:rPr kumimoji="1" lang="en-US" altLang="ja-JP" sz="1600" baseline="0" dirty="0" smtClean="0"/>
                        <a:t> Reboot Panel 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bad</a:t>
                      </a:r>
                      <a:r>
                        <a:rPr kumimoji="1" lang="en-US" altLang="ja-JP" sz="1600" baseline="0" dirty="0" smtClean="0"/>
                        <a:t> device (maybe EOL)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initialization</a:t>
                      </a:r>
                      <a:r>
                        <a:rPr kumimoji="1" lang="en-US" altLang="ja-JP" sz="1600" baseline="0" dirty="0" smtClean="0"/>
                        <a:t> failure</a:t>
                      </a:r>
                      <a:endParaRPr kumimoji="1" lang="en-US" altLang="ja-JP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Possible Trouble (scan devices)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273465" y="892322"/>
          <a:ext cx="8631252" cy="26507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966"/>
                <a:gridCol w="2420470"/>
                <a:gridCol w="3022899"/>
                <a:gridCol w="2503917"/>
              </a:tblGrid>
              <a:tr h="41970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No.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Symptoms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Check Points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Causes </a:t>
                      </a:r>
                    </a:p>
                    <a:p>
                      <a:r>
                        <a:rPr kumimoji="1" lang="ja-JP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Countermeasures</a:t>
                      </a:r>
                      <a:r>
                        <a:rPr kumimoji="1" lang="ja-JP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ja-JP" altLang="en-US" sz="1400" dirty="0" smtClean="0"/>
                    </a:p>
                  </a:txBody>
                  <a:tcPr/>
                </a:tc>
              </a:tr>
              <a:tr h="62435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/>
                        <a:t>No switch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1. Identify</a:t>
                      </a:r>
                      <a:r>
                        <a:rPr kumimoji="1" lang="en-US" altLang="ja-JP" sz="1600" baseline="0" dirty="0" smtClean="0"/>
                        <a:t> area.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2. Reboot panel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1. Mechanical problem</a:t>
                      </a:r>
                    </a:p>
                    <a:p>
                      <a:r>
                        <a:rPr kumimoji="1" lang="en-US" altLang="ja-JP" sz="1600" dirty="0" smtClean="0"/>
                        <a:t>2. Photo</a:t>
                      </a:r>
                      <a:r>
                        <a:rPr kumimoji="1" lang="en-US" altLang="ja-JP" sz="1600" baseline="0" dirty="0" smtClean="0"/>
                        <a:t> sensor </a:t>
                      </a:r>
                    </a:p>
                    <a:p>
                      <a:r>
                        <a:rPr kumimoji="1" lang="en-US" altLang="ja-JP" sz="1600" baseline="0" dirty="0" smtClean="0"/>
                        <a:t>3. FPGA</a:t>
                      </a:r>
                      <a:endParaRPr kumimoji="1" lang="en-US" altLang="ja-JP" sz="1600" dirty="0" smtClean="0"/>
                    </a:p>
                  </a:txBody>
                  <a:tcPr/>
                </a:tc>
              </a:tr>
              <a:tr h="62435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XPT is switching without operation.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---</a:t>
                      </a:r>
                    </a:p>
                  </a:txBody>
                  <a:tcPr/>
                </a:tc>
              </a:tr>
              <a:tr h="62435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No smooth transition with fader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1. Stop other operations</a:t>
                      </a:r>
                    </a:p>
                    <a:p>
                      <a:r>
                        <a:rPr kumimoji="1" lang="en-US" altLang="ja-JP" sz="1600" dirty="0" smtClean="0"/>
                        <a:t>(ex. USB file</a:t>
                      </a:r>
                      <a:r>
                        <a:rPr kumimoji="1" lang="en-US" altLang="ja-JP" sz="1600" baseline="0" dirty="0" smtClean="0"/>
                        <a:t> save</a:t>
                      </a:r>
                      <a:r>
                        <a:rPr kumimoji="1" lang="en-US" altLang="ja-JP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1. CPU is busy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Possible Trouble (version up)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273465" y="892323"/>
          <a:ext cx="8631252" cy="15052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966"/>
                <a:gridCol w="2173044"/>
                <a:gridCol w="3381161"/>
                <a:gridCol w="2393081"/>
              </a:tblGrid>
              <a:tr h="51445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No.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Symptoms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Check Points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Causes </a:t>
                      </a:r>
                    </a:p>
                    <a:p>
                      <a:r>
                        <a:rPr kumimoji="1" lang="ja-JP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Countermeasures</a:t>
                      </a:r>
                      <a:r>
                        <a:rPr kumimoji="1" lang="ja-JP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ja-JP" altLang="en-US" sz="1400" dirty="0" smtClean="0"/>
                    </a:p>
                  </a:txBody>
                  <a:tcPr/>
                </a:tc>
              </a:tr>
              <a:tr h="92611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Unsuccessful</a:t>
                      </a:r>
                      <a:r>
                        <a:rPr kumimoji="1" lang="en-US" altLang="ja-JP" sz="1600" baseline="0" dirty="0" smtClean="0"/>
                        <a:t> version up or data destruction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・</a:t>
                      </a:r>
                      <a:r>
                        <a:rPr kumimoji="1" lang="en-US" altLang="ja-JP" sz="1600" dirty="0" smtClean="0"/>
                        <a:t>what type of data</a:t>
                      </a:r>
                    </a:p>
                    <a:p>
                      <a:r>
                        <a:rPr kumimoji="1" lang="en-US" altLang="ja-JP" sz="1600" dirty="0" smtClean="0"/>
                        <a:t>--- soft (u-boot, Linux, application)</a:t>
                      </a:r>
                    </a:p>
                    <a:p>
                      <a:r>
                        <a:rPr kumimoji="1" lang="en-US" altLang="ja-JP" sz="1600" dirty="0" smtClean="0"/>
                        <a:t>---</a:t>
                      </a:r>
                      <a:r>
                        <a:rPr kumimoji="1" lang="en-US" altLang="ja-JP" sz="1600" baseline="0" dirty="0" smtClean="0"/>
                        <a:t> FPGA(Panel I/F, Panel Device)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---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右矢印 3"/>
          <p:cNvSpPr/>
          <p:nvPr/>
        </p:nvSpPr>
        <p:spPr>
          <a:xfrm>
            <a:off x="408791" y="2823719"/>
            <a:ext cx="785308" cy="31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599" y="3893127"/>
            <a:ext cx="800792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&lt; in the case of destruction of data &gt; </a:t>
            </a:r>
          </a:p>
          <a:p>
            <a:r>
              <a:rPr lang="en-US" altLang="ja-JP" dirty="0" smtClean="0"/>
              <a:t>u-boot : impossible to recover by usual operation  -&gt; need factory inspection</a:t>
            </a:r>
          </a:p>
          <a:p>
            <a:r>
              <a:rPr lang="en-US" altLang="ja-JP" dirty="0" smtClean="0"/>
              <a:t>            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Low-potential because this area is read only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en-US" altLang="ja-JP" dirty="0" smtClean="0"/>
              <a:t>Linux / application : turn off / on AC switch, and recover software  runs.</a:t>
            </a:r>
          </a:p>
          <a:p>
            <a:r>
              <a:rPr lang="en-US" altLang="ja-JP" dirty="0" smtClean="0"/>
              <a:t>PANEL IF FPGA :  impossible to recover by usual operation </a:t>
            </a:r>
          </a:p>
          <a:p>
            <a:r>
              <a:rPr lang="en-US" altLang="ja-JP" dirty="0" smtClean="0"/>
              <a:t>            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replace IC2004 with new  parts 6-720-361-01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en-US" altLang="ja-JP" dirty="0" smtClean="0"/>
              <a:t>PANEL DEVICE : turn off / on AC switch, and try again.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47886" y="2694627"/>
            <a:ext cx="690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Try again until the package </a:t>
            </a:r>
            <a:r>
              <a:rPr lang="en-US" altLang="ja-JP" dirty="0" smtClean="0"/>
              <a:t>is </a:t>
            </a:r>
            <a:r>
              <a:rPr kumimoji="1" lang="en-US" altLang="ja-JP" dirty="0" smtClean="0"/>
              <a:t>successfully installed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without </a:t>
            </a:r>
            <a:r>
              <a:rPr kumimoji="1" lang="en-US" altLang="ja-JP" dirty="0" smtClean="0">
                <a:solidFill>
                  <a:schemeClr val="tx2"/>
                </a:solidFill>
              </a:rPr>
              <a:t>turning power OFF</a:t>
            </a:r>
            <a:r>
              <a:rPr kumimoji="1" lang="en-US" altLang="ja-JP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memory devices (CA-86)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31" y="720721"/>
            <a:ext cx="8064211" cy="563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memory devices (KY-xxx)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895350"/>
            <a:ext cx="75247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1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VS-7000X_J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6836</TotalTime>
  <Words>614</Words>
  <Application>Microsoft Office PowerPoint</Application>
  <PresentationFormat>画面に合わせる (4:3)</PresentationFormat>
  <Paragraphs>147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デザインの設定</vt:lpstr>
      <vt:lpstr>MVS-7000X_J</vt:lpstr>
      <vt:lpstr>1_デザインの設定</vt:lpstr>
      <vt:lpstr>2_デザインの設定</vt:lpstr>
      <vt:lpstr>MVS-6520/6530/3000ニカルブロック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</vt:vector>
  </TitlesOfParts>
  <Company>sony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Enomoto, Mika</dc:creator>
  <cp:lastModifiedBy>0000130051</cp:lastModifiedBy>
  <cp:revision>669</cp:revision>
  <dcterms:created xsi:type="dcterms:W3CDTF">2010-04-01T02:14:41Z</dcterms:created>
  <dcterms:modified xsi:type="dcterms:W3CDTF">2012-11-27T00:43:15Z</dcterms:modified>
</cp:coreProperties>
</file>