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8" r:id="rId3"/>
    <p:sldMasterId id="2147483800" r:id="rId4"/>
  </p:sldMasterIdLst>
  <p:notesMasterIdLst>
    <p:notesMasterId r:id="rId14"/>
  </p:notesMasterIdLst>
  <p:sldIdLst>
    <p:sldId id="291" r:id="rId5"/>
    <p:sldId id="323" r:id="rId6"/>
    <p:sldId id="336" r:id="rId7"/>
    <p:sldId id="337" r:id="rId8"/>
    <p:sldId id="340" r:id="rId9"/>
    <p:sldId id="332" r:id="rId10"/>
    <p:sldId id="333" r:id="rId11"/>
    <p:sldId id="338" r:id="rId12"/>
    <p:sldId id="339" r:id="rId1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FF00FF"/>
    <a:srgbClr val="69696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09" autoAdjust="0"/>
  </p:normalViewPr>
  <p:slideViewPr>
    <p:cSldViewPr snapToGrid="0">
      <p:cViewPr>
        <p:scale>
          <a:sx n="110" d="100"/>
          <a:sy n="110" d="100"/>
        </p:scale>
        <p:origin x="14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CDD7D-6DA1-4BA4-B9CE-EF5BDC4910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47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424863" cy="554355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692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11688" y="765175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11688" y="3613150"/>
            <a:ext cx="4137025" cy="2695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1E7D-F613-4988-B022-581D1C19E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B3D3-A86A-4E20-874C-DF851F6023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9622-0F08-4D94-9D68-0906AF106A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BA94-FB91-4266-A311-7CF52BCC77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179F-4D59-47DF-8A7F-C2F0CE98FE0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0D1E-88EB-4884-AFDC-1FC4A8BE48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DB90C-E001-461E-9E81-29BB976E9E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DE2C3-419D-453A-BA6A-D785861A6E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452F-C48E-483D-96C9-A1A07FDB95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F4A4-3B17-44F7-9854-5F0F4DE351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D05D-3D85-4FC9-8F36-7F11DA5C8B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BFFA-B5F3-4B3E-A636-811B2D6271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1A00-3051-42C9-AED4-BFE2ACDD48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F383-43B1-4797-9D4D-6EA2CB5438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13543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11688" y="765175"/>
            <a:ext cx="413702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1D831-0D77-45CC-B48F-8C431A2D59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B063-6616-4A90-8BB7-1993C959DC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F6ED-3057-4568-B5D9-422F0BA6F2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DC1B-DC2B-42B8-9A97-512EA241D6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3CA0-923C-4EFB-8D29-FF7CE99AF1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DCA3C-834C-4F63-A5F8-731065C82B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8650-472D-491C-9A9D-779794BF34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7513" y="0"/>
            <a:ext cx="2146300" cy="63087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91263" cy="63087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CFA3-CB18-47BA-BDC1-B49F5B7DB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0664-55DA-4BA7-9B41-F6C295885C0B}" type="datetimeFigureOut">
              <a:rPr kumimoji="1" lang="ja-JP" altLang="en-US" smtClean="0"/>
              <a:pPr/>
              <a:t>2012/11/9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fld id="{9BD59B8D-C454-40E4-8D9D-B8F9BD54A5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67587" name="Picture 3" descr="[表紙用ｰ大]01_日英_02_秘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67589" name="図 8" descr="mb CompoLogo_m1bk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50000"/>
        </a:spcAf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7305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itchFamily="34" charset="0"/>
          <a:ea typeface="+mn-ea"/>
        </a:defRPr>
      </a:lvl2pPr>
      <a:lvl3pPr marL="889000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Arial" pitchFamily="34" charset="0"/>
          <a:ea typeface="+mn-ea"/>
        </a:defRPr>
      </a:lvl3pPr>
      <a:lvl4pPr marL="1166813" indent="-98425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pitchFamily="34" charset="0"/>
          <a:ea typeface="+mn-ea"/>
        </a:defRPr>
      </a:lvl4pPr>
      <a:lvl5pPr marL="2336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5pPr>
      <a:lvl6pPr marL="2794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6pPr>
      <a:lvl7pPr marL="3251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7pPr>
      <a:lvl8pPr marL="3708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8pPr>
      <a:lvl9pPr marL="4165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27E7A47-5EA8-4E45-97E3-209502821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 descr="[表紙用ｰ大]01_日英_02_秘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33350"/>
            <a:ext cx="13684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図 8" descr="mb CompoLogo_m1bk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18475" y="645318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7" name="Line 9"/>
          <p:cNvSpPr>
            <a:spLocks noChangeShapeType="1"/>
          </p:cNvSpPr>
          <p:nvPr/>
        </p:nvSpPr>
        <p:spPr bwMode="auto">
          <a:xfrm>
            <a:off x="-36513" y="692150"/>
            <a:ext cx="9144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861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0"/>
            <a:ext cx="8229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861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4248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ナンバー テキストの書式設定</a:t>
            </a:r>
          </a:p>
          <a:p>
            <a:pPr lvl="1"/>
            <a:r>
              <a:rPr lang="en-US" altLang="ja-JP" smtClean="0"/>
              <a:t>(1)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 </a:t>
            </a:r>
          </a:p>
          <a:p>
            <a:pPr lvl="2"/>
            <a:r>
              <a:rPr lang="en-US" altLang="ja-JP" smtClean="0"/>
              <a:t>(1-2)	</a:t>
            </a:r>
            <a:r>
              <a:rPr lang="ja-JP" altLang="en-US" smtClean="0"/>
              <a:t>レベル</a:t>
            </a:r>
            <a:br>
              <a:rPr lang="ja-JP" altLang="en-US" smtClean="0"/>
            </a:br>
            <a:r>
              <a:rPr lang="en-US" altLang="ja-JP" smtClean="0"/>
              <a:t>reberu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</p:txBody>
      </p:sp>
      <p:sp>
        <p:nvSpPr>
          <p:cNvPr id="386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A1E4A12-1F89-4A8C-BFA5-0FF76BF7DE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800" u="sng">
          <a:solidFill>
            <a:schemeClr val="tx1"/>
          </a:solidFill>
          <a:latin typeface="+mn-lt"/>
          <a:ea typeface="+mn-ea"/>
          <a:cs typeface="+mn-cs"/>
        </a:defRPr>
      </a:lvl1pPr>
      <a:lvl2pPr marL="987425" indent="-465138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400">
          <a:solidFill>
            <a:schemeClr val="tx1"/>
          </a:solidFill>
          <a:latin typeface="+mn-lt"/>
          <a:ea typeface="+mn-ea"/>
        </a:defRPr>
      </a:lvl2pPr>
      <a:lvl3pPr marL="1792288" indent="-625475" algn="l" rtl="0" eaLnBrk="1" fontAlgn="base" hangingPunct="1">
        <a:spcBef>
          <a:spcPct val="20000"/>
        </a:spcBef>
        <a:spcAft>
          <a:spcPct val="0"/>
        </a:spcAft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22002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87425" algn="l"/>
          <a:tab pos="179228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6082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30654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5226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9798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437063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987425" algn="l"/>
          <a:tab pos="179228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33700" y="1752600"/>
            <a:ext cx="6019800" cy="2400300"/>
          </a:xfrm>
        </p:spPr>
        <p:txBody>
          <a:bodyPr/>
          <a:lstStyle/>
          <a:p>
            <a:pPr eaLnBrk="1" hangingPunct="1"/>
            <a:r>
              <a:rPr lang="en-US" altLang="ja-JP" sz="3600" dirty="0" smtClean="0">
                <a:solidFill>
                  <a:schemeClr val="bg1"/>
                </a:solidFill>
              </a:rPr>
              <a:t>MVS-6520/6530/3000</a:t>
            </a:r>
            <a:r>
              <a:rPr lang="ja-JP" altLang="en-US" sz="3600" dirty="0" smtClean="0">
                <a:solidFill>
                  <a:schemeClr val="bg1"/>
                </a:solidFill>
              </a:rPr>
              <a:t> </a:t>
            </a:r>
            <a:br>
              <a:rPr lang="ja-JP" altLang="en-US" sz="36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メカニカルブロック</a:t>
            </a:r>
            <a:endParaRPr lang="ja-JP" altLang="en-US" sz="3600" dirty="0" smtClean="0">
              <a:solidFill>
                <a:schemeClr val="bg1"/>
              </a:solidFill>
              <a:latin typeface="ＭＳ Ｐゴシック" pitchFamily="50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55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Processor Comparison</a:t>
            </a:r>
            <a:endParaRPr lang="ja-JP" altLang="en-US" dirty="0" smtClean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72063" y="5153025"/>
            <a:ext cx="31427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ja-JP" i="1" u="sng" dirty="0" smtClean="0"/>
              <a:t>2012.11  </a:t>
            </a:r>
            <a:r>
              <a:rPr lang="en-US" altLang="ja-JP" i="1" u="sng" dirty="0"/>
              <a:t>PSG CCS </a:t>
            </a:r>
            <a:r>
              <a:rPr lang="en-US" altLang="ja-JP" i="1" u="sng" dirty="0" smtClean="0"/>
              <a:t> D1 </a:t>
            </a:r>
            <a:r>
              <a:rPr lang="en-US" altLang="ja-JP" i="1" u="sng" dirty="0" err="1" smtClean="0"/>
              <a:t>Dept</a:t>
            </a:r>
            <a:endParaRPr lang="en-US" altLang="ja-JP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Differences from the existing models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695325"/>
            <a:ext cx="80962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latin typeface="+mn-ea"/>
                <a:ea typeface="+mn-ea"/>
              </a:rPr>
              <a:t>Control system of the Processor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control by multiple CPU modules is abolished. Instead, two CPU-DPs controls each video board.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The CPU-DP module each is mounted only on the CA-85 and MY-119 boards.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The </a:t>
            </a:r>
            <a:r>
              <a:rPr lang="en-US" altLang="ja-JP" dirty="0">
                <a:latin typeface="+mn-ea"/>
                <a:ea typeface="+mn-ea"/>
              </a:rPr>
              <a:t>DVP CPU on the DVP board means the PowerPC(PPC440) inside the Xilinx Virtex5FXT </a:t>
            </a:r>
            <a:r>
              <a:rPr lang="en-US" altLang="ja-JP" dirty="0" smtClean="0">
                <a:latin typeface="+mn-ea"/>
                <a:ea typeface="+mn-ea"/>
              </a:rPr>
              <a:t>FPGA and processes </a:t>
            </a:r>
            <a:r>
              <a:rPr lang="en-US" altLang="ja-JP" dirty="0">
                <a:latin typeface="+mn-ea"/>
                <a:ea typeface="+mn-ea"/>
              </a:rPr>
              <a:t>only the Non-linear Effect of the Wave and the Ripple etc.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09" y="3019781"/>
            <a:ext cx="3972763" cy="35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正方形/長方形 82"/>
          <p:cNvSpPr/>
          <p:nvPr/>
        </p:nvSpPr>
        <p:spPr>
          <a:xfrm>
            <a:off x="2748032" y="6562495"/>
            <a:ext cx="3873039" cy="237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chemeClr val="tx1"/>
                </a:solidFill>
                <a:latin typeface="+mn-ea"/>
              </a:rPr>
              <a:t>Relation between each board and CPU modules</a:t>
            </a:r>
            <a:endParaRPr kumimoji="1" lang="ja-JP" altLang="en-US" sz="14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Differences from the existing models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695325"/>
            <a:ext cx="80962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latin typeface="+mn-ea"/>
                <a:ea typeface="+mn-ea"/>
              </a:rPr>
              <a:t>SCU/DCU Control Method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CPU (CPU-DP) for the processor and the CPU (P1022) for the </a:t>
            </a:r>
            <a:r>
              <a:rPr lang="en-US" altLang="ja-JP" sz="2000" dirty="0" smtClean="0">
                <a:latin typeface="+mn-ea"/>
              </a:rPr>
              <a:t>SCU/DCU</a:t>
            </a:r>
            <a:r>
              <a:rPr lang="ja-JP" altLang="en-US" sz="2000" dirty="0" smtClean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are mounted on the CA-85 board in the processor.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By mounting the SCU/DCU block in the processor, the basic function (GPI IN/OUT, TALLY, Device Control, S-BUS) is available even without connecting the external SCU and the DCU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By doing this, the MVS-6500/3000 can directly connect to the ICP-6500/3000 with one Network and establish the minimum system.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b="1" i="1" dirty="0">
              <a:ea typeface="HGSｺﾞｼｯｸE" pitchFamily="50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61358"/>
              </p:ext>
            </p:extLst>
          </p:nvPr>
        </p:nvGraphicFramePr>
        <p:xfrm>
          <a:off x="457200" y="3309493"/>
          <a:ext cx="3715639" cy="262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Visio" r:id="rId3" imgW="5819032" imgH="4107252" progId="Visio.Drawing.11">
                  <p:embed/>
                </p:oleObj>
              </mc:Choice>
              <mc:Fallback>
                <p:oleObj name="Visio" r:id="rId3" imgW="5819032" imgH="410725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09493"/>
                        <a:ext cx="3715639" cy="2622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383997"/>
              </p:ext>
            </p:extLst>
          </p:nvPr>
        </p:nvGraphicFramePr>
        <p:xfrm>
          <a:off x="5541264" y="3070479"/>
          <a:ext cx="2649652" cy="300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Visio" r:id="rId5" imgW="3479042" imgH="3945377" progId="Visio.Drawing.11">
                  <p:embed/>
                </p:oleObj>
              </mc:Choice>
              <mc:Fallback>
                <p:oleObj name="Visio" r:id="rId5" imgW="3479042" imgH="39453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264" y="3070479"/>
                        <a:ext cx="2649652" cy="3001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矢印 6"/>
          <p:cNvSpPr/>
          <p:nvPr/>
        </p:nvSpPr>
        <p:spPr>
          <a:xfrm>
            <a:off x="4421061" y="4172458"/>
            <a:ext cx="865314" cy="877824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389888" y="6071616"/>
            <a:ext cx="2231136" cy="256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MVS-6000 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Control system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41264" y="6102096"/>
            <a:ext cx="2627376" cy="256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MVS-6500/3000 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+mn-ea"/>
              </a:rPr>
              <a:t>Control system</a:t>
            </a:r>
            <a:endParaRPr kumimoji="1" lang="ja-JP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37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Differences from the existing models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695325"/>
            <a:ext cx="80962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latin typeface="+mn-ea"/>
                <a:ea typeface="+mn-ea"/>
              </a:rPr>
              <a:t>Control system of </a:t>
            </a:r>
            <a:r>
              <a:rPr lang="en-US" altLang="ja-JP" sz="2400" dirty="0">
                <a:latin typeface="+mn-ea"/>
                <a:ea typeface="+mn-ea"/>
              </a:rPr>
              <a:t>p</a:t>
            </a:r>
            <a:r>
              <a:rPr lang="en-US" altLang="ja-JP" sz="2400" dirty="0" smtClean="0">
                <a:latin typeface="+mn-ea"/>
                <a:ea typeface="+mn-ea"/>
              </a:rPr>
              <a:t>eripheral devices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control of the peripheral devices was realized by the combination of the processor, SCU and DCU. For MVS-6500/3000, it realizes by only the processor.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existing GPI OUT uses the Open Collector and relay outputs. MVS-6500/3000 uses only the Open Collector output.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b="1" i="1" dirty="0">
              <a:latin typeface="+mn-ea"/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761613" y="5251450"/>
            <a:ext cx="2231136" cy="256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External </a:t>
            </a:r>
            <a:r>
              <a:rPr lang="en-US" altLang="ja-JP" b="1" dirty="0" smtClean="0">
                <a:solidFill>
                  <a:schemeClr val="tx1"/>
                </a:solidFill>
              </a:rPr>
              <a:t>I/O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21921"/>
              </p:ext>
            </p:extLst>
          </p:nvPr>
        </p:nvGraphicFramePr>
        <p:xfrm>
          <a:off x="1103314" y="2799557"/>
          <a:ext cx="7391397" cy="2318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979"/>
                <a:gridCol w="1477979"/>
                <a:gridCol w="1477979"/>
                <a:gridCol w="1478730"/>
                <a:gridCol w="1478730"/>
              </a:tblGrid>
              <a:tr h="523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MVS-6500/3000</a:t>
                      </a:r>
                      <a:endParaRPr lang="ja-JP" sz="14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MVS-6000</a:t>
                      </a:r>
                      <a:r>
                        <a:rPr lang="ja-JP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PROC</a:t>
                      </a:r>
                      <a:r>
                        <a:rPr lang="ja-JP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4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MKS-8010B</a:t>
                      </a:r>
                      <a:r>
                        <a:rPr lang="ja-JP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SCU</a:t>
                      </a:r>
                      <a:r>
                        <a:rPr lang="ja-JP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4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MKS-2700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DCU</a:t>
                      </a:r>
                      <a:r>
                        <a:rPr lang="ja-JP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4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</a:tr>
              <a:tr h="769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RS-422</a:t>
                      </a:r>
                      <a:endParaRPr lang="ja-JP" sz="1400" b="1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Remote  x 4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Serial Tally x1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err="1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Swer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Remote  x2 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Remote x 4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(Editor/AUX/DME</a:t>
                      </a:r>
                      <a:r>
                        <a:rPr lang="ja-JP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en-US" altLang="ja-JP" sz="1200" kern="100" dirty="0" smtClean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EDITOR 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x 1 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(PIE Panel/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Serial Tally</a:t>
                      </a:r>
                      <a:r>
                        <a:rPr lang="ja-JP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Remote x 6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P-BUS, VTR, DDR,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Mixer</a:t>
                      </a: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</a:t>
                      </a:r>
                      <a:endParaRPr lang="ja-JP" sz="1400" b="1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OUT 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x 48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IN 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x 18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200" kern="100" dirty="0" smtClean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Tally/Control</a:t>
                      </a: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IN x 8</a:t>
                      </a:r>
                      <a:endParaRPr lang="ja-JP" sz="1200" kern="10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OUT x 8</a:t>
                      </a:r>
                      <a:endParaRPr lang="ja-JP" sz="1200" kern="10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Swer Control</a:t>
                      </a:r>
                      <a:r>
                        <a:rPr lang="ja-JP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200" kern="10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----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OUT x36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GPI IN x34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Tally / Control</a:t>
                      </a:r>
                      <a:r>
                        <a:rPr lang="ja-JP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）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S-BUS</a:t>
                      </a:r>
                      <a:endParaRPr lang="ja-JP" sz="14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x1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----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x1</a:t>
                      </a:r>
                      <a:endParaRPr lang="ja-JP" sz="1200" kern="10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-----</a:t>
                      </a:r>
                      <a:endParaRPr lang="ja-JP" sz="1200" kern="100" dirty="0">
                        <a:effectLst/>
                        <a:latin typeface="HGPｺﾞｼｯｸE" pitchFamily="50" charset="-128"/>
                        <a:ea typeface="HGPｺﾞｼｯｸE" pitchFamily="50" charset="-128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Differences from the existing models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695325"/>
            <a:ext cx="80962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400" dirty="0" smtClean="0">
                <a:latin typeface="+mn-ea"/>
                <a:ea typeface="+mn-ea"/>
              </a:rPr>
              <a:t>Notes on the silk-less printing on a board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reference numbers are not printed for small components (registers, condensers etc.) on a board.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>
                <a:latin typeface="+mn-ea"/>
              </a:rPr>
              <a:t>For </a:t>
            </a:r>
            <a:r>
              <a:rPr lang="en-US" altLang="ja-JP" sz="2000" dirty="0" smtClean="0">
                <a:latin typeface="+mn-ea"/>
              </a:rPr>
              <a:t>the reference numbers of small </a:t>
            </a:r>
            <a:r>
              <a:rPr lang="en-US" altLang="ja-JP" sz="2000" dirty="0">
                <a:latin typeface="+mn-ea"/>
              </a:rPr>
              <a:t>electric parts, </a:t>
            </a:r>
            <a:r>
              <a:rPr lang="en-US" altLang="ja-JP" sz="2000" dirty="0" smtClean="0">
                <a:latin typeface="+mn-ea"/>
                <a:ea typeface="+mn-ea"/>
              </a:rPr>
              <a:t>refer to the section of the circuit board in the Maintenance Manual.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3119129"/>
            <a:ext cx="1104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5362" y="4189412"/>
            <a:ext cx="6381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249310" y="3259653"/>
            <a:ext cx="18820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Example of the silk printing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(Existing model)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2249310" y="4594163"/>
            <a:ext cx="20663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Example of the silk-less printing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(MVS-6500/3000)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2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288925"/>
            <a:ext cx="82486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ja-JP" sz="28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000" dirty="0">
              <a:ea typeface="HGSｺﾞｼｯｸE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0"/>
            <a:ext cx="8229600" cy="692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Design Differences from the existing models</a:t>
            </a:r>
            <a:endParaRPr kumimoji="1" lang="ja-JP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599" y="695325"/>
            <a:ext cx="7968019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400" dirty="0" smtClean="0">
                <a:latin typeface="+mn-ea"/>
                <a:ea typeface="+mn-ea"/>
              </a:rPr>
              <a:t>  </a:t>
            </a:r>
            <a:r>
              <a:rPr lang="en-US" altLang="ja-JP" sz="2400" dirty="0" smtClean="0">
                <a:latin typeface="+mn-ea"/>
                <a:ea typeface="+mn-ea"/>
              </a:rPr>
              <a:t>Downsizing the board size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Compared to the size </a:t>
            </a:r>
            <a:r>
              <a:rPr lang="en-US" altLang="ja-JP" sz="2000" dirty="0">
                <a:latin typeface="+mn-ea"/>
              </a:rPr>
              <a:t>317x310mm</a:t>
            </a:r>
            <a:r>
              <a:rPr lang="en-US" altLang="ja-JP" sz="2000" dirty="0" smtClean="0">
                <a:latin typeface="+mn-ea"/>
                <a:ea typeface="+mn-ea"/>
              </a:rPr>
              <a:t> of front board for MVS-6000, the depth is shorten 73 to 121 mm.</a:t>
            </a:r>
            <a:endParaRPr lang="en-US" altLang="ja-JP" sz="2000" dirty="0" smtClean="0">
              <a:ea typeface="HGSｺﾞｼｯｸE" pitchFamily="50" charset="-128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i="1" dirty="0">
              <a:ea typeface="HGSｺﾞｼｯｸE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34928"/>
              </p:ext>
            </p:extLst>
          </p:nvPr>
        </p:nvGraphicFramePr>
        <p:xfrm>
          <a:off x="1800225" y="2257430"/>
          <a:ext cx="5066506" cy="3377556"/>
        </p:xfrm>
        <a:graphic>
          <a:graphicData uri="http://schemas.openxmlformats.org/drawingml/2006/table">
            <a:tbl>
              <a:tblPr/>
              <a:tblGrid>
                <a:gridCol w="1572995"/>
                <a:gridCol w="2140004"/>
                <a:gridCol w="1353507"/>
              </a:tblGrid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Board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Function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Board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MIX-55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Mix/Effects(2M/E)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237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DVP-55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Digital Multi Effects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189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XPT-34(A)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XPT &amp; OUT &amp; MSD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237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FC-114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Format Converter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237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MY-119(A)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Frame Memory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237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CA-85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CPU(Proc/SCU/DCU)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317x</a:t>
                      </a:r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237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CNI-39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SDI Input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278x121mm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CNO-39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SDI Output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278x121mm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CN-3537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Device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278x121mm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CN-3536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TALLY/GPI/USB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278x121mm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CN-3535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Interface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278x121mm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MB-1196(A)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Mother Board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428x168.6mm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41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HN-401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110x23mm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457200" y="3683664"/>
            <a:ext cx="1882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MVS-6520/6530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(MB-1196)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49382" y="159326"/>
            <a:ext cx="8818417" cy="5328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Differences </a:t>
            </a: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Similarities between three models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49381" y="695325"/>
            <a:ext cx="852054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400" dirty="0" smtClean="0">
                <a:latin typeface="+mn-ea"/>
                <a:ea typeface="+mn-ea"/>
              </a:rPr>
              <a:t>  </a:t>
            </a:r>
            <a:r>
              <a:rPr lang="en-US" altLang="ja-JP" sz="2400" dirty="0" smtClean="0">
                <a:latin typeface="+mn-ea"/>
                <a:ea typeface="+mn-ea"/>
              </a:rPr>
              <a:t>MB-1196/MB-1196A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connectors for the front and rear boards are deleted for the MB-1196.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The connectors of MIX-55 board at the front side (top slot) are deleted.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ja-JP" altLang="en-US" dirty="0" smtClean="0">
                <a:latin typeface="+mn-ea"/>
                <a:ea typeface="+mn-ea"/>
              </a:rPr>
              <a:t>→ </a:t>
            </a:r>
            <a:r>
              <a:rPr lang="en-US" altLang="ja-JP" dirty="0" smtClean="0">
                <a:latin typeface="+mn-ea"/>
                <a:ea typeface="+mn-ea"/>
              </a:rPr>
              <a:t>Therefore, it become the 2M/E configuration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The connectors for the rear CNI-39 and CNO-39 boards are deleted.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ja-JP" altLang="en-US" dirty="0" smtClean="0">
                <a:latin typeface="+mn-ea"/>
                <a:ea typeface="+mn-ea"/>
              </a:rPr>
              <a:t>→</a:t>
            </a:r>
            <a:r>
              <a:rPr lang="en-US" altLang="ja-JP" dirty="0">
                <a:latin typeface="+mn-ea"/>
                <a:ea typeface="+mn-ea"/>
              </a:rPr>
              <a:t> </a:t>
            </a:r>
            <a:r>
              <a:rPr lang="en-US" altLang="ja-JP" dirty="0" smtClean="0">
                <a:latin typeface="+mn-ea"/>
                <a:ea typeface="+mn-ea"/>
              </a:rPr>
              <a:t>Therefore, it became the 32 Input and 16 Output configuration.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2000" dirty="0" smtClean="0">
              <a:latin typeface="+mn-ea"/>
              <a:ea typeface="+mn-ea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i="1" dirty="0">
              <a:ea typeface="HGSｺﾞｼｯｸE" pitchFamily="50" charset="-128"/>
            </a:endParaRPr>
          </a:p>
        </p:txBody>
      </p:sp>
      <p:pic>
        <p:nvPicPr>
          <p:cNvPr id="2063" name="Picture 15" descr="\\43.25.114.13\html\MVS6000VA\bunsho\service_training\board_photo\MB-1196_Side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86257"/>
            <a:ext cx="2232787" cy="1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\\43.25.114.13\html\MVS6000VA\bunsho\service_training\board_photo\MB-1196A_Side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975883"/>
            <a:ext cx="222885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\\43.25.114.13\html\MVS6000VA\bunsho\service_training\board_photo\MB-1196_Sid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86" y="4972931"/>
            <a:ext cx="2232786" cy="16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\\43.25.114.13\html\MVS6000VA\bunsho\service_training\board_photo\MB-1196A_Sid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41" y="3186257"/>
            <a:ext cx="2085675" cy="15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457200" y="5627036"/>
            <a:ext cx="18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MVS-3000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(MB-1196A)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382697" y="5263978"/>
            <a:ext cx="2189303" cy="219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407150" y="5627036"/>
            <a:ext cx="419100" cy="1097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6407150" y="5811702"/>
            <a:ext cx="419100" cy="138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2861659" y="2906752"/>
            <a:ext cx="1191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</a:rPr>
              <a:t>Front Side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396462" y="2896584"/>
            <a:ext cx="11918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>
                <a:solidFill>
                  <a:srgbClr val="000000"/>
                </a:solidFill>
                <a:latin typeface="ＭＳ Ｐゴシック" charset="-128"/>
              </a:rPr>
              <a:t>Rear Side</a:t>
            </a:r>
            <a:endParaRPr lang="ja-JP" altLang="en-US" sz="1400" dirty="0">
              <a:solidFill>
                <a:srgbClr val="000000"/>
              </a:solidFill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5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1233377" y="2950540"/>
            <a:ext cx="1882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MVS-6520/6530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(XPT-34)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09600" y="695325"/>
            <a:ext cx="8096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400" dirty="0" smtClean="0">
                <a:latin typeface="+mn-ea"/>
                <a:ea typeface="+mn-ea"/>
              </a:rPr>
              <a:t>  </a:t>
            </a:r>
            <a:r>
              <a:rPr lang="en-US" altLang="ja-JP" sz="2400" dirty="0" smtClean="0">
                <a:latin typeface="+mn-ea"/>
                <a:ea typeface="+mn-ea"/>
              </a:rPr>
              <a:t>XPT-34/XPT-34A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FPGA is deleted for the XPT-34A.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One of two OUT-FPGAs is deleted.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ja-JP" altLang="en-US" dirty="0" smtClean="0">
                <a:latin typeface="+mn-ea"/>
                <a:ea typeface="+mn-ea"/>
              </a:rPr>
              <a:t>→ </a:t>
            </a:r>
            <a:r>
              <a:rPr lang="en-US" altLang="ja-JP" dirty="0" smtClean="0">
                <a:latin typeface="+mn-ea"/>
                <a:ea typeface="+mn-ea"/>
              </a:rPr>
              <a:t>The configuration is changed from the 24 OUT to the 12 OUT.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2000" dirty="0" smtClean="0">
              <a:latin typeface="+mn-ea"/>
              <a:ea typeface="+mn-ea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i="1" dirty="0">
              <a:ea typeface="HGSｺﾞｼｯｸE" pitchFamily="50" charset="-128"/>
            </a:endParaRP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1244011" y="5095010"/>
            <a:ext cx="18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MVS-3000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(XPT-34A)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pic>
        <p:nvPicPr>
          <p:cNvPr id="6146" name="Picture 2" descr="\\43.25.114.13\html\MVS6000VA\bunsho\service_training\board_photo\XPT-3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32" y="2122008"/>
            <a:ext cx="2736794" cy="20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43.25.114.13\html\MVS6000VA\bunsho\service_training\board_photo\XPT-34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32" y="4304055"/>
            <a:ext cx="2748894" cy="2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5111690" y="5464342"/>
            <a:ext cx="419100" cy="4007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00891" y="228600"/>
            <a:ext cx="8797636" cy="46354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Differences and Similarities between three models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79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9630441" y="1669482"/>
            <a:ext cx="460764" cy="200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削除</a:t>
            </a:r>
            <a:endParaRPr kumimoji="1" lang="ja-JP" altLang="en-US" sz="1050" dirty="0"/>
          </a:p>
        </p:txBody>
      </p:sp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1233377" y="3096007"/>
            <a:ext cx="1882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MVS-6520/6530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(MY-119)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09600" y="695325"/>
            <a:ext cx="819496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ja-JP" altLang="en-US" sz="2400" dirty="0" smtClean="0">
                <a:latin typeface="+mn-ea"/>
                <a:ea typeface="+mn-ea"/>
              </a:rPr>
              <a:t>  </a:t>
            </a:r>
            <a:r>
              <a:rPr lang="en-US" altLang="ja-JP" sz="2400" dirty="0" smtClean="0">
                <a:latin typeface="+mn-ea"/>
                <a:ea typeface="+mn-ea"/>
              </a:rPr>
              <a:t>MY-119/MY-119A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sz="2000" dirty="0" smtClean="0">
                <a:latin typeface="+mn-ea"/>
                <a:ea typeface="+mn-ea"/>
              </a:rPr>
              <a:t>The SSD and the SSD peripheral circuit is deleted for the XPT-34A.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ja-JP" dirty="0" smtClean="0">
                <a:latin typeface="+mn-ea"/>
                <a:ea typeface="+mn-ea"/>
              </a:rPr>
              <a:t>Deletes SSD, Bridge IC and Connector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ja-JP" altLang="en-US" dirty="0" smtClean="0">
                <a:latin typeface="+mn-ea"/>
                <a:ea typeface="+mn-ea"/>
              </a:rPr>
              <a:t>→ </a:t>
            </a:r>
            <a:r>
              <a:rPr lang="en-US" altLang="ja-JP" dirty="0" smtClean="0">
                <a:latin typeface="+mn-ea"/>
                <a:ea typeface="+mn-ea"/>
              </a:rPr>
              <a:t>The </a:t>
            </a:r>
            <a:r>
              <a:rPr lang="en-US" altLang="ja-JP" dirty="0" smtClean="0">
                <a:latin typeface="+mn-ea"/>
                <a:ea typeface="+mn-ea"/>
              </a:rPr>
              <a:t>N</a:t>
            </a:r>
            <a:r>
              <a:rPr lang="en-US" altLang="ja-JP" dirty="0" smtClean="0"/>
              <a:t>on-volatile Memory</a:t>
            </a:r>
            <a:r>
              <a:rPr lang="ja-JP" altLang="en-US" dirty="0"/>
              <a:t> </a:t>
            </a:r>
            <a:r>
              <a:rPr lang="en-US" altLang="ja-JP" dirty="0" smtClean="0"/>
              <a:t>of the future function is </a:t>
            </a:r>
            <a:r>
              <a:rPr lang="en-US" altLang="ja-JP" smtClean="0"/>
              <a:t>not supported</a:t>
            </a:r>
            <a:r>
              <a:rPr lang="en-US" altLang="ja-JP" smtClean="0"/>
              <a:t>.</a:t>
            </a:r>
            <a:endParaRPr lang="en-US" altLang="ja-JP" dirty="0" smtClean="0">
              <a:latin typeface="+mn-ea"/>
              <a:ea typeface="+mn-ea"/>
            </a:endParaRP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2000" dirty="0" smtClean="0">
              <a:latin typeface="+mn-ea"/>
              <a:ea typeface="+mn-ea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altLang="ja-JP" sz="2400" i="1" dirty="0">
              <a:ea typeface="HGSｺﾞｼｯｸE" pitchFamily="50" charset="-128"/>
            </a:endParaRPr>
          </a:p>
        </p:txBody>
      </p: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1244011" y="5240477"/>
            <a:ext cx="18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MVS-3000</a:t>
            </a:r>
          </a:p>
          <a:p>
            <a:r>
              <a:rPr lang="en-US" altLang="ja-JP" dirty="0" smtClean="0">
                <a:solidFill>
                  <a:srgbClr val="000000"/>
                </a:solidFill>
                <a:latin typeface="ＭＳ Ｐゴシック" charset="-128"/>
              </a:rPr>
              <a:t>(MY-119A)</a:t>
            </a:r>
            <a:endParaRPr lang="ja-JP" altLang="en-US" dirty="0">
              <a:solidFill>
                <a:srgbClr val="000000"/>
              </a:solidFill>
              <a:latin typeface="ＭＳ Ｐゴシック" charset="-128"/>
            </a:endParaRPr>
          </a:p>
        </p:txBody>
      </p:sp>
      <p:pic>
        <p:nvPicPr>
          <p:cNvPr id="7170" name="Picture 2" descr="\\43.25.114.13\html\MVS6000VA\bunsho\service_training\board_photo\MY-119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32" y="2257168"/>
            <a:ext cx="2738696" cy="20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43.25.114.13\html\MVS6000VA\bunsho\service_training\board_photo\MY-119A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33" y="4398132"/>
            <a:ext cx="2738696" cy="20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5271179" y="5464342"/>
            <a:ext cx="544830" cy="4007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309254" y="228600"/>
            <a:ext cx="7758545" cy="4635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Differences</a:t>
            </a:r>
            <a:r>
              <a:rPr kumimoji="1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Similarities between three models</a:t>
            </a:r>
            <a:endParaRPr kumimoji="1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1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S-7000X_J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5809</TotalTime>
  <Words>682</Words>
  <Application>Microsoft Office PowerPoint</Application>
  <PresentationFormat>画面に合わせる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デザインの設定</vt:lpstr>
      <vt:lpstr>MVS-7000X_J</vt:lpstr>
      <vt:lpstr>1_デザインの設定</vt:lpstr>
      <vt:lpstr>2_デザインの設定</vt:lpstr>
      <vt:lpstr>Visio</vt:lpstr>
      <vt:lpstr>MVS-6520/6530/3000  メカニカルブロック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sony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yumie</dc:creator>
  <cp:lastModifiedBy>Enomoto, Mika</cp:lastModifiedBy>
  <cp:revision>545</cp:revision>
  <dcterms:created xsi:type="dcterms:W3CDTF">2010-04-01T02:14:41Z</dcterms:created>
  <dcterms:modified xsi:type="dcterms:W3CDTF">2012-11-09T01:11:20Z</dcterms:modified>
</cp:coreProperties>
</file>