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  <p:sldMasterId id="2147483788" r:id="rId3"/>
    <p:sldMasterId id="2147483800" r:id="rId4"/>
  </p:sldMasterIdLst>
  <p:notesMasterIdLst>
    <p:notesMasterId r:id="rId39"/>
  </p:notesMasterIdLst>
  <p:sldIdLst>
    <p:sldId id="291" r:id="rId5"/>
    <p:sldId id="323" r:id="rId6"/>
    <p:sldId id="322" r:id="rId7"/>
    <p:sldId id="324" r:id="rId8"/>
    <p:sldId id="318" r:id="rId9"/>
    <p:sldId id="315" r:id="rId10"/>
    <p:sldId id="267" r:id="rId11"/>
    <p:sldId id="321" r:id="rId12"/>
    <p:sldId id="298" r:id="rId13"/>
    <p:sldId id="299" r:id="rId14"/>
    <p:sldId id="328" r:id="rId15"/>
    <p:sldId id="302" r:id="rId16"/>
    <p:sldId id="303" r:id="rId17"/>
    <p:sldId id="304" r:id="rId18"/>
    <p:sldId id="330" r:id="rId19"/>
    <p:sldId id="316" r:id="rId20"/>
    <p:sldId id="300" r:id="rId21"/>
    <p:sldId id="268" r:id="rId22"/>
    <p:sldId id="269" r:id="rId23"/>
    <p:sldId id="270" r:id="rId24"/>
    <p:sldId id="329" r:id="rId25"/>
    <p:sldId id="272" r:id="rId26"/>
    <p:sldId id="262" r:id="rId27"/>
    <p:sldId id="317" r:id="rId28"/>
    <p:sldId id="259" r:id="rId29"/>
    <p:sldId id="258" r:id="rId30"/>
    <p:sldId id="260" r:id="rId31"/>
    <p:sldId id="261" r:id="rId32"/>
    <p:sldId id="326" r:id="rId33"/>
    <p:sldId id="327" r:id="rId34"/>
    <p:sldId id="256" r:id="rId35"/>
    <p:sldId id="263" r:id="rId36"/>
    <p:sldId id="264" r:id="rId37"/>
    <p:sldId id="290" r:id="rId3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0000FF"/>
    <a:srgbClr val="FF0000"/>
    <a:srgbClr val="FF00FF"/>
    <a:srgbClr val="696969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0" autoAdjust="0"/>
    <p:restoredTop sz="94609" autoAdjust="0"/>
  </p:normalViewPr>
  <p:slideViewPr>
    <p:cSldViewPr snapToGrid="0">
      <p:cViewPr>
        <p:scale>
          <a:sx n="93" d="100"/>
          <a:sy n="93" d="100"/>
        </p:scale>
        <p:origin x="-300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8CDD7D-6DA1-4BA4-B9CE-EF5BDC49103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42838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6E99F-C2B6-4408-A65D-7B87A395A495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07D09-DD59-457E-A3D0-85F509478422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dirty="0" smtClean="0"/>
              <a:t>このようにマウントされているコネクターが違いますので指定の</a:t>
            </a:r>
            <a:r>
              <a:rPr lang="en-US" altLang="ja-JP" dirty="0" smtClean="0"/>
              <a:t>SLOT</a:t>
            </a:r>
            <a:r>
              <a:rPr lang="ja-JP" altLang="en-US" dirty="0" smtClean="0"/>
              <a:t>でご使用ください</a:t>
            </a:r>
            <a:endParaRPr lang="ja-JP" altLang="ja-JP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20008-ABDD-4D97-A958-4B352D395BAB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976D98-925A-4F30-BC74-4EAEE2C60E28}" type="slidenum">
              <a:rPr lang="en-US" altLang="ja-JP" smtClean="0"/>
              <a:pPr/>
              <a:t>25</a:t>
            </a:fld>
            <a:endParaRPr lang="en-US" altLang="ja-JP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70EEC-5E19-4602-8943-3CBF57B565EA}" type="slidenum">
              <a:rPr lang="en-US" altLang="ja-JP" smtClean="0"/>
              <a:pPr/>
              <a:t>26</a:t>
            </a:fld>
            <a:endParaRPr lang="en-US" altLang="ja-JP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8FB1B-A7F4-40F1-AAE6-10DB9E309D6F}" type="slidenum">
              <a:rPr lang="en-US" altLang="ja-JP" smtClean="0"/>
              <a:pPr/>
              <a:t>27</a:t>
            </a:fld>
            <a:endParaRPr lang="en-US" altLang="ja-JP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236A22-38DA-4568-BCDC-7A48A5CE6FA1}" type="slidenum">
              <a:rPr lang="en-US" altLang="ja-JP" smtClean="0"/>
              <a:pPr/>
              <a:t>28</a:t>
            </a:fld>
            <a:endParaRPr lang="en-US" altLang="ja-JP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DC777-982D-45FD-819F-5974E9871B5B}" type="slidenum">
              <a:rPr lang="en-US" altLang="ja-JP" smtClean="0"/>
              <a:pPr/>
              <a:t>29</a:t>
            </a:fld>
            <a:endParaRPr lang="en-US" altLang="ja-JP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sz="1200" dirty="0" smtClean="0">
                <a:latin typeface="HGSｺﾞｼｯｸE" pitchFamily="50" charset="-128"/>
                <a:ea typeface="HGSｺﾞｼｯｸE" pitchFamily="50" charset="-128"/>
              </a:rPr>
              <a:t>MY-119</a:t>
            </a:r>
            <a:r>
              <a:rPr lang="ja-JP" altLang="en-US" sz="1200" dirty="0" smtClean="0">
                <a:latin typeface="HGSｺﾞｼｯｸE" pitchFamily="50" charset="-128"/>
                <a:ea typeface="HGSｺﾞｼｯｸE" pitchFamily="50" charset="-128"/>
              </a:rPr>
              <a:t>基板に搭載されている、</a:t>
            </a:r>
            <a:r>
              <a:rPr lang="en-US" altLang="ja-JP" sz="1200" dirty="0" smtClean="0">
                <a:latin typeface="HGSｺﾞｼｯｸE" pitchFamily="50" charset="-128"/>
                <a:ea typeface="HGSｺﾞｼｯｸE" pitchFamily="50" charset="-128"/>
              </a:rPr>
              <a:t>SSD</a:t>
            </a:r>
            <a:r>
              <a:rPr lang="ja-JP" altLang="en-US" sz="1200" dirty="0" smtClean="0">
                <a:latin typeface="HGSｺﾞｼｯｸE" pitchFamily="50" charset="-128"/>
                <a:ea typeface="HGSｺﾞｼｯｸE" pitchFamily="50" charset="-128"/>
              </a:rPr>
              <a:t>モジュールの交換手順を説明します </a:t>
            </a:r>
            <a:endParaRPr lang="en-US" altLang="ja-JP" sz="12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eaLnBrk="1" hangingPunct="1"/>
            <a:r>
              <a:rPr lang="en-US" altLang="ja-JP" sz="1200" dirty="0" smtClean="0">
                <a:latin typeface="HGSｺﾞｼｯｸE" pitchFamily="50" charset="-128"/>
                <a:ea typeface="HGSｺﾞｼｯｸE" pitchFamily="50" charset="-128"/>
              </a:rPr>
              <a:t>SLOT</a:t>
            </a:r>
            <a:r>
              <a:rPr lang="ja-JP" altLang="en-US" sz="1200" dirty="0" smtClean="0">
                <a:latin typeface="HGSｺﾞｼｯｸE" pitchFamily="50" charset="-128"/>
                <a:ea typeface="HGSｺﾞｼｯｸE" pitchFamily="50" charset="-128"/>
              </a:rPr>
              <a:t>は下から</a:t>
            </a:r>
            <a:r>
              <a:rPr lang="en-US" altLang="ja-JP" sz="1200" dirty="0" smtClean="0">
                <a:latin typeface="HGSｺﾞｼｯｸE" pitchFamily="50" charset="-128"/>
                <a:ea typeface="HGSｺﾞｼｯｸE" pitchFamily="50" charset="-128"/>
              </a:rPr>
              <a:t>2</a:t>
            </a:r>
            <a:r>
              <a:rPr lang="ja-JP" altLang="en-US" sz="1200" dirty="0" smtClean="0">
                <a:latin typeface="HGSｺﾞｼｯｸE" pitchFamily="50" charset="-128"/>
                <a:ea typeface="HGSｺﾞｼｯｸE" pitchFamily="50" charset="-128"/>
              </a:rPr>
              <a:t>番目です</a:t>
            </a:r>
            <a:endParaRPr lang="en-US" altLang="ja-JP" sz="1200" dirty="0" smtClean="0">
              <a:latin typeface="Arial" charset="0"/>
              <a:ea typeface="ＭＳ Ｐ明朝" pitchFamily="18" charset="-128"/>
            </a:endParaRPr>
          </a:p>
          <a:p>
            <a:pPr eaLnBrk="1" hangingPunct="1"/>
            <a:r>
              <a:rPr lang="en-US" altLang="ja-JP" sz="1200" dirty="0" smtClean="0">
                <a:latin typeface="Arial" charset="0"/>
                <a:ea typeface="ＭＳ Ｐ明朝" pitchFamily="18" charset="-128"/>
              </a:rPr>
              <a:t>SSD</a:t>
            </a:r>
            <a:r>
              <a:rPr lang="ja-JP" altLang="en-US" sz="1200" dirty="0" smtClean="0">
                <a:latin typeface="Arial" charset="0"/>
                <a:ea typeface="ＭＳ Ｐ明朝" pitchFamily="18" charset="-128"/>
              </a:rPr>
              <a:t>は</a:t>
            </a:r>
            <a:r>
              <a:rPr lang="en-US" altLang="ja-JP" sz="1200" dirty="0" smtClean="0">
                <a:latin typeface="Arial" charset="0"/>
                <a:ea typeface="ＭＳ Ｐ明朝" pitchFamily="18" charset="-128"/>
              </a:rPr>
              <a:t>MY-119</a:t>
            </a:r>
            <a:r>
              <a:rPr lang="ja-JP" altLang="en-US" sz="1200" dirty="0" smtClean="0">
                <a:latin typeface="Arial" charset="0"/>
                <a:ea typeface="ＭＳ Ｐ明朝" pitchFamily="18" charset="-128"/>
              </a:rPr>
              <a:t>基板の右側のこれです</a:t>
            </a:r>
            <a:endParaRPr lang="en-US" altLang="ja-JP" sz="1200" dirty="0" smtClean="0">
              <a:latin typeface="HGSｺﾞｼｯｸE" pitchFamily="50" charset="-128"/>
              <a:ea typeface="HGSｺﾞｼｯｸE" pitchFamily="50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DC777-982D-45FD-819F-5974E9871B5B}" type="slidenum">
              <a:rPr lang="en-US" altLang="ja-JP" smtClean="0"/>
              <a:pPr/>
              <a:t>30</a:t>
            </a:fld>
            <a:endParaRPr lang="en-US" altLang="ja-JP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DC777-982D-45FD-819F-5974E9871B5B}" type="slidenum">
              <a:rPr lang="en-US" altLang="ja-JP" smtClean="0"/>
              <a:pPr/>
              <a:t>31</a:t>
            </a:fld>
            <a:endParaRPr lang="en-US" altLang="ja-JP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2849C-1AC6-4891-8B74-27F92100DA22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1DA10-3108-4AB2-9FEF-3779237F120A}" type="slidenum">
              <a:rPr lang="en-US" altLang="ja-JP" smtClean="0"/>
              <a:pPr/>
              <a:t>32</a:t>
            </a:fld>
            <a:endParaRPr lang="en-US" altLang="ja-JP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506FE-3958-4C57-A03B-E738AD0A0956}" type="slidenum">
              <a:rPr lang="en-US" altLang="ja-JP" smtClean="0"/>
              <a:pPr/>
              <a:t>33</a:t>
            </a:fld>
            <a:endParaRPr lang="en-US" altLang="ja-JP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201BE-7FBF-4920-8651-0FE63AB11C4D}" type="slidenum">
              <a:rPr lang="en-US" altLang="ja-JP" smtClean="0"/>
              <a:pPr/>
              <a:t>34</a:t>
            </a:fld>
            <a:endParaRPr lang="en-US" altLang="ja-JP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2849C-1AC6-4891-8B74-27F92100DA22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138FE-743C-4484-829B-34017ED9FA93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0FDF3-D2E5-48AC-A4AC-3628AD7A959F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2D116-3EAD-4142-B493-7DA4CBA21825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F2ED7-BEF9-496B-B569-7AFD2ADF3FEE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F2ED7-BEF9-496B-B569-7AFD2ADF3FEE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7513" y="0"/>
            <a:ext cx="2146300" cy="6308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91263" cy="63087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323850" y="765175"/>
            <a:ext cx="8424863" cy="5543550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アイコンをクリックして表を追加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11688" y="765175"/>
            <a:ext cx="4137025" cy="2695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11688" y="3613150"/>
            <a:ext cx="4137025" cy="2695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F1E7D-F613-4988-B022-581D1C19E5A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4B3D3-A86A-4E20-874C-DF851F6023A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29622-0F08-4D94-9D68-0906AF106AD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BA94-FB91-4266-A311-7CF52BCC77D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179F-4D59-47DF-8A7F-C2F0CE98FE0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0D1E-88EB-4884-AFDC-1FC4A8BE481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DB90C-E001-461E-9E81-29BB976E9E2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E2C3-419D-453A-BA6A-D785861A6EE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1452F-C48E-483D-96C9-A1A07FDB951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F4A4-3B17-44F7-9854-5F0F4DE3514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D05D-3D85-4FC9-8F36-7F11DA5C8B2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BFFA-B5F3-4B3E-A636-811B2D62718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1A00-3051-42C9-AED4-BFE2ACDD486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F383-43B1-4797-9D4D-6EA2CB54389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1D831-0D77-45CC-B48F-8C431A2D592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2B063-6616-4A90-8BB7-1993C959DCA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3F6ED-3057-4568-B5D9-422F0BA6F23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DC1B-DC2B-42B8-9A97-512EA241D69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93CA0-923C-4EFB-8D29-FF7CE99AF16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DCA3C-834C-4F63-A5F8-731065C82BD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D8650-472D-491C-9A9D-779794BF344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7513" y="0"/>
            <a:ext cx="2146300" cy="6308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91263" cy="63087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CFA3-CB18-47BA-BDC1-B49F5B7DB16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0664-55DA-4BA7-9B41-F6C295885C0B}" type="datetimeFigureOut">
              <a:rPr kumimoji="1" lang="ja-JP" altLang="en-US" smtClean="0"/>
              <a:pPr/>
              <a:t>2012/11/7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524625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fld id="{9BD59B8D-C454-40E4-8D9D-B8F9BD54A5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pic>
        <p:nvPicPr>
          <p:cNvPr id="67587" name="Picture 3" descr="[表紙用ｰ大]01_日英_02_秘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67589" name="図 8" descr="mb CompoLogo_m1bk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18475" y="6453188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4248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50000"/>
        </a:spcAft>
        <a:defRPr kumimoji="1" sz="2800" u="sng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7305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2pPr>
      <a:lvl3pPr marL="889000" indent="-2571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3pPr>
      <a:lvl4pPr marL="1166813" indent="-98425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336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794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6pPr>
      <a:lvl7pPr marL="3251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7pPr>
      <a:lvl8pPr marL="3708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8pPr>
      <a:lvl9pPr marL="4165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27E7A47-5EA8-4E45-97E3-209502821E0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7" descr="[表紙用ｰ大]01_日英_02_秘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図 8" descr="mb CompoLogo_m1bk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18475" y="6453188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6057" name="Line 9"/>
          <p:cNvSpPr>
            <a:spLocks noChangeShapeType="1"/>
          </p:cNvSpPr>
          <p:nvPr/>
        </p:nvSpPr>
        <p:spPr bwMode="auto">
          <a:xfrm>
            <a:off x="-36513" y="692150"/>
            <a:ext cx="9144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861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861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4248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ナンバー テキストの書式設定</a:t>
            </a:r>
          </a:p>
          <a:p>
            <a:pPr lvl="1"/>
            <a:r>
              <a:rPr lang="en-US" altLang="ja-JP" smtClean="0"/>
              <a:t>(1)	</a:t>
            </a:r>
            <a:r>
              <a:rPr lang="ja-JP" altLang="en-US" smtClean="0"/>
              <a:t>レベル</a:t>
            </a:r>
            <a:br>
              <a:rPr lang="ja-JP" altLang="en-US" smtClean="0"/>
            </a:br>
            <a:r>
              <a:rPr lang="en-US" altLang="ja-JP" smtClean="0"/>
              <a:t>reberu </a:t>
            </a:r>
          </a:p>
          <a:p>
            <a:pPr lvl="2"/>
            <a:r>
              <a:rPr lang="en-US" altLang="ja-JP" smtClean="0"/>
              <a:t>(1-2)	</a:t>
            </a:r>
            <a:r>
              <a:rPr lang="ja-JP" altLang="en-US" smtClean="0"/>
              <a:t>レベル</a:t>
            </a:r>
            <a:br>
              <a:rPr lang="ja-JP" altLang="en-US" smtClean="0"/>
            </a:br>
            <a:r>
              <a:rPr lang="en-US" altLang="ja-JP" smtClean="0"/>
              <a:t>reberu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</p:txBody>
      </p:sp>
      <p:sp>
        <p:nvSpPr>
          <p:cNvPr id="3860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524625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4A1E4A12-1F89-4A8C-BFA5-0FF76BF7DE9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800" u="sng">
          <a:solidFill>
            <a:schemeClr val="tx1"/>
          </a:solidFill>
          <a:latin typeface="+mn-lt"/>
          <a:ea typeface="+mn-ea"/>
          <a:cs typeface="+mn-cs"/>
        </a:defRPr>
      </a:lvl1pPr>
      <a:lvl2pPr marL="987425" indent="-465138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400">
          <a:solidFill>
            <a:schemeClr val="tx1"/>
          </a:solidFill>
          <a:latin typeface="+mn-lt"/>
          <a:ea typeface="+mn-ea"/>
        </a:defRPr>
      </a:lvl2pPr>
      <a:lvl3pPr marL="1792288" indent="-625475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3pPr>
      <a:lvl4pPr marL="2200275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987425" algn="l"/>
          <a:tab pos="1792288" algn="l"/>
        </a:tabLst>
        <a:defRPr kumimoji="1">
          <a:solidFill>
            <a:schemeClr val="tx1"/>
          </a:solidFill>
          <a:latin typeface="+mn-lt"/>
          <a:ea typeface="+mn-ea"/>
        </a:defRPr>
      </a:lvl4pPr>
      <a:lvl5pPr marL="26082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5pPr>
      <a:lvl6pPr marL="30654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6pPr>
      <a:lvl7pPr marL="35226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7pPr>
      <a:lvl8pPr marL="39798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8pPr>
      <a:lvl9pPr marL="44370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gif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3700" y="1752600"/>
            <a:ext cx="6019800" cy="2400300"/>
          </a:xfrm>
        </p:spPr>
        <p:txBody>
          <a:bodyPr/>
          <a:lstStyle/>
          <a:p>
            <a:pPr eaLnBrk="1" hangingPunct="1"/>
            <a:r>
              <a:rPr lang="en-US" altLang="ja-JP" sz="3600" dirty="0" smtClean="0">
                <a:solidFill>
                  <a:schemeClr val="bg1"/>
                </a:solidFill>
              </a:rPr>
              <a:t>MVS-6520/6530/3000</a:t>
            </a:r>
            <a:r>
              <a:rPr lang="ja-JP" altLang="en-US" sz="3600" dirty="0" smtClean="0">
                <a:solidFill>
                  <a:schemeClr val="bg1"/>
                </a:solidFill>
              </a:rPr>
              <a:t> </a:t>
            </a:r>
            <a:br>
              <a:rPr lang="ja-JP" altLang="en-US" sz="3600" dirty="0" smtClean="0">
                <a:solidFill>
                  <a:schemeClr val="bg1"/>
                </a:solidFill>
              </a:rPr>
            </a:br>
            <a:r>
              <a:rPr lang="ja-JP" altLang="en-US" sz="3600" dirty="0" smtClean="0">
                <a:solidFill>
                  <a:schemeClr val="bg1"/>
                </a:solidFill>
              </a:rPr>
              <a:t>メカニカルブロック</a:t>
            </a:r>
            <a:endParaRPr lang="ja-JP" altLang="en-US" sz="3600" dirty="0" smtClean="0">
              <a:solidFill>
                <a:schemeClr val="bg1"/>
              </a:solidFill>
              <a:latin typeface="ＭＳ Ｐゴシック" pitchFamily="50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55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Mechanical Block</a:t>
            </a:r>
            <a:endParaRPr lang="ja-JP" alt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072063" y="5153025"/>
            <a:ext cx="314272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ja-JP" i="1" u="sng" dirty="0" smtClean="0"/>
              <a:t>2012.11  </a:t>
            </a:r>
            <a:r>
              <a:rPr lang="en-US" altLang="ja-JP" i="1" u="sng" dirty="0"/>
              <a:t>PSG CCS </a:t>
            </a:r>
            <a:r>
              <a:rPr lang="en-US" altLang="ja-JP" i="1" u="sng" dirty="0" smtClean="0"/>
              <a:t>MD </a:t>
            </a:r>
            <a:r>
              <a:rPr lang="en-US" altLang="ja-JP" i="1" u="sng" dirty="0"/>
              <a:t>Dept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kiba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488" y="3472038"/>
            <a:ext cx="3375377" cy="2531533"/>
          </a:xfrm>
          <a:prstGeom prst="rect">
            <a:avLst/>
          </a:prstGeom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686855" y="1105605"/>
            <a:ext cx="3964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Open the eject levers and insert the plug-in board into the board guide rails.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686855" y="3489337"/>
            <a:ext cx="40544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Insert the eject levers into the rail plates until hitting on.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686855" y="4331413"/>
            <a:ext cx="38512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Close the eject levers in the direction of arrow </a:t>
            </a:r>
            <a:r>
              <a:rPr lang="ja-JP" altLang="en-US" sz="1400" dirty="0" smtClean="0">
                <a:latin typeface="HGSｺﾞｼｯｸE" pitchFamily="50" charset="-128"/>
                <a:ea typeface="HGSｺﾞｼｯｸE" pitchFamily="50" charset="-128"/>
              </a:rPr>
              <a:t>①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and insert the plug-in board.</a:t>
            </a:r>
            <a:endParaRPr lang="en-US" altLang="ja-JP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8201" name="Text Box 18"/>
          <p:cNvSpPr txBox="1">
            <a:spLocks noChangeArrowheads="1"/>
          </p:cNvSpPr>
          <p:nvPr/>
        </p:nvSpPr>
        <p:spPr bwMode="auto">
          <a:xfrm>
            <a:off x="485597" y="730250"/>
            <a:ext cx="1233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Installation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8203" name="Line 22"/>
          <p:cNvSpPr>
            <a:spLocks noChangeShapeType="1"/>
          </p:cNvSpPr>
          <p:nvPr/>
        </p:nvSpPr>
        <p:spPr bwMode="auto">
          <a:xfrm flipH="1" flipV="1">
            <a:off x="8178800" y="5511800"/>
            <a:ext cx="222250" cy="2667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8" name="図 17" descr="kib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2960" y="853015"/>
            <a:ext cx="3360327" cy="2520245"/>
          </a:xfrm>
          <a:prstGeom prst="rect">
            <a:avLst/>
          </a:prstGeom>
        </p:spPr>
      </p:pic>
      <p:pic>
        <p:nvPicPr>
          <p:cNvPr id="20" name="図 19" descr="kiban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6281" y="4973461"/>
            <a:ext cx="1877719" cy="1408289"/>
          </a:xfrm>
          <a:prstGeom prst="rect">
            <a:avLst/>
          </a:prstGeom>
        </p:spPr>
      </p:pic>
      <p:pic>
        <p:nvPicPr>
          <p:cNvPr id="21" name="図 20" descr="kiban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8179" y="4976282"/>
            <a:ext cx="1873956" cy="1405468"/>
          </a:xfrm>
          <a:prstGeom prst="rect">
            <a:avLst/>
          </a:prstGeom>
        </p:spPr>
      </p:pic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7633295" y="5865662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①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24" name="Arc 49"/>
          <p:cNvSpPr>
            <a:spLocks/>
          </p:cNvSpPr>
          <p:nvPr/>
        </p:nvSpPr>
        <p:spPr bwMode="auto">
          <a:xfrm rot="8591567">
            <a:off x="7834937" y="5262396"/>
            <a:ext cx="898525" cy="687387"/>
          </a:xfrm>
          <a:custGeom>
            <a:avLst/>
            <a:gdLst>
              <a:gd name="T0" fmla="*/ 2147483647 w 21242"/>
              <a:gd name="T1" fmla="*/ 0 h 16224"/>
              <a:gd name="T2" fmla="*/ 2147483647 w 21242"/>
              <a:gd name="T3" fmla="*/ 2147483647 h 16224"/>
              <a:gd name="T4" fmla="*/ 0 w 21242"/>
              <a:gd name="T5" fmla="*/ 2147483647 h 16224"/>
              <a:gd name="T6" fmla="*/ 0 60000 65536"/>
              <a:gd name="T7" fmla="*/ 0 60000 65536"/>
              <a:gd name="T8" fmla="*/ 0 60000 65536"/>
              <a:gd name="T9" fmla="*/ 0 w 21242"/>
              <a:gd name="T10" fmla="*/ 0 h 16224"/>
              <a:gd name="T11" fmla="*/ 21242 w 21242"/>
              <a:gd name="T12" fmla="*/ 16224 h 16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42" h="16224" fill="none" extrusionOk="0">
                <a:moveTo>
                  <a:pt x="14259" y="0"/>
                </a:moveTo>
                <a:cubicBezTo>
                  <a:pt x="17903" y="3202"/>
                  <a:pt x="20363" y="7538"/>
                  <a:pt x="21242" y="12309"/>
                </a:cubicBezTo>
              </a:path>
              <a:path w="21242" h="16224" stroke="0" extrusionOk="0">
                <a:moveTo>
                  <a:pt x="14259" y="0"/>
                </a:moveTo>
                <a:cubicBezTo>
                  <a:pt x="17903" y="3202"/>
                  <a:pt x="20363" y="7538"/>
                  <a:pt x="21242" y="12309"/>
                </a:cubicBezTo>
                <a:lnTo>
                  <a:pt x="0" y="16224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Arc 50"/>
          <p:cNvSpPr>
            <a:spLocks/>
          </p:cNvSpPr>
          <p:nvPr/>
        </p:nvSpPr>
        <p:spPr bwMode="auto">
          <a:xfrm rot="4686692">
            <a:off x="4790832" y="5224197"/>
            <a:ext cx="879475" cy="660400"/>
          </a:xfrm>
          <a:custGeom>
            <a:avLst/>
            <a:gdLst>
              <a:gd name="T0" fmla="*/ 2147483647 w 21362"/>
              <a:gd name="T1" fmla="*/ 0 h 16224"/>
              <a:gd name="T2" fmla="*/ 2147483647 w 21362"/>
              <a:gd name="T3" fmla="*/ 2147483647 h 16224"/>
              <a:gd name="T4" fmla="*/ 0 w 21362"/>
              <a:gd name="T5" fmla="*/ 2147483647 h 16224"/>
              <a:gd name="T6" fmla="*/ 0 60000 65536"/>
              <a:gd name="T7" fmla="*/ 0 60000 65536"/>
              <a:gd name="T8" fmla="*/ 0 60000 65536"/>
              <a:gd name="T9" fmla="*/ 0 w 21362"/>
              <a:gd name="T10" fmla="*/ 0 h 16224"/>
              <a:gd name="T11" fmla="*/ 21362 w 21362"/>
              <a:gd name="T12" fmla="*/ 16224 h 16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62" h="16224" fill="none" extrusionOk="0">
                <a:moveTo>
                  <a:pt x="14259" y="0"/>
                </a:moveTo>
                <a:cubicBezTo>
                  <a:pt x="18091" y="3367"/>
                  <a:pt x="20607" y="7982"/>
                  <a:pt x="21362" y="13026"/>
                </a:cubicBezTo>
              </a:path>
              <a:path w="21362" h="16224" stroke="0" extrusionOk="0">
                <a:moveTo>
                  <a:pt x="14259" y="0"/>
                </a:moveTo>
                <a:cubicBezTo>
                  <a:pt x="18091" y="3367"/>
                  <a:pt x="20607" y="7982"/>
                  <a:pt x="21362" y="13026"/>
                </a:cubicBezTo>
                <a:lnTo>
                  <a:pt x="0" y="16224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5415027" y="585437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①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73966" y="5883215"/>
            <a:ext cx="3614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Remove the plug-in board by reversing the steps of installation.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485597" y="5432076"/>
            <a:ext cx="1233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Removal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3200" dirty="0"/>
              <a:t>Removal/Installation of Plug-in Board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200348" y="1061918"/>
            <a:ext cx="87073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*Note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There is no shield plate on the B side.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In the process of pulling the plug-in board, it is strayed from the board guide rails.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When removing/installing the plug-in board, be careful not to heat against the chassis and break the parts on the B side.</a:t>
            </a:r>
          </a:p>
        </p:txBody>
      </p:sp>
      <p:pic>
        <p:nvPicPr>
          <p:cNvPr id="22" name="図 21" descr="kiban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156" y="2562579"/>
            <a:ext cx="3172177" cy="2379133"/>
          </a:xfrm>
          <a:prstGeom prst="rect">
            <a:avLst/>
          </a:prstGeom>
        </p:spPr>
      </p:pic>
      <p:pic>
        <p:nvPicPr>
          <p:cNvPr id="28" name="図 27" descr="kiban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8088" y="2551291"/>
            <a:ext cx="3145837" cy="2359378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1907822" y="3657604"/>
            <a:ext cx="1411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dirty="0" smtClean="0">
                <a:solidFill>
                  <a:srgbClr val="FF0000"/>
                </a:solidFill>
              </a:rPr>
              <a:t>×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921060" y="3730981"/>
            <a:ext cx="1411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FF0000"/>
                </a:solidFill>
              </a:rPr>
              <a:t>○</a:t>
            </a:r>
            <a:endParaRPr kumimoji="1" lang="ja-JP" altLang="en-US" sz="8000" dirty="0">
              <a:solidFill>
                <a:srgbClr val="FF0000"/>
              </a:solidFill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3200" dirty="0"/>
              <a:t>Removal/Installation of Plug-in Board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r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5804" y="3826933"/>
            <a:ext cx="5415533" cy="2490009"/>
          </a:xfrm>
          <a:prstGeom prst="rect">
            <a:avLst/>
          </a:prstGeom>
        </p:spPr>
      </p:pic>
      <p:sp>
        <p:nvSpPr>
          <p:cNvPr id="24" name="円/楕円 23"/>
          <p:cNvSpPr/>
          <p:nvPr/>
        </p:nvSpPr>
        <p:spPr>
          <a:xfrm>
            <a:off x="5637789" y="5691293"/>
            <a:ext cx="225777" cy="237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2166113" y="5666549"/>
            <a:ext cx="225777" cy="237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407783" y="1966060"/>
            <a:ext cx="810189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Take CN-3535 board as an example and explain the removal/installation of connector board.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CNI-39, CNO-39, CN-3536 and CN-3537 boards are replaced with the same </a:t>
            </a:r>
          </a:p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procedure. Prepare a M2.6 driver. 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1.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Turn the power OFF and pull out the power supply code out of the outlet.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2.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Remove one screw each for the right and left on the CN-3535 board.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00348" y="971638"/>
            <a:ext cx="8707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Note</a:t>
            </a:r>
          </a:p>
          <a:p>
            <a:r>
              <a:rPr lang="en-US" altLang="ja-JP" sz="1400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In MVS-6520/6530/3000, the slot for installing each plug-in board is specified. </a:t>
            </a:r>
          </a:p>
          <a:p>
            <a:r>
              <a:rPr lang="en-US" altLang="ja-JP" sz="1400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Install each board in the specified slot </a:t>
            </a:r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correctly.</a:t>
            </a:r>
            <a:endParaRPr lang="ja-JP" altLang="en-US" sz="1400" dirty="0" smtClean="0">
              <a:solidFill>
                <a:srgbClr val="0000FF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30" name="右中かっこ 29"/>
          <p:cNvSpPr/>
          <p:nvPr/>
        </p:nvSpPr>
        <p:spPr bwMode="auto">
          <a:xfrm>
            <a:off x="5826473" y="4123509"/>
            <a:ext cx="331232" cy="50775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1" name="直線コネクタ 30"/>
          <p:cNvCxnSpPr>
            <a:stCxn id="30" idx="1"/>
            <a:endCxn id="32" idx="1"/>
          </p:cNvCxnSpPr>
          <p:nvPr/>
        </p:nvCxnSpPr>
        <p:spPr bwMode="auto">
          <a:xfrm>
            <a:off x="6157705" y="4377388"/>
            <a:ext cx="910809" cy="393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21"/>
          <p:cNvSpPr txBox="1">
            <a:spLocks noChangeArrowheads="1"/>
          </p:cNvSpPr>
          <p:nvPr/>
        </p:nvSpPr>
        <p:spPr bwMode="auto">
          <a:xfrm>
            <a:off x="7068514" y="4196658"/>
            <a:ext cx="17350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CNI-39 Board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33" name="右中かっこ 32"/>
          <p:cNvSpPr/>
          <p:nvPr/>
        </p:nvSpPr>
        <p:spPr bwMode="auto">
          <a:xfrm>
            <a:off x="5832689" y="4775200"/>
            <a:ext cx="331232" cy="33866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4" name="直線コネクタ 33"/>
          <p:cNvCxnSpPr>
            <a:stCxn id="33" idx="1"/>
            <a:endCxn id="35" idx="1"/>
          </p:cNvCxnSpPr>
          <p:nvPr/>
        </p:nvCxnSpPr>
        <p:spPr bwMode="auto">
          <a:xfrm flipV="1">
            <a:off x="6163921" y="4941236"/>
            <a:ext cx="904593" cy="329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21"/>
          <p:cNvSpPr txBox="1">
            <a:spLocks noChangeArrowheads="1"/>
          </p:cNvSpPr>
          <p:nvPr/>
        </p:nvSpPr>
        <p:spPr bwMode="auto">
          <a:xfrm>
            <a:off x="7068514" y="4756570"/>
            <a:ext cx="16377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CNO-39</a:t>
            </a:r>
            <a:r>
              <a:rPr lang="ja-JP" altLang="en-US" dirty="0" smtClean="0">
                <a:latin typeface="HGSｺﾞｼｯｸE" pitchFamily="50" charset="-128"/>
                <a:ea typeface="HGSｺﾞｼｯｸE" pitchFamily="50" charset="-128"/>
              </a:rPr>
              <a:t> </a:t>
            </a:r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Board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</p:txBody>
      </p:sp>
      <p:cxnSp>
        <p:nvCxnSpPr>
          <p:cNvPr id="36" name="直線コネクタ 35"/>
          <p:cNvCxnSpPr>
            <a:endCxn id="37" idx="1"/>
          </p:cNvCxnSpPr>
          <p:nvPr/>
        </p:nvCxnSpPr>
        <p:spPr bwMode="auto">
          <a:xfrm>
            <a:off x="5951349" y="5327365"/>
            <a:ext cx="1117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27"/>
          <p:cNvSpPr txBox="1">
            <a:spLocks noChangeArrowheads="1"/>
          </p:cNvSpPr>
          <p:nvPr/>
        </p:nvSpPr>
        <p:spPr bwMode="auto">
          <a:xfrm>
            <a:off x="7068513" y="5142699"/>
            <a:ext cx="18391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CN-3537 Board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</p:txBody>
      </p:sp>
      <p:cxnSp>
        <p:nvCxnSpPr>
          <p:cNvPr id="38" name="直線コネクタ 37"/>
          <p:cNvCxnSpPr>
            <a:endCxn id="39" idx="1"/>
          </p:cNvCxnSpPr>
          <p:nvPr/>
        </p:nvCxnSpPr>
        <p:spPr bwMode="auto">
          <a:xfrm>
            <a:off x="5946183" y="5567497"/>
            <a:ext cx="11223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27"/>
          <p:cNvSpPr txBox="1">
            <a:spLocks noChangeArrowheads="1"/>
          </p:cNvSpPr>
          <p:nvPr/>
        </p:nvSpPr>
        <p:spPr bwMode="auto">
          <a:xfrm>
            <a:off x="7068513" y="5382831"/>
            <a:ext cx="18452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CN-3536 Board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</p:txBody>
      </p:sp>
      <p:cxnSp>
        <p:nvCxnSpPr>
          <p:cNvPr id="40" name="直線コネクタ 39"/>
          <p:cNvCxnSpPr>
            <a:endCxn id="41" idx="1"/>
          </p:cNvCxnSpPr>
          <p:nvPr/>
        </p:nvCxnSpPr>
        <p:spPr bwMode="auto">
          <a:xfrm>
            <a:off x="5941017" y="5801539"/>
            <a:ext cx="11274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27"/>
          <p:cNvSpPr txBox="1">
            <a:spLocks noChangeArrowheads="1"/>
          </p:cNvSpPr>
          <p:nvPr/>
        </p:nvSpPr>
        <p:spPr bwMode="auto">
          <a:xfrm>
            <a:off x="7068514" y="5616873"/>
            <a:ext cx="17350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CN-3535 Board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3200" dirty="0"/>
              <a:t>Removal/Installation of Connector Board</a:t>
            </a:r>
            <a:endParaRPr lang="ja-JP" altLang="en-US" sz="3200" dirty="0"/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407783" y="2773064"/>
            <a:ext cx="1233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Removal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6538610" y="2237362"/>
            <a:ext cx="2012004" cy="1191839"/>
            <a:chOff x="5410200" y="1323975"/>
            <a:chExt cx="2676525" cy="1747837"/>
          </a:xfrm>
        </p:grpSpPr>
        <p:pic>
          <p:nvPicPr>
            <p:cNvPr id="62" name="図 61" descr="driv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0725" y="1385887"/>
              <a:ext cx="2286000" cy="1685925"/>
            </a:xfrm>
            <a:prstGeom prst="rect">
              <a:avLst/>
            </a:prstGeom>
          </p:spPr>
        </p:pic>
        <p:sp>
          <p:nvSpPr>
            <p:cNvPr id="63" name="円/楕円 62"/>
            <p:cNvSpPr/>
            <p:nvPr/>
          </p:nvSpPr>
          <p:spPr>
            <a:xfrm>
              <a:off x="6210300" y="2400300"/>
              <a:ext cx="1828800" cy="6476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410200" y="2266950"/>
              <a:ext cx="1196725" cy="451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For M2.6</a:t>
              </a:r>
              <a:endParaRPr kumimoji="1" lang="ja-JP" altLang="en-US" sz="1400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5410200" y="1323975"/>
              <a:ext cx="1395043" cy="451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For M3,M4</a:t>
              </a:r>
              <a:endParaRPr kumimoji="1" lang="ja-JP" alt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52450" y="985134"/>
            <a:ext cx="77724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3. Insert a M2.6 driver into the right and left spaces under the CN panel to float the connector board from the chassis.</a:t>
            </a:r>
          </a:p>
          <a:p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4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. Remove the connector board holding the CN panel.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pic>
        <p:nvPicPr>
          <p:cNvPr id="17" name="図 16" descr="c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3595" y="1657336"/>
            <a:ext cx="2384425" cy="1788319"/>
          </a:xfrm>
          <a:prstGeom prst="rect">
            <a:avLst/>
          </a:prstGeom>
        </p:spPr>
      </p:pic>
      <p:pic>
        <p:nvPicPr>
          <p:cNvPr id="20" name="図 19" descr="cn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2770" y="1674006"/>
            <a:ext cx="2336800" cy="1752600"/>
          </a:xfrm>
          <a:prstGeom prst="rect">
            <a:avLst/>
          </a:prstGeom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3200" dirty="0"/>
              <a:t>Removal/Installation of Connector Board</a:t>
            </a:r>
            <a:endParaRPr lang="ja-JP" altLang="en-US" sz="3200" dirty="0"/>
          </a:p>
        </p:txBody>
      </p:sp>
      <p:pic>
        <p:nvPicPr>
          <p:cNvPr id="28" name="図 27" descr="c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0000" y="4241271"/>
            <a:ext cx="3048000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1"/>
          <p:cNvSpPr txBox="1">
            <a:spLocks noChangeArrowheads="1"/>
          </p:cNvSpPr>
          <p:nvPr/>
        </p:nvSpPr>
        <p:spPr bwMode="auto">
          <a:xfrm>
            <a:off x="282207" y="778949"/>
            <a:ext cx="1233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Installation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3200" dirty="0"/>
              <a:t>Removal/Installation of Connector Board</a:t>
            </a:r>
            <a:endParaRPr lang="ja-JP" altLang="en-US" sz="3200" dirty="0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664113" y="1097185"/>
            <a:ext cx="3843114" cy="39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1. Insert the connector board along the guide rails.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2.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insert the CN board under the one-upper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CN panel,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push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the topside plate spring, </a:t>
            </a: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pic>
        <p:nvPicPr>
          <p:cNvPr id="22" name="図 21" descr="kiba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7900" y="1095661"/>
            <a:ext cx="3804032" cy="1797034"/>
          </a:xfrm>
          <a:prstGeom prst="rect">
            <a:avLst/>
          </a:prstGeom>
        </p:spPr>
      </p:pic>
      <p:pic>
        <p:nvPicPr>
          <p:cNvPr id="23" name="図 22" descr="kiba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6218" y="2897436"/>
            <a:ext cx="1470139" cy="1102604"/>
          </a:xfrm>
          <a:prstGeom prst="rect">
            <a:avLst/>
          </a:prstGeom>
        </p:spPr>
      </p:pic>
      <p:pic>
        <p:nvPicPr>
          <p:cNvPr id="24" name="図 23" descr="kiban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0437" y="2831334"/>
            <a:ext cx="1542363" cy="1156772"/>
          </a:xfrm>
          <a:prstGeom prst="rect">
            <a:avLst/>
          </a:prstGeom>
        </p:spPr>
      </p:pic>
      <p:pic>
        <p:nvPicPr>
          <p:cNvPr id="26" name="図 25" descr="kiban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7226" y="4048701"/>
            <a:ext cx="2836238" cy="2127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3200" dirty="0"/>
              <a:t>Removal/Installation of Connector Board</a:t>
            </a:r>
            <a:endParaRPr lang="ja-JP" altLang="en-US" sz="3200" dirty="0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664112" y="1097185"/>
            <a:ext cx="7362825" cy="511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3. Insert the right and left bend of the CN panel into the right and left notch on the chassis.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400" dirty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4. Push the connector board until the space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between the chassis and the CN panel is filled.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400" dirty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pic>
        <p:nvPicPr>
          <p:cNvPr id="10" name="図 9" descr="kiban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4383" y="1706697"/>
            <a:ext cx="2806852" cy="2105139"/>
          </a:xfrm>
          <a:prstGeom prst="rect">
            <a:avLst/>
          </a:prstGeom>
        </p:spPr>
      </p:pic>
      <p:pic>
        <p:nvPicPr>
          <p:cNvPr id="12" name="図 11" descr="kiban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1357" y="1718630"/>
            <a:ext cx="2820320" cy="2115240"/>
          </a:xfrm>
          <a:prstGeom prst="rect">
            <a:avLst/>
          </a:prstGeom>
        </p:spPr>
      </p:pic>
      <p:pic>
        <p:nvPicPr>
          <p:cNvPr id="14" name="図 13" descr="kiban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8462" y="4076885"/>
            <a:ext cx="2820125" cy="2115094"/>
          </a:xfrm>
          <a:prstGeom prst="rect">
            <a:avLst/>
          </a:prstGeom>
        </p:spPr>
      </p:pic>
      <p:sp>
        <p:nvSpPr>
          <p:cNvPr id="15" name="円/楕円 14"/>
          <p:cNvSpPr/>
          <p:nvPr/>
        </p:nvSpPr>
        <p:spPr>
          <a:xfrm>
            <a:off x="2816100" y="2544896"/>
            <a:ext cx="555053" cy="5384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821869" y="2675262"/>
            <a:ext cx="555053" cy="5384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グループ化 23"/>
          <p:cNvGrpSpPr>
            <a:grpSpLocks/>
          </p:cNvGrpSpPr>
          <p:nvPr/>
        </p:nvGrpSpPr>
        <p:grpSpPr bwMode="auto">
          <a:xfrm>
            <a:off x="1481746" y="1012809"/>
            <a:ext cx="7225055" cy="5209031"/>
            <a:chOff x="3870933" y="1343971"/>
            <a:chExt cx="7225055" cy="5209031"/>
          </a:xfrm>
        </p:grpSpPr>
        <p:pic>
          <p:nvPicPr>
            <p:cNvPr id="16388" name="Picture 10" descr="Dsc00716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5273675" y="2571750"/>
              <a:ext cx="2413000" cy="180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Picture 11" descr="Dsc00717"/>
            <p:cNvPicPr>
              <a:picLocks noChangeAspect="1" noChangeArrowheads="1"/>
            </p:cNvPicPr>
            <p:nvPr/>
          </p:nvPicPr>
          <p:blipFill>
            <a:blip r:embed="rId4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5302250" y="4733925"/>
              <a:ext cx="2390775" cy="179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Text Box 13"/>
            <p:cNvSpPr txBox="1">
              <a:spLocks noChangeArrowheads="1"/>
            </p:cNvSpPr>
            <p:nvPr/>
          </p:nvSpPr>
          <p:spPr bwMode="auto">
            <a:xfrm>
              <a:off x="7905750" y="5559425"/>
              <a:ext cx="1841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ja-JP" altLang="ja-JP" sz="1400">
                <a:latin typeface="HGSｺﾞｼｯｸE" pitchFamily="50" charset="-128"/>
                <a:ea typeface="HGSｺﾞｼｯｸE" pitchFamily="50" charset="-128"/>
              </a:endParaRPr>
            </a:p>
          </p:txBody>
        </p:sp>
        <p:sp>
          <p:nvSpPr>
            <p:cNvPr id="16391" name="AutoShape 14"/>
            <p:cNvSpPr>
              <a:spLocks noChangeArrowheads="1"/>
            </p:cNvSpPr>
            <p:nvPr/>
          </p:nvSpPr>
          <p:spPr bwMode="auto">
            <a:xfrm>
              <a:off x="6677025" y="5324475"/>
              <a:ext cx="357188" cy="247650"/>
            </a:xfrm>
            <a:prstGeom prst="rightArrow">
              <a:avLst>
                <a:gd name="adj1" fmla="val 50000"/>
                <a:gd name="adj2" fmla="val 36058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92" name="Oval 18"/>
            <p:cNvSpPr>
              <a:spLocks noChangeArrowheads="1"/>
            </p:cNvSpPr>
            <p:nvPr/>
          </p:nvSpPr>
          <p:spPr bwMode="auto">
            <a:xfrm>
              <a:off x="5438775" y="3629025"/>
              <a:ext cx="476250" cy="295275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93" name="Oval 20"/>
            <p:cNvSpPr>
              <a:spLocks noChangeArrowheads="1"/>
            </p:cNvSpPr>
            <p:nvPr/>
          </p:nvSpPr>
          <p:spPr bwMode="auto">
            <a:xfrm>
              <a:off x="5511800" y="5807075"/>
              <a:ext cx="476250" cy="295275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94" name="Line 21"/>
            <p:cNvSpPr>
              <a:spLocks noChangeShapeType="1"/>
            </p:cNvSpPr>
            <p:nvPr/>
          </p:nvSpPr>
          <p:spPr bwMode="auto">
            <a:xfrm>
              <a:off x="6848475" y="5762625"/>
              <a:ext cx="121920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5" name="Text Box 22"/>
            <p:cNvSpPr txBox="1">
              <a:spLocks noChangeArrowheads="1"/>
            </p:cNvSpPr>
            <p:nvPr/>
          </p:nvSpPr>
          <p:spPr bwMode="auto">
            <a:xfrm>
              <a:off x="7842250" y="5727700"/>
              <a:ext cx="184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ja-JP" altLang="ja-JP">
                <a:ea typeface="HGSｺﾞｼｯｸE" pitchFamily="50" charset="-128"/>
              </a:endParaRPr>
            </a:p>
          </p:txBody>
        </p:sp>
        <p:sp>
          <p:nvSpPr>
            <p:cNvPr id="16396" name="Text Box 23"/>
            <p:cNvSpPr txBox="1">
              <a:spLocks noChangeArrowheads="1"/>
            </p:cNvSpPr>
            <p:nvPr/>
          </p:nvSpPr>
          <p:spPr bwMode="auto">
            <a:xfrm>
              <a:off x="8096250" y="6018213"/>
              <a:ext cx="1085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dirty="0" smtClean="0">
                  <a:latin typeface="HGSｺﾞｼｯｸE" pitchFamily="50" charset="-128"/>
                  <a:ea typeface="HGSｺﾞｼｯｸE" pitchFamily="50" charset="-128"/>
                </a:rPr>
                <a:t>Switch  cover</a:t>
              </a:r>
              <a:endParaRPr lang="ja-JP" altLang="en-US" sz="1200" dirty="0">
                <a:latin typeface="HGSｺﾞｼｯｸE" pitchFamily="50" charset="-128"/>
                <a:ea typeface="HGSｺﾞｼｯｸE" pitchFamily="50" charset="-128"/>
              </a:endParaRPr>
            </a:p>
          </p:txBody>
        </p:sp>
        <p:sp>
          <p:nvSpPr>
            <p:cNvPr id="16397" name="Text Box 27"/>
            <p:cNvSpPr txBox="1">
              <a:spLocks noChangeArrowheads="1"/>
            </p:cNvSpPr>
            <p:nvPr/>
          </p:nvSpPr>
          <p:spPr bwMode="auto">
            <a:xfrm>
              <a:off x="3870933" y="1343971"/>
              <a:ext cx="7225055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latin typeface="HGSｺﾞｼｯｸE" pitchFamily="50" charset="-128"/>
                  <a:ea typeface="HGSｺﾞｼｯｸE" pitchFamily="50" charset="-128"/>
                </a:rPr>
                <a:t>- Protection mechanism at removing/installing the power supply unit</a:t>
              </a:r>
              <a:endParaRPr lang="ja-JP" altLang="en-US" dirty="0">
                <a:latin typeface="HGSｺﾞｼｯｸE" pitchFamily="50" charset="-128"/>
                <a:ea typeface="HGSｺﾞｼｯｸE" pitchFamily="50" charset="-128"/>
              </a:endParaRPr>
            </a:p>
            <a:p>
              <a:pPr lvl="1"/>
              <a:endParaRPr lang="ja-JP" altLang="en-US" sz="1400" dirty="0">
                <a:latin typeface="HGSｺﾞｼｯｸE" pitchFamily="50" charset="-128"/>
                <a:ea typeface="HGSｺﾞｼｯｸE" pitchFamily="50" charset="-128"/>
              </a:endParaRPr>
            </a:p>
            <a:p>
              <a:pPr lvl="1"/>
              <a:r>
                <a:rPr lang="en-US" altLang="ja-JP" sz="1400" dirty="0" smtClean="0"/>
                <a:t>The </a:t>
              </a:r>
              <a:r>
                <a:rPr lang="en-US" altLang="ja-JP" sz="1400" dirty="0"/>
                <a:t>power supply cannot be removed when the power is on.</a:t>
              </a:r>
            </a:p>
            <a:p>
              <a:pPr lvl="1"/>
              <a:endParaRPr lang="ja-JP" altLang="en-US" sz="1400" dirty="0">
                <a:latin typeface="HGSｺﾞｼｯｸE" pitchFamily="50" charset="-128"/>
                <a:ea typeface="HGSｺﾞｼｯｸE" pitchFamily="50" charset="-128"/>
              </a:endParaRPr>
            </a:p>
          </p:txBody>
        </p:sp>
        <p:sp>
          <p:nvSpPr>
            <p:cNvPr id="16398" name="Text Box 28"/>
            <p:cNvSpPr txBox="1">
              <a:spLocks noChangeArrowheads="1"/>
            </p:cNvSpPr>
            <p:nvPr/>
          </p:nvSpPr>
          <p:spPr bwMode="auto">
            <a:xfrm>
              <a:off x="6318250" y="4933950"/>
              <a:ext cx="425142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 dirty="0"/>
                <a:t>When the power is off, the switch cover can be slid.</a:t>
              </a:r>
              <a:endParaRPr lang="en-US" altLang="ja-JP" sz="1400" dirty="0"/>
            </a:p>
          </p:txBody>
        </p:sp>
        <p:sp>
          <p:nvSpPr>
            <p:cNvPr id="16399" name="Text Box 29"/>
            <p:cNvSpPr txBox="1">
              <a:spLocks noChangeArrowheads="1"/>
            </p:cNvSpPr>
            <p:nvPr/>
          </p:nvSpPr>
          <p:spPr bwMode="auto">
            <a:xfrm>
              <a:off x="5270500" y="4086225"/>
              <a:ext cx="1854995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 smtClean="0">
                  <a:ea typeface="HGSｺﾞｼｯｸE" pitchFamily="50" charset="-128"/>
                </a:rPr>
                <a:t>Lever button: Locked</a:t>
              </a:r>
              <a:endParaRPr lang="ja-JP" altLang="en-US" sz="1400" dirty="0">
                <a:ea typeface="HGSｺﾞｼｯｸE" pitchFamily="50" charset="-128"/>
              </a:endParaRPr>
            </a:p>
          </p:txBody>
        </p:sp>
        <p:sp>
          <p:nvSpPr>
            <p:cNvPr id="16400" name="Text Box 30"/>
            <p:cNvSpPr txBox="1">
              <a:spLocks noChangeArrowheads="1"/>
            </p:cNvSpPr>
            <p:nvPr/>
          </p:nvSpPr>
          <p:spPr bwMode="auto">
            <a:xfrm>
              <a:off x="5305425" y="6245225"/>
              <a:ext cx="2034531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 smtClean="0">
                  <a:ea typeface="HGSｺﾞｼｯｸE" pitchFamily="50" charset="-128"/>
                </a:rPr>
                <a:t>Lever button: Released</a:t>
              </a:r>
              <a:endParaRPr lang="ja-JP" altLang="en-US" sz="1400" dirty="0">
                <a:ea typeface="HGSｺﾞｼｯｸE" pitchFamily="50" charset="-128"/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3200" dirty="0"/>
              <a:t>Replacement of Power Supply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 descr="DSC01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5540" y="734338"/>
            <a:ext cx="2215321" cy="1661491"/>
          </a:xfrm>
          <a:prstGeom prst="rect">
            <a:avLst/>
          </a:prstGeom>
        </p:spPr>
      </p:pic>
      <p:pic>
        <p:nvPicPr>
          <p:cNvPr id="29" name="図 28" descr="DSC01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1114" y="734338"/>
            <a:ext cx="2215322" cy="1661491"/>
          </a:xfrm>
          <a:prstGeom prst="rect">
            <a:avLst/>
          </a:prstGeom>
        </p:spPr>
      </p:pic>
      <p:pic>
        <p:nvPicPr>
          <p:cNvPr id="30" name="図 29" descr="DSC019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5357" y="2660603"/>
            <a:ext cx="2213115" cy="1659836"/>
          </a:xfrm>
          <a:prstGeom prst="rect">
            <a:avLst/>
          </a:prstGeom>
        </p:spPr>
      </p:pic>
      <p:pic>
        <p:nvPicPr>
          <p:cNvPr id="31" name="図 30" descr="DSC019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0991" y="2660603"/>
            <a:ext cx="2195444" cy="1646583"/>
          </a:xfrm>
          <a:prstGeom prst="rect">
            <a:avLst/>
          </a:prstGeom>
        </p:spPr>
      </p:pic>
      <p:pic>
        <p:nvPicPr>
          <p:cNvPr id="32" name="図 31" descr="DSC019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8904" y="4698130"/>
            <a:ext cx="2215320" cy="1661491"/>
          </a:xfrm>
          <a:prstGeom prst="rect">
            <a:avLst/>
          </a:prstGeom>
        </p:spPr>
      </p:pic>
      <p:sp>
        <p:nvSpPr>
          <p:cNvPr id="17435" name="Line 14"/>
          <p:cNvSpPr>
            <a:spLocks noChangeShapeType="1"/>
          </p:cNvSpPr>
          <p:nvPr/>
        </p:nvSpPr>
        <p:spPr bwMode="auto">
          <a:xfrm flipH="1" flipV="1">
            <a:off x="5521047" y="2049477"/>
            <a:ext cx="4263" cy="38243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31" name="Line 18"/>
          <p:cNvSpPr>
            <a:spLocks noChangeShapeType="1"/>
          </p:cNvSpPr>
          <p:nvPr/>
        </p:nvSpPr>
        <p:spPr bwMode="auto">
          <a:xfrm>
            <a:off x="6271589" y="5880886"/>
            <a:ext cx="19484" cy="46157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13" name="Text Box 23"/>
          <p:cNvSpPr txBox="1">
            <a:spLocks noChangeArrowheads="1"/>
          </p:cNvSpPr>
          <p:nvPr/>
        </p:nvSpPr>
        <p:spPr bwMode="auto">
          <a:xfrm>
            <a:off x="847007" y="1340350"/>
            <a:ext cx="2824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1. Turn off the power switch and slide the switch cover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right.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7420" name="Line 24"/>
          <p:cNvSpPr>
            <a:spLocks noChangeShapeType="1"/>
          </p:cNvSpPr>
          <p:nvPr/>
        </p:nvSpPr>
        <p:spPr bwMode="auto">
          <a:xfrm flipV="1">
            <a:off x="7455866" y="1847521"/>
            <a:ext cx="39687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1" name="Text Box 28"/>
          <p:cNvSpPr txBox="1">
            <a:spLocks noChangeArrowheads="1"/>
          </p:cNvSpPr>
          <p:nvPr/>
        </p:nvSpPr>
        <p:spPr bwMode="auto">
          <a:xfrm>
            <a:off x="6738247" y="2354809"/>
            <a:ext cx="16525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Switch cover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7422" name="Line 29"/>
          <p:cNvSpPr>
            <a:spLocks noChangeShapeType="1"/>
          </p:cNvSpPr>
          <p:nvPr/>
        </p:nvSpPr>
        <p:spPr bwMode="auto">
          <a:xfrm flipV="1">
            <a:off x="7645940" y="2125816"/>
            <a:ext cx="86703" cy="25746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15" name="Text Box 32"/>
          <p:cNvSpPr txBox="1">
            <a:spLocks noChangeArrowheads="1"/>
          </p:cNvSpPr>
          <p:nvPr/>
        </p:nvSpPr>
        <p:spPr bwMode="auto">
          <a:xfrm>
            <a:off x="595313" y="940300"/>
            <a:ext cx="976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Removal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7416" name="Text Box 33"/>
          <p:cNvSpPr txBox="1">
            <a:spLocks noChangeArrowheads="1"/>
          </p:cNvSpPr>
          <p:nvPr/>
        </p:nvSpPr>
        <p:spPr bwMode="auto">
          <a:xfrm>
            <a:off x="869232" y="2781114"/>
            <a:ext cx="2615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2. Push the unlock button (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red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).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   Open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the eject lever.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7418" name="Text Box 35"/>
          <p:cNvSpPr txBox="1">
            <a:spLocks noChangeArrowheads="1"/>
          </p:cNvSpPr>
          <p:nvPr/>
        </p:nvSpPr>
        <p:spPr bwMode="auto">
          <a:xfrm>
            <a:off x="881932" y="4720901"/>
            <a:ext cx="39527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3.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Pull out the power supply unit.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5290448" y="2377999"/>
            <a:ext cx="7624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OFF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4634455" y="4250147"/>
            <a:ext cx="16525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Unlock button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 flipH="1" flipV="1">
            <a:off x="4834646" y="3968884"/>
            <a:ext cx="329203" cy="359924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762578" y="5516072"/>
            <a:ext cx="47627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Open the eject lever and install the power supply unit by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reversing the steps of installation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.</a:t>
            </a:r>
            <a:endParaRPr lang="en-US" altLang="ja-JP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38" name="Arc 14"/>
          <p:cNvSpPr>
            <a:spLocks/>
          </p:cNvSpPr>
          <p:nvPr/>
        </p:nvSpPr>
        <p:spPr bwMode="auto">
          <a:xfrm rot="5400000">
            <a:off x="6996262" y="3344979"/>
            <a:ext cx="780759" cy="557033"/>
          </a:xfrm>
          <a:custGeom>
            <a:avLst/>
            <a:gdLst>
              <a:gd name="T0" fmla="*/ 2147483647 w 21242"/>
              <a:gd name="T1" fmla="*/ 0 h 16224"/>
              <a:gd name="T2" fmla="*/ 2147483647 w 21242"/>
              <a:gd name="T3" fmla="*/ 2147483647 h 16224"/>
              <a:gd name="T4" fmla="*/ 0 w 21242"/>
              <a:gd name="T5" fmla="*/ 2147483647 h 16224"/>
              <a:gd name="T6" fmla="*/ 0 60000 65536"/>
              <a:gd name="T7" fmla="*/ 0 60000 65536"/>
              <a:gd name="T8" fmla="*/ 0 60000 65536"/>
              <a:gd name="T9" fmla="*/ 0 w 21242"/>
              <a:gd name="T10" fmla="*/ 0 h 16224"/>
              <a:gd name="T11" fmla="*/ 21242 w 21242"/>
              <a:gd name="T12" fmla="*/ 16224 h 16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42" h="16224" fill="none" extrusionOk="0">
                <a:moveTo>
                  <a:pt x="14259" y="0"/>
                </a:moveTo>
                <a:cubicBezTo>
                  <a:pt x="17903" y="3202"/>
                  <a:pt x="20363" y="7538"/>
                  <a:pt x="21242" y="12309"/>
                </a:cubicBezTo>
              </a:path>
              <a:path w="21242" h="16224" stroke="0" extrusionOk="0">
                <a:moveTo>
                  <a:pt x="14259" y="0"/>
                </a:moveTo>
                <a:cubicBezTo>
                  <a:pt x="17903" y="3202"/>
                  <a:pt x="20363" y="7538"/>
                  <a:pt x="21242" y="12309"/>
                </a:cubicBezTo>
                <a:lnTo>
                  <a:pt x="0" y="16224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3200" dirty="0"/>
              <a:t>Replacement of Power Supply Unit</a:t>
            </a: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593337" y="5219500"/>
            <a:ext cx="1099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Installation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r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472" y="1473546"/>
            <a:ext cx="4804954" cy="2209271"/>
          </a:xfrm>
          <a:prstGeom prst="rect">
            <a:avLst/>
          </a:prstGeom>
        </p:spPr>
      </p:pic>
      <p:sp>
        <p:nvSpPr>
          <p:cNvPr id="20496" name="Rectangle 17"/>
          <p:cNvSpPr>
            <a:spLocks noChangeArrowheads="1"/>
          </p:cNvSpPr>
          <p:nvPr/>
        </p:nvSpPr>
        <p:spPr bwMode="auto">
          <a:xfrm>
            <a:off x="800100" y="857713"/>
            <a:ext cx="7553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1. Remove the six screws to detach the two fan assemblies.</a:t>
            </a:r>
            <a:r>
              <a:rPr lang="ja-JP" altLang="en-US" sz="1400" dirty="0" smtClean="0">
                <a:latin typeface="HGSｺﾞｼｯｸE" pitchFamily="50" charset="-128"/>
                <a:ea typeface="HGSｺﾞｼｯｸE" pitchFamily="50" charset="-128"/>
              </a:rPr>
              <a:t> </a:t>
            </a:r>
            <a:r>
              <a:rPr lang="ja-JP" altLang="en-US" sz="1400" dirty="0">
                <a:latin typeface="HGSｺﾞｼｯｸE" pitchFamily="50" charset="-128"/>
                <a:ea typeface="HGSｺﾞｼｯｸE" pitchFamily="50" charset="-128"/>
              </a:rPr>
              <a:t>　　　　　</a:t>
            </a:r>
          </a:p>
          <a:p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2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. Pull out the two fan assemblies.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pic>
        <p:nvPicPr>
          <p:cNvPr id="19" name="図 18" descr="Fig1-02-03-01J=GUID-1F07921D-2386-4AA2-878D-0573E260EF12=1=en=Ep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2889" y="3641014"/>
            <a:ext cx="3905475" cy="2662402"/>
          </a:xfrm>
          <a:prstGeom prst="rect">
            <a:avLst/>
          </a:prstGeom>
        </p:spPr>
      </p:pic>
      <p:sp>
        <p:nvSpPr>
          <p:cNvPr id="20" name="円/楕円 19"/>
          <p:cNvSpPr/>
          <p:nvPr/>
        </p:nvSpPr>
        <p:spPr>
          <a:xfrm>
            <a:off x="6457245" y="1620302"/>
            <a:ext cx="225777" cy="237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259689" y="2291991"/>
            <a:ext cx="225777" cy="237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333066" y="3166880"/>
            <a:ext cx="225777" cy="237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2206977" y="3161236"/>
            <a:ext cx="225777" cy="237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2302932" y="1609014"/>
            <a:ext cx="225777" cy="237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2387598" y="2506480"/>
            <a:ext cx="225777" cy="237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3200" dirty="0">
                <a:latin typeface="HGSｺﾞｼｯｸE" pitchFamily="50" charset="-128"/>
                <a:ea typeface="HGSｺﾞｼｯｸE" pitchFamily="50" charset="-128"/>
              </a:rPr>
              <a:t>Replacement of Fan</a:t>
            </a:r>
            <a:endParaRPr lang="ja-JP" altLang="en-US" sz="3200" dirty="0">
              <a:latin typeface="HGSｺﾞｼｯｸE" pitchFamily="50" charset="-128"/>
              <a:ea typeface="HGS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2263" y="851972"/>
            <a:ext cx="7273925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3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. Remove the two screws to detach the fan panel assembly and the fan frame assembly.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>
              <a:spcBef>
                <a:spcPct val="50000"/>
              </a:spcBef>
            </a:pP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>
              <a:spcBef>
                <a:spcPct val="50000"/>
              </a:spcBef>
            </a:pP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>
              <a:spcBef>
                <a:spcPct val="50000"/>
              </a:spcBef>
            </a:pP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>
              <a:spcBef>
                <a:spcPct val="50000"/>
              </a:spcBef>
            </a:pP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>
              <a:spcBef>
                <a:spcPct val="50000"/>
              </a:spcBef>
            </a:pP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>
              <a:spcBef>
                <a:spcPct val="50000"/>
              </a:spcBef>
            </a:pP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>
              <a:spcBef>
                <a:spcPct val="50000"/>
              </a:spcBef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>
              <a:spcBef>
                <a:spcPct val="50000"/>
              </a:spcBef>
            </a:pP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4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. Disconnect the harness from the connector (CN002) on the HN-401 board to detach the fan assembly.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1185324" y="1290474"/>
            <a:ext cx="3488267" cy="2166852"/>
            <a:chOff x="2144889" y="1543402"/>
            <a:chExt cx="3488267" cy="2166852"/>
          </a:xfrm>
        </p:grpSpPr>
        <p:pic>
          <p:nvPicPr>
            <p:cNvPr id="21" name="図 20" descr="FA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5200" y="1543402"/>
              <a:ext cx="3177646" cy="2166852"/>
            </a:xfrm>
            <a:prstGeom prst="rect">
              <a:avLst/>
            </a:prstGeom>
          </p:spPr>
        </p:pic>
        <p:cxnSp>
          <p:nvCxnSpPr>
            <p:cNvPr id="23" name="直線矢印コネクタ 22"/>
            <p:cNvCxnSpPr/>
            <p:nvPr/>
          </p:nvCxnSpPr>
          <p:spPr>
            <a:xfrm flipV="1">
              <a:off x="2144889" y="2381957"/>
              <a:ext cx="349955" cy="225776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H="1" flipV="1">
              <a:off x="5322711" y="2602090"/>
              <a:ext cx="310445" cy="231421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図 31" descr="fa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2006" y="1282359"/>
            <a:ext cx="2863146" cy="2150851"/>
          </a:xfrm>
          <a:prstGeom prst="rect">
            <a:avLst/>
          </a:prstGeom>
        </p:spPr>
      </p:pic>
      <p:pic>
        <p:nvPicPr>
          <p:cNvPr id="33" name="図 32" descr="DSC018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1608" y="4022639"/>
            <a:ext cx="2954207" cy="2215655"/>
          </a:xfrm>
          <a:prstGeom prst="rect">
            <a:avLst/>
          </a:prstGeom>
        </p:spPr>
      </p:pic>
      <p:pic>
        <p:nvPicPr>
          <p:cNvPr id="35" name="図 34" descr="h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4990" y="4033627"/>
            <a:ext cx="2883884" cy="2162913"/>
          </a:xfrm>
          <a:prstGeom prst="rect">
            <a:avLst/>
          </a:prstGeom>
        </p:spPr>
      </p:pic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3200" dirty="0">
                <a:latin typeface="HGSｺﾞｼｯｸE" pitchFamily="50" charset="-128"/>
                <a:ea typeface="HGSｺﾞｼｯｸE" pitchFamily="50" charset="-128"/>
              </a:rPr>
              <a:t>Replacement of Fan</a:t>
            </a:r>
            <a:endParaRPr lang="ja-JP" altLang="en-US" sz="32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 flipH="1">
            <a:off x="7028761" y="1542361"/>
            <a:ext cx="716097" cy="2754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7733626" y="1362706"/>
            <a:ext cx="15958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/>
              <a:t>PANEL ASSY, FAN</a:t>
            </a:r>
            <a:endParaRPr lang="ja-JP" altLang="en-US" sz="10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 flipH="1">
            <a:off x="6542182" y="2941504"/>
            <a:ext cx="1202676" cy="1744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7733626" y="2826114"/>
            <a:ext cx="15958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/>
              <a:t>FRAME ASSY, FAN</a:t>
            </a:r>
            <a:endParaRPr lang="ja-JP" altLang="en-US" sz="1000" dirty="0">
              <a:latin typeface="HGSｺﾞｼｯｸE" pitchFamily="50" charset="-128"/>
              <a:ea typeface="HGS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" y="288925"/>
            <a:ext cx="82486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28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ja-JP" sz="2000" dirty="0">
              <a:ea typeface="HGSｺﾞｼｯｸE" pitchFamily="50" charset="-128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36625" y="1078008"/>
            <a:ext cx="55483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Compared to MVS-6000, the wide is same and the depth is shorten.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(Dimension: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440W x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485.7D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x 443H)</a:t>
            </a:r>
            <a:r>
              <a:rPr lang="ja-JP" altLang="en-US" sz="1400" dirty="0"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(520D for MVS-6000)</a:t>
            </a:r>
            <a:endParaRPr lang="en-US" altLang="ja-JP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pic>
        <p:nvPicPr>
          <p:cNvPr id="5" name="図 4" descr="gaik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6958" y="1650005"/>
            <a:ext cx="6222058" cy="473174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Overview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" y="695325"/>
            <a:ext cx="824865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400" dirty="0" smtClean="0">
                <a:ea typeface="HGSｺﾞｼｯｸE" pitchFamily="50" charset="-128"/>
              </a:rPr>
              <a:t>Size</a:t>
            </a:r>
            <a:endParaRPr lang="en-US" altLang="ja-JP" sz="2400" dirty="0">
              <a:ea typeface="HGS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2263" y="1705335"/>
            <a:ext cx="77374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5. Install the fan assembly by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reversing the steps of installation.</a:t>
            </a:r>
          </a:p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6. Install the fan harness into the connector (CN002) on the HN-401 board.</a:t>
            </a:r>
          </a:p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7.</a:t>
            </a:r>
            <a:r>
              <a:rPr lang="ja-JP" altLang="en-US" sz="1400" dirty="0" smtClean="0">
                <a:latin typeface="HGSｺﾞｼｯｸE" pitchFamily="50" charset="-128"/>
                <a:ea typeface="HGSｺﾞｼｯｸE" pitchFamily="50" charset="-128"/>
              </a:rPr>
              <a:t>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Interfold the fan harness not to go out of the fan frame assemble.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pic>
        <p:nvPicPr>
          <p:cNvPr id="16" name="図 15" descr="DSC01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919" y="2644041"/>
            <a:ext cx="2767684" cy="2075763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200348" y="836170"/>
            <a:ext cx="7328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Note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Install </a:t>
            </a:r>
            <a:r>
              <a:rPr lang="en-US" altLang="ja-JP" sz="1400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the fan carefully paying attention to the label side and the harness position.</a:t>
            </a:r>
          </a:p>
          <a:p>
            <a:r>
              <a:rPr lang="en-US" altLang="ja-JP" sz="1400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When installing the fan, do not catch the </a:t>
            </a:r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harness.</a:t>
            </a:r>
            <a:endParaRPr lang="en-US" altLang="ja-JP" sz="1400" dirty="0">
              <a:solidFill>
                <a:srgbClr val="0000FF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3200" dirty="0"/>
              <a:t>Replacement of Fan</a:t>
            </a:r>
            <a:endParaRPr lang="ja-JP" altLang="en-US" sz="3200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3301079" y="2644041"/>
            <a:ext cx="2618956" cy="2093205"/>
            <a:chOff x="4523036" y="2905699"/>
            <a:chExt cx="3279353" cy="2459515"/>
          </a:xfrm>
        </p:grpSpPr>
        <p:pic>
          <p:nvPicPr>
            <p:cNvPr id="25" name="図 24" descr="fan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3036" y="2905699"/>
              <a:ext cx="3279353" cy="2459515"/>
            </a:xfrm>
            <a:prstGeom prst="rect">
              <a:avLst/>
            </a:prstGeom>
          </p:spPr>
        </p:pic>
        <p:sp>
          <p:nvSpPr>
            <p:cNvPr id="26" name="フリーフォーム 25"/>
            <p:cNvSpPr/>
            <p:nvPr/>
          </p:nvSpPr>
          <p:spPr>
            <a:xfrm>
              <a:off x="5901369" y="4935556"/>
              <a:ext cx="888714" cy="168500"/>
            </a:xfrm>
            <a:custGeom>
              <a:avLst/>
              <a:gdLst>
                <a:gd name="connsiteX0" fmla="*/ 885021 w 888714"/>
                <a:gd name="connsiteY0" fmla="*/ 0 h 168500"/>
                <a:gd name="connsiteX1" fmla="*/ 874004 w 888714"/>
                <a:gd name="connsiteY1" fmla="*/ 66102 h 168500"/>
                <a:gd name="connsiteX2" fmla="*/ 807903 w 888714"/>
                <a:gd name="connsiteY2" fmla="*/ 88135 h 168500"/>
                <a:gd name="connsiteX3" fmla="*/ 653667 w 888714"/>
                <a:gd name="connsiteY3" fmla="*/ 99152 h 168500"/>
                <a:gd name="connsiteX4" fmla="*/ 246043 w 888714"/>
                <a:gd name="connsiteY4" fmla="*/ 88135 h 168500"/>
                <a:gd name="connsiteX5" fmla="*/ 14689 w 888714"/>
                <a:gd name="connsiteY5" fmla="*/ 99152 h 168500"/>
                <a:gd name="connsiteX6" fmla="*/ 25706 w 888714"/>
                <a:gd name="connsiteY6" fmla="*/ 143220 h 168500"/>
                <a:gd name="connsiteX7" fmla="*/ 212992 w 888714"/>
                <a:gd name="connsiteY7" fmla="*/ 154237 h 168500"/>
                <a:gd name="connsiteX8" fmla="*/ 752819 w 888714"/>
                <a:gd name="connsiteY8" fmla="*/ 165254 h 1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714" h="168500">
                  <a:moveTo>
                    <a:pt x="885021" y="0"/>
                  </a:moveTo>
                  <a:cubicBezTo>
                    <a:pt x="881349" y="22034"/>
                    <a:pt x="888714" y="49291"/>
                    <a:pt x="874004" y="66102"/>
                  </a:cubicBezTo>
                  <a:cubicBezTo>
                    <a:pt x="858710" y="83581"/>
                    <a:pt x="831069" y="86480"/>
                    <a:pt x="807903" y="88135"/>
                  </a:cubicBezTo>
                  <a:lnTo>
                    <a:pt x="653667" y="99152"/>
                  </a:lnTo>
                  <a:cubicBezTo>
                    <a:pt x="517792" y="95480"/>
                    <a:pt x="381967" y="88135"/>
                    <a:pt x="246043" y="88135"/>
                  </a:cubicBezTo>
                  <a:cubicBezTo>
                    <a:pt x="168838" y="88135"/>
                    <a:pt x="89589" y="80427"/>
                    <a:pt x="14689" y="99152"/>
                  </a:cubicBezTo>
                  <a:cubicBezTo>
                    <a:pt x="0" y="102824"/>
                    <a:pt x="11117" y="139167"/>
                    <a:pt x="25706" y="143220"/>
                  </a:cubicBezTo>
                  <a:cubicBezTo>
                    <a:pt x="85961" y="159958"/>
                    <a:pt x="150523" y="151331"/>
                    <a:pt x="212992" y="154237"/>
                  </a:cubicBezTo>
                  <a:cubicBezTo>
                    <a:pt x="519647" y="168500"/>
                    <a:pt x="460617" y="165254"/>
                    <a:pt x="752819" y="165254"/>
                  </a:cubicBezTo>
                </a:path>
              </a:pathLst>
            </a:cu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9" name="図 28" descr="fan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3510" y="2644041"/>
            <a:ext cx="2732184" cy="2049138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203664" y="2583794"/>
            <a:ext cx="271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Be careful not to hold the opposite harness.</a:t>
            </a:r>
            <a:endParaRPr kumimoji="1"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7058966" y="4170959"/>
            <a:ext cx="399454" cy="390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 descr="fan_panel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54325" y="4728985"/>
            <a:ext cx="1621837" cy="1216378"/>
          </a:xfrm>
          <a:prstGeom prst="rect">
            <a:avLst/>
          </a:prstGeom>
        </p:spPr>
      </p:pic>
      <p:sp>
        <p:nvSpPr>
          <p:cNvPr id="34" name="Line 5"/>
          <p:cNvSpPr>
            <a:spLocks noChangeShapeType="1"/>
          </p:cNvSpPr>
          <p:nvPr/>
        </p:nvSpPr>
        <p:spPr bwMode="auto">
          <a:xfrm flipH="1" flipV="1">
            <a:off x="4351663" y="4571999"/>
            <a:ext cx="209320" cy="5398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932807" y="5117622"/>
            <a:ext cx="15958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/>
              <a:t>FRAME ASSY, FAN</a:t>
            </a:r>
            <a:endParaRPr lang="ja-JP" altLang="en-US" sz="1000" dirty="0">
              <a:latin typeface="HGSｺﾞｼｯｸE" pitchFamily="50" charset="-128"/>
              <a:ea typeface="HGSｺﾞｼｯｸE" pitchFamily="50" charset="-128"/>
            </a:endParaRPr>
          </a:p>
        </p:txBody>
      </p:sp>
      <p:pic>
        <p:nvPicPr>
          <p:cNvPr id="15" name="図 14" descr="fan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52336" y="4447307"/>
            <a:ext cx="1192687" cy="1839191"/>
          </a:xfrm>
          <a:prstGeom prst="rect">
            <a:avLst/>
          </a:prstGeom>
        </p:spPr>
      </p:pic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1634836" y="5223163"/>
            <a:ext cx="706581" cy="18011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161897" y="5283875"/>
            <a:ext cx="6114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/>
              <a:t>LAVEL</a:t>
            </a:r>
            <a:endParaRPr lang="ja-JP" altLang="en-US" sz="10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1787236" y="6121575"/>
            <a:ext cx="928253" cy="575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466702" y="6057598"/>
            <a:ext cx="6114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/>
              <a:t>CN</a:t>
            </a:r>
            <a:endParaRPr lang="ja-JP" altLang="en-US" sz="10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9456" y="4695911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attention to the 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label side</a:t>
            </a:r>
            <a:endParaRPr kumimoji="1" lang="ja-JP" altLang="en-US" sz="1400" dirty="0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1818526" y="5842465"/>
            <a:ext cx="1018541" cy="754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996597" y="5778490"/>
            <a:ext cx="9565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/>
              <a:t>Support</a:t>
            </a:r>
            <a:r>
              <a:rPr lang="ja-JP" altLang="en-US" sz="1000" dirty="0" smtClean="0"/>
              <a:t>  </a:t>
            </a:r>
            <a:r>
              <a:rPr lang="en-US" altLang="ja-JP" sz="1000" dirty="0" smtClean="0"/>
              <a:t>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F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5269" y="2757161"/>
            <a:ext cx="3177646" cy="2166852"/>
          </a:xfrm>
          <a:prstGeom prst="rect">
            <a:avLst/>
          </a:prstGeom>
        </p:spPr>
      </p:pic>
      <p:pic>
        <p:nvPicPr>
          <p:cNvPr id="20" name="図 19" descr="fan_pane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4041" y="2517624"/>
            <a:ext cx="1753542" cy="1315156"/>
          </a:xfrm>
          <a:prstGeom prst="rect">
            <a:avLst/>
          </a:prstGeom>
        </p:spPr>
      </p:pic>
      <p:pic>
        <p:nvPicPr>
          <p:cNvPr id="8" name="図 7" descr="fan_panel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525" y="2517624"/>
            <a:ext cx="1749777" cy="1312333"/>
          </a:xfrm>
          <a:prstGeom prst="rect">
            <a:avLst/>
          </a:prstGeom>
        </p:spPr>
      </p:pic>
      <p:pic>
        <p:nvPicPr>
          <p:cNvPr id="10" name="図 9" descr="fan_panel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2005" y="4344283"/>
            <a:ext cx="1742252" cy="1306689"/>
          </a:xfrm>
          <a:prstGeom prst="rect">
            <a:avLst/>
          </a:prstGeom>
        </p:spPr>
      </p:pic>
      <p:pic>
        <p:nvPicPr>
          <p:cNvPr id="11" name="図 10" descr="fan_panel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4099" y="4344283"/>
            <a:ext cx="1727202" cy="1295402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3200" dirty="0"/>
              <a:t>Replacement of Fan</a:t>
            </a:r>
            <a:endParaRPr lang="ja-JP" altLang="en-US" sz="3200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10399" y="956179"/>
            <a:ext cx="77374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8. Position the notch on the right of fan frame assembly and the bend on the fan panel assembly.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9. Insert another bend of the fan panel assembly into the inside of the fan frame assembly.</a:t>
            </a:r>
          </a:p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10.</a:t>
            </a:r>
            <a:r>
              <a:rPr lang="ja-JP" altLang="en-US" sz="1400" dirty="0" smtClean="0">
                <a:latin typeface="HGSｺﾞｼｯｸE" pitchFamily="50" charset="-128"/>
                <a:ea typeface="HGSｺﾞｼｯｸE" pitchFamily="50" charset="-128"/>
              </a:rPr>
              <a:t>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Tighten a screw on the notch positioned in step 8.</a:t>
            </a:r>
          </a:p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11. Tighten a screw on another notch holding the bend not to float it.</a:t>
            </a:r>
          </a:p>
        </p:txBody>
      </p:sp>
      <p:sp>
        <p:nvSpPr>
          <p:cNvPr id="21" name="円/楕円 20"/>
          <p:cNvSpPr/>
          <p:nvPr/>
        </p:nvSpPr>
        <p:spPr>
          <a:xfrm>
            <a:off x="5439486" y="3576048"/>
            <a:ext cx="399454" cy="390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2738518" y="3364891"/>
            <a:ext cx="399454" cy="390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>
            <a:stCxn id="22" idx="2"/>
            <a:endCxn id="11" idx="3"/>
          </p:cNvCxnSpPr>
          <p:nvPr/>
        </p:nvCxnSpPr>
        <p:spPr>
          <a:xfrm flipH="1">
            <a:off x="2301301" y="3559900"/>
            <a:ext cx="437217" cy="14320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22" idx="2"/>
            <a:endCxn id="8" idx="3"/>
          </p:cNvCxnSpPr>
          <p:nvPr/>
        </p:nvCxnSpPr>
        <p:spPr>
          <a:xfrm flipH="1" flipV="1">
            <a:off x="2301302" y="3173791"/>
            <a:ext cx="437216" cy="38610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21" idx="6"/>
            <a:endCxn id="20" idx="1"/>
          </p:cNvCxnSpPr>
          <p:nvPr/>
        </p:nvCxnSpPr>
        <p:spPr>
          <a:xfrm flipV="1">
            <a:off x="5838940" y="3175202"/>
            <a:ext cx="855101" cy="5958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21" idx="6"/>
            <a:endCxn id="10" idx="1"/>
          </p:cNvCxnSpPr>
          <p:nvPr/>
        </p:nvCxnSpPr>
        <p:spPr>
          <a:xfrm>
            <a:off x="5838940" y="3771057"/>
            <a:ext cx="833065" cy="122657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6400800" y="2500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51552" y="2521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286958" y="433697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48727" y="4357171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11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017401" y="1234966"/>
            <a:ext cx="7548562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dirty="0" smtClean="0">
                <a:latin typeface="HGSｺﾞｼｯｸE" pitchFamily="50" charset="-128"/>
                <a:ea typeface="HGSｺﾞｼｯｸE" pitchFamily="50" charset="-128"/>
              </a:rPr>
              <a:t>・</a:t>
            </a:r>
            <a:r>
              <a:rPr lang="en-US" altLang="ja-JP" sz="1600" dirty="0" smtClean="0">
                <a:latin typeface="HGSｺﾞｼｯｸE" pitchFamily="50" charset="-128"/>
                <a:ea typeface="HGSｺﾞｼｯｸE" pitchFamily="50" charset="-128"/>
              </a:rPr>
              <a:t>Rack mounting</a:t>
            </a:r>
            <a:endParaRPr lang="ja-JP" altLang="en-US" sz="1600" dirty="0">
              <a:latin typeface="HGSｺﾞｼｯｸE" pitchFamily="50" charset="-128"/>
              <a:ea typeface="HGSｺﾞｼｯｸE" pitchFamily="50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1400" dirty="0"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The rack mount kit is not supplied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with MVS-6520/6530/3000.</a:t>
            </a:r>
            <a:endParaRPr lang="en-US" altLang="ja-JP" sz="1400" dirty="0">
              <a:latin typeface="HGSｺﾞｼｯｸE" pitchFamily="50" charset="-128"/>
              <a:ea typeface="HGSｺﾞｼｯｸE" pitchFamily="50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1400" dirty="0"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Use the specified rack mount kit when mounting a unit on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the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rack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ja-JP" sz="1400" dirty="0">
              <a:latin typeface="HGSｺﾞｼｯｸE" pitchFamily="50" charset="-128"/>
              <a:ea typeface="HGSｺﾞｼｯｸE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1600" dirty="0" smtClean="0">
                <a:latin typeface="HGSｺﾞｼｯｸE" pitchFamily="50" charset="-128"/>
                <a:ea typeface="HGSｺﾞｼｯｸE" pitchFamily="50" charset="-128"/>
              </a:rPr>
              <a:t>Specified rack mount kit: RMM-10</a:t>
            </a:r>
            <a:endParaRPr lang="en-US" altLang="ja-JP" sz="1600" dirty="0">
              <a:latin typeface="HGSｺﾞｼｯｸE" pitchFamily="50" charset="-128"/>
              <a:ea typeface="HGSｺﾞｼｯｸE" pitchFamily="50" charset="-128"/>
            </a:endParaRPr>
          </a:p>
          <a:p>
            <a:endParaRPr lang="en-US" altLang="ja-JP" sz="1400" dirty="0">
              <a:latin typeface="HGSｺﾞｼｯｸE" pitchFamily="50" charset="-128"/>
              <a:ea typeface="HGSｺﾞｼｯｸE" pitchFamily="50" charset="-128"/>
            </a:endParaRPr>
          </a:p>
          <a:p>
            <a:endParaRPr lang="en-US" altLang="ja-JP" sz="1400" dirty="0">
              <a:latin typeface="HGSｺﾞｼｯｸE" pitchFamily="50" charset="-128"/>
              <a:ea typeface="HGSｺﾞｼｯｸE" pitchFamily="50" charset="-128"/>
            </a:endParaRPr>
          </a:p>
          <a:p>
            <a:endParaRPr lang="en-US" altLang="ja-JP" sz="1400" dirty="0">
              <a:latin typeface="HGSｺﾞｼｯｸE" pitchFamily="50" charset="-128"/>
              <a:ea typeface="HGSｺﾞｼｯｸE" pitchFamily="50" charset="-128"/>
            </a:endParaRPr>
          </a:p>
          <a:p>
            <a:pPr marL="0" lvl="1"/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For the mounting procedure, refer to the Installation Manual.</a:t>
            </a:r>
            <a:endParaRPr lang="en-US" altLang="ja-JP" dirty="0"/>
          </a:p>
          <a:p>
            <a:endParaRPr lang="en-US" altLang="ja-JP" sz="1400" dirty="0"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ja-JP" altLang="en-US" sz="1400" dirty="0">
                <a:latin typeface="HGSｺﾞｼｯｸE" pitchFamily="50" charset="-128"/>
                <a:ea typeface="HGSｺﾞｼｯｸE" pitchFamily="50" charset="-128"/>
              </a:rPr>
              <a:t>    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J/E</a:t>
            </a:r>
            <a:r>
              <a:rPr lang="ja-JP" altLang="en-US" sz="1400" dirty="0" smtClean="0">
                <a:latin typeface="HGSｺﾞｼｯｸE" pitchFamily="50" charset="-128"/>
                <a:ea typeface="HGSｺﾞｼｯｸE" pitchFamily="50" charset="-128"/>
              </a:rPr>
              <a:t>：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4-446-372-01</a:t>
            </a:r>
            <a:endParaRPr lang="en-US" altLang="ja-JP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3200" dirty="0"/>
              <a:t>Rack Mounting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547927" y="835715"/>
            <a:ext cx="8229600" cy="574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There are two kinds of extension boards to extend plug-in boards for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MVS-6520/6530/3000.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ja-JP" altLang="en-US" sz="1400" dirty="0">
                <a:latin typeface="HGSｺﾞｼｯｸE" pitchFamily="50" charset="-128"/>
                <a:ea typeface="HGSｺﾞｼｯｸE" pitchFamily="50" charset="-128"/>
              </a:rPr>
              <a:t>　　</a:t>
            </a:r>
            <a:r>
              <a:rPr lang="ja-JP" altLang="en-US" sz="1400" dirty="0" smtClean="0">
                <a:latin typeface="HGSｺﾞｼｯｸE" pitchFamily="50" charset="-128"/>
                <a:ea typeface="HGSｺﾞｼｯｸE" pitchFamily="50" charset="-128"/>
              </a:rPr>
              <a:t>　　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Name: Extension board EX-1135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	</a:t>
            </a:r>
            <a:r>
              <a:rPr lang="ja-JP" altLang="en-US" sz="1400" dirty="0">
                <a:latin typeface="HGSｺﾞｼｯｸE" pitchFamily="50" charset="-128"/>
                <a:ea typeface="HGSｺﾞｼｯｸE" pitchFamily="50" charset="-128"/>
              </a:rPr>
              <a:t>　　</a:t>
            </a:r>
            <a:r>
              <a:rPr lang="ja-JP" altLang="en-US" sz="1400" dirty="0" smtClean="0">
                <a:latin typeface="HGSｺﾞｼｯｸE" pitchFamily="50" charset="-128"/>
                <a:ea typeface="HGSｺﾞｼｯｸE" pitchFamily="50" charset="-128"/>
              </a:rPr>
              <a:t>　　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Name: Extension board EX-1136</a:t>
            </a:r>
            <a:endParaRPr lang="en-US" altLang="ja-JP" sz="1400" dirty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ja-JP" altLang="en-US" sz="1400" dirty="0">
                <a:latin typeface="HGSｺﾞｼｯｸE" pitchFamily="50" charset="-128"/>
                <a:ea typeface="HGSｺﾞｼｯｸE" pitchFamily="50" charset="-128"/>
              </a:rPr>
              <a:t>　　</a:t>
            </a:r>
            <a:r>
              <a:rPr lang="ja-JP" altLang="en-US" sz="1400" dirty="0" smtClean="0">
                <a:latin typeface="HGSｺﾞｼｯｸE" pitchFamily="50" charset="-128"/>
                <a:ea typeface="HGSｺﾞｼｯｸE" pitchFamily="50" charset="-128"/>
              </a:rPr>
              <a:t>　　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Part No.: </a:t>
            </a:r>
            <a:r>
              <a:rPr lang="en-US" altLang="ja-JP" sz="1400" dirty="0" smtClean="0">
                <a:solidFill>
                  <a:schemeClr val="dk1"/>
                </a:solidFill>
                <a:latin typeface="HGSｺﾞｼｯｸE" pitchFamily="50" charset="-128"/>
                <a:ea typeface="HGSｺﾞｼｯｸE" pitchFamily="50" charset="-128"/>
              </a:rPr>
              <a:t>A-1874-359-A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	</a:t>
            </a:r>
            <a:r>
              <a:rPr lang="ja-JP" altLang="en-US" sz="1400" dirty="0">
                <a:latin typeface="HGSｺﾞｼｯｸE" pitchFamily="50" charset="-128"/>
                <a:ea typeface="HGSｺﾞｼｯｸE" pitchFamily="50" charset="-128"/>
              </a:rPr>
              <a:t>　　</a:t>
            </a:r>
            <a:r>
              <a:rPr lang="ja-JP" altLang="en-US" sz="1400" dirty="0" smtClean="0">
                <a:latin typeface="HGSｺﾞｼｯｸE" pitchFamily="50" charset="-128"/>
                <a:ea typeface="HGSｺﾞｼｯｸE" pitchFamily="50" charset="-128"/>
              </a:rPr>
              <a:t>　　　　　　　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Part No.:</a:t>
            </a:r>
            <a:r>
              <a:rPr lang="en-US" altLang="ja-JP" sz="1400" dirty="0" smtClean="0">
                <a:solidFill>
                  <a:schemeClr val="dk1"/>
                </a:solidFill>
                <a:latin typeface="HGSｺﾞｼｯｸE" pitchFamily="50" charset="-128"/>
                <a:ea typeface="HGSｺﾞｼｯｸE" pitchFamily="50" charset="-128"/>
              </a:rPr>
              <a:t> A-1874-360-A</a:t>
            </a:r>
            <a:endParaRPr lang="en-US" altLang="ja-JP" sz="1400" dirty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*Note:  Extension </a:t>
            </a:r>
            <a:r>
              <a:rPr lang="en-US" altLang="ja-JP" sz="1400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board EX-1135 cannot be used for the slot used with Extension </a:t>
            </a:r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board EX-1136.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ja-JP" altLang="en-US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　　　　</a:t>
            </a:r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Extension board EX-1136 cannot be used for the slot used with Extension board EX-1135.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ja-JP" altLang="en-US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　　　　</a:t>
            </a:r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Extension board EX-1135 cannot be used for the one upper slot of the MIX SLOT.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ja-JP" altLang="en-US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　　　　</a:t>
            </a:r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Use it for the one lower slot of the MIX SLOT instead.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ja-JP" altLang="en-US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　　　　</a:t>
            </a:r>
            <a:endParaRPr lang="ja-JP" altLang="en-US" sz="1400" dirty="0">
              <a:solidFill>
                <a:srgbClr val="0000FF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pic>
        <p:nvPicPr>
          <p:cNvPr id="4" name="図 3" descr="DSC019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48760" y="2257854"/>
            <a:ext cx="3355996" cy="2516997"/>
          </a:xfrm>
          <a:prstGeom prst="rect">
            <a:avLst/>
          </a:prstGeom>
        </p:spPr>
      </p:pic>
      <p:pic>
        <p:nvPicPr>
          <p:cNvPr id="5" name="図 4" descr="DSC01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85951" y="2270321"/>
            <a:ext cx="3350511" cy="251288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ja-JP" sz="3200" dirty="0">
                <a:latin typeface="HGSｺﾞｼｯｸE" pitchFamily="50" charset="-128"/>
                <a:ea typeface="HGSｺﾞｼｯｸE" pitchFamily="50" charset="-128"/>
              </a:rPr>
              <a:t>How to extend Plug-in Board</a:t>
            </a:r>
            <a:endParaRPr lang="ja-JP" altLang="en-US" sz="3200" dirty="0">
              <a:ea typeface="HGS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/>
          <p:cNvSpPr txBox="1"/>
          <p:nvPr/>
        </p:nvSpPr>
        <p:spPr>
          <a:xfrm>
            <a:off x="773113" y="732196"/>
            <a:ext cx="7318029" cy="9110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Use the extension board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EX-1135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when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checking the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plug-in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boards below.</a:t>
            </a:r>
          </a:p>
          <a:p>
            <a:r>
              <a:rPr lang="ja-JP" altLang="en-US" sz="1400" dirty="0" smtClean="0">
                <a:latin typeface="HGSｺﾞｼｯｸE" pitchFamily="50" charset="-128"/>
                <a:ea typeface="HGSｺﾞｼｯｸE" pitchFamily="50" charset="-128"/>
              </a:rPr>
              <a:t>　・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CA-85, MY-119, MY-119A, FC-114, DVP-55, MIX-55 (one lower slot of the MIX</a:t>
            </a:r>
            <a:r>
              <a:rPr lang="ja-JP" altLang="en-US" sz="1400" dirty="0" smtClean="0">
                <a:latin typeface="HGSｺﾞｼｯｸE" pitchFamily="50" charset="-128"/>
                <a:ea typeface="HGSｺﾞｼｯｸE" pitchFamily="50" charset="-128"/>
              </a:rPr>
              <a:t>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SLOT)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Use the extension board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EX-1136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when checking the plug-in boards below.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ja-JP" altLang="en-US" sz="1400" dirty="0" smtClean="0">
                <a:latin typeface="HGSｺﾞｼｯｸE" pitchFamily="50" charset="-128"/>
                <a:ea typeface="HGSｺﾞｼｯｸE" pitchFamily="50" charset="-128"/>
              </a:rPr>
              <a:t>　・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XPT-34, XPT-34A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1402008" y="1811843"/>
            <a:ext cx="3694363" cy="1541921"/>
            <a:chOff x="965772" y="2259518"/>
            <a:chExt cx="3694363" cy="1541921"/>
          </a:xfrm>
        </p:grpSpPr>
        <p:pic>
          <p:nvPicPr>
            <p:cNvPr id="30" name="図 29" descr="6530_fron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5772" y="2259518"/>
              <a:ext cx="3694363" cy="1541921"/>
            </a:xfrm>
            <a:prstGeom prst="rect">
              <a:avLst/>
            </a:prstGeom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2319305" y="2285851"/>
              <a:ext cx="22086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MIX-55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MIX-55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DVP-55(MKS=6570)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                                   MB-1196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XPT-34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FC-114(MKS=6550)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MY-119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CA-85</a:t>
              </a: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248197" y="3364935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HGSｺﾞｼｯｸE" pitchFamily="50" charset="-128"/>
                <a:ea typeface="HGSｺﾞｼｯｸE" pitchFamily="50" charset="-128"/>
              </a:rPr>
              <a:t>MVS-6520</a:t>
            </a:r>
            <a:endParaRPr lang="ja-JP" altLang="en-US" dirty="0">
              <a:solidFill>
                <a:srgbClr val="0000FF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48197" y="184945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HGSｺﾞｼｯｸE" pitchFamily="50" charset="-128"/>
                <a:ea typeface="HGSｺﾞｼｯｸE" pitchFamily="50" charset="-128"/>
              </a:rPr>
              <a:t>MVS-6530</a:t>
            </a:r>
            <a:endParaRPr lang="ja-JP" altLang="en-US" dirty="0">
              <a:solidFill>
                <a:prstClr val="black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1402008" y="3329663"/>
            <a:ext cx="3658503" cy="1553378"/>
            <a:chOff x="286438" y="3910988"/>
            <a:chExt cx="3658503" cy="1553378"/>
          </a:xfrm>
        </p:grpSpPr>
        <p:pic>
          <p:nvPicPr>
            <p:cNvPr id="36" name="図 35" descr="6520_front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438" y="3910988"/>
              <a:ext cx="3658503" cy="1553378"/>
            </a:xfrm>
            <a:prstGeom prst="rect">
              <a:avLst/>
            </a:prstGeom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1631903" y="3938364"/>
              <a:ext cx="20587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MIX-55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DVP-55(MKS-6570)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                                  MB-1196</a:t>
              </a:r>
              <a:endParaRPr lang="en-US" altLang="ja-JP" sz="1000" b="1" dirty="0" smtClean="0">
                <a:solidFill>
                  <a:srgbClr val="0000FF"/>
                </a:solidFill>
                <a:latin typeface="Calibri"/>
                <a:ea typeface="ＭＳ Ｐゴシック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XPT-34</a:t>
              </a:r>
              <a:endParaRPr lang="en-US" altLang="ja-JP" sz="1000" b="1" dirty="0" smtClean="0">
                <a:solidFill>
                  <a:srgbClr val="0000FF"/>
                </a:solidFill>
                <a:latin typeface="Calibri"/>
                <a:ea typeface="ＭＳ Ｐゴシック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FC-114 (MKS-6550)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MY-119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CA-85</a:t>
              </a: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248197" y="487442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HGSｺﾞｼｯｸE" pitchFamily="50" charset="-128"/>
                <a:ea typeface="HGSｺﾞｼｯｸE" pitchFamily="50" charset="-128"/>
              </a:rPr>
              <a:t>MVS-3000</a:t>
            </a:r>
            <a:endParaRPr lang="ja-JP" altLang="en-US" dirty="0">
              <a:solidFill>
                <a:prstClr val="black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1413039" y="4892576"/>
            <a:ext cx="3650780" cy="1538805"/>
            <a:chOff x="1164842" y="5319195"/>
            <a:chExt cx="3650780" cy="1538805"/>
          </a:xfrm>
        </p:grpSpPr>
        <p:pic>
          <p:nvPicPr>
            <p:cNvPr id="40" name="図 39" descr="3000FC_front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4842" y="5319195"/>
              <a:ext cx="3650780" cy="1538805"/>
            </a:xfrm>
            <a:prstGeom prst="rect">
              <a:avLst/>
            </a:prstGeom>
          </p:spPr>
        </p:pic>
        <p:sp>
          <p:nvSpPr>
            <p:cNvPr id="41" name="正方形/長方形 40"/>
            <p:cNvSpPr/>
            <p:nvPr/>
          </p:nvSpPr>
          <p:spPr>
            <a:xfrm>
              <a:off x="1418037" y="6364778"/>
              <a:ext cx="694062" cy="264404"/>
            </a:xfrm>
            <a:prstGeom prst="rect">
              <a:avLst/>
            </a:prstGeom>
            <a:solidFill>
              <a:srgbClr val="696969"/>
            </a:solidFill>
            <a:ln>
              <a:solidFill>
                <a:srgbClr val="6969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2521091" y="5339359"/>
              <a:ext cx="18899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MIX-55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                                  MB-1196A</a:t>
              </a:r>
              <a:endParaRPr lang="en-US" altLang="ja-JP" sz="1000" b="1" dirty="0" smtClean="0">
                <a:solidFill>
                  <a:srgbClr val="0000FF"/>
                </a:solidFill>
                <a:latin typeface="Calibri"/>
                <a:ea typeface="ＭＳ Ｐゴシック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XPT-34A</a:t>
              </a:r>
              <a:endParaRPr lang="en-US" altLang="ja-JP" sz="1000" b="1" dirty="0" smtClean="0">
                <a:solidFill>
                  <a:srgbClr val="0000FF"/>
                </a:solidFill>
                <a:latin typeface="Calibri"/>
                <a:ea typeface="ＭＳ Ｐゴシック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FC-114(MKS-6550)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MY-119A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CA-85</a:t>
              </a:r>
            </a:p>
          </p:txBody>
        </p:sp>
      </p:grpSp>
      <p:sp>
        <p:nvSpPr>
          <p:cNvPr id="9" name="右中かっこ 8"/>
          <p:cNvSpPr/>
          <p:nvPr/>
        </p:nvSpPr>
        <p:spPr bwMode="auto">
          <a:xfrm>
            <a:off x="4828012" y="2104709"/>
            <a:ext cx="331232" cy="284233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2" name="直線コネクタ 11"/>
          <p:cNvCxnSpPr>
            <a:stCxn id="9" idx="1"/>
            <a:endCxn id="26638" idx="1"/>
          </p:cNvCxnSpPr>
          <p:nvPr/>
        </p:nvCxnSpPr>
        <p:spPr bwMode="auto">
          <a:xfrm>
            <a:off x="5159244" y="2246826"/>
            <a:ext cx="1324845" cy="1123"/>
          </a:xfrm>
          <a:prstGeom prst="line">
            <a:avLst/>
          </a:prstGeom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8" name="テキスト ボックス 21"/>
          <p:cNvSpPr txBox="1">
            <a:spLocks noChangeArrowheads="1"/>
          </p:cNvSpPr>
          <p:nvPr/>
        </p:nvSpPr>
        <p:spPr bwMode="auto">
          <a:xfrm>
            <a:off x="6484089" y="2063283"/>
            <a:ext cx="21098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Use EX-1135 board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</p:txBody>
      </p:sp>
      <p:cxnSp>
        <p:nvCxnSpPr>
          <p:cNvPr id="26" name="直線コネクタ 25"/>
          <p:cNvCxnSpPr>
            <a:endCxn id="26641" idx="1"/>
          </p:cNvCxnSpPr>
          <p:nvPr/>
        </p:nvCxnSpPr>
        <p:spPr bwMode="auto">
          <a:xfrm>
            <a:off x="4838039" y="2612015"/>
            <a:ext cx="164605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1" name="テキスト ボックス 27"/>
          <p:cNvSpPr txBox="1">
            <a:spLocks noChangeArrowheads="1"/>
          </p:cNvSpPr>
          <p:nvPr/>
        </p:nvSpPr>
        <p:spPr bwMode="auto">
          <a:xfrm>
            <a:off x="6484089" y="2427349"/>
            <a:ext cx="21098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Use EX-1136 board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</p:txBody>
      </p:sp>
      <p:cxnSp>
        <p:nvCxnSpPr>
          <p:cNvPr id="45" name="直線コネクタ 44"/>
          <p:cNvCxnSpPr>
            <a:endCxn id="46" idx="1"/>
          </p:cNvCxnSpPr>
          <p:nvPr/>
        </p:nvCxnSpPr>
        <p:spPr bwMode="auto">
          <a:xfrm>
            <a:off x="4829118" y="4141131"/>
            <a:ext cx="165497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27"/>
          <p:cNvSpPr txBox="1">
            <a:spLocks noChangeArrowheads="1"/>
          </p:cNvSpPr>
          <p:nvPr/>
        </p:nvSpPr>
        <p:spPr bwMode="auto">
          <a:xfrm>
            <a:off x="6484089" y="3956465"/>
            <a:ext cx="21098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Use EX-1136 board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</p:txBody>
      </p:sp>
      <p:cxnSp>
        <p:nvCxnSpPr>
          <p:cNvPr id="47" name="直線コネクタ 46"/>
          <p:cNvCxnSpPr>
            <a:endCxn id="48" idx="1"/>
          </p:cNvCxnSpPr>
          <p:nvPr/>
        </p:nvCxnSpPr>
        <p:spPr bwMode="auto">
          <a:xfrm>
            <a:off x="4842499" y="5680521"/>
            <a:ext cx="164159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27"/>
          <p:cNvSpPr txBox="1">
            <a:spLocks noChangeArrowheads="1"/>
          </p:cNvSpPr>
          <p:nvPr/>
        </p:nvSpPr>
        <p:spPr bwMode="auto">
          <a:xfrm>
            <a:off x="6484089" y="5495855"/>
            <a:ext cx="21098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Use EX-1136 board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53" name="右中かっこ 52"/>
          <p:cNvSpPr/>
          <p:nvPr/>
        </p:nvSpPr>
        <p:spPr bwMode="auto">
          <a:xfrm>
            <a:off x="4831920" y="2722981"/>
            <a:ext cx="331232" cy="427959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4" name="直線コネクタ 53"/>
          <p:cNvCxnSpPr>
            <a:stCxn id="53" idx="1"/>
            <a:endCxn id="55" idx="1"/>
          </p:cNvCxnSpPr>
          <p:nvPr/>
        </p:nvCxnSpPr>
        <p:spPr bwMode="auto">
          <a:xfrm>
            <a:off x="5163152" y="2936961"/>
            <a:ext cx="1320937" cy="1500"/>
          </a:xfrm>
          <a:prstGeom prst="line">
            <a:avLst/>
          </a:prstGeom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21"/>
          <p:cNvSpPr txBox="1">
            <a:spLocks noChangeArrowheads="1"/>
          </p:cNvSpPr>
          <p:nvPr/>
        </p:nvSpPr>
        <p:spPr bwMode="auto">
          <a:xfrm>
            <a:off x="6484089" y="2753795"/>
            <a:ext cx="21098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Use EX-1135 board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65" name="右中かっこ 64"/>
          <p:cNvSpPr/>
          <p:nvPr/>
        </p:nvSpPr>
        <p:spPr bwMode="auto">
          <a:xfrm>
            <a:off x="4828722" y="3612342"/>
            <a:ext cx="331232" cy="302878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66" name="直線コネクタ 65"/>
          <p:cNvCxnSpPr>
            <a:stCxn id="65" idx="1"/>
            <a:endCxn id="67" idx="1"/>
          </p:cNvCxnSpPr>
          <p:nvPr/>
        </p:nvCxnSpPr>
        <p:spPr bwMode="auto">
          <a:xfrm flipV="1">
            <a:off x="5159954" y="3763417"/>
            <a:ext cx="1324135" cy="364"/>
          </a:xfrm>
          <a:prstGeom prst="line">
            <a:avLst/>
          </a:prstGeom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21"/>
          <p:cNvSpPr txBox="1">
            <a:spLocks noChangeArrowheads="1"/>
          </p:cNvSpPr>
          <p:nvPr/>
        </p:nvSpPr>
        <p:spPr bwMode="auto">
          <a:xfrm>
            <a:off x="6484089" y="3578751"/>
            <a:ext cx="21098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Use EX-1135 board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68" name="右中かっこ 67"/>
          <p:cNvSpPr/>
          <p:nvPr/>
        </p:nvSpPr>
        <p:spPr bwMode="auto">
          <a:xfrm>
            <a:off x="4832630" y="4249259"/>
            <a:ext cx="331232" cy="427959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69" name="直線コネクタ 68"/>
          <p:cNvCxnSpPr>
            <a:stCxn id="68" idx="1"/>
            <a:endCxn id="70" idx="1"/>
          </p:cNvCxnSpPr>
          <p:nvPr/>
        </p:nvCxnSpPr>
        <p:spPr bwMode="auto">
          <a:xfrm>
            <a:off x="5163862" y="4463239"/>
            <a:ext cx="1320227" cy="1500"/>
          </a:xfrm>
          <a:prstGeom prst="line">
            <a:avLst/>
          </a:prstGeom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21"/>
          <p:cNvSpPr txBox="1">
            <a:spLocks noChangeArrowheads="1"/>
          </p:cNvSpPr>
          <p:nvPr/>
        </p:nvSpPr>
        <p:spPr bwMode="auto">
          <a:xfrm>
            <a:off x="6484089" y="4280073"/>
            <a:ext cx="21098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Use EX-1135 board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</p:txBody>
      </p:sp>
      <p:cxnSp>
        <p:nvCxnSpPr>
          <p:cNvPr id="74" name="直線コネクタ 73"/>
          <p:cNvCxnSpPr>
            <a:endCxn id="75" idx="1"/>
          </p:cNvCxnSpPr>
          <p:nvPr/>
        </p:nvCxnSpPr>
        <p:spPr bwMode="auto">
          <a:xfrm>
            <a:off x="4833578" y="5246355"/>
            <a:ext cx="1650511" cy="0"/>
          </a:xfrm>
          <a:prstGeom prst="line">
            <a:avLst/>
          </a:prstGeom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21"/>
          <p:cNvSpPr txBox="1">
            <a:spLocks noChangeArrowheads="1"/>
          </p:cNvSpPr>
          <p:nvPr/>
        </p:nvSpPr>
        <p:spPr bwMode="auto">
          <a:xfrm>
            <a:off x="6484089" y="5061689"/>
            <a:ext cx="22902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Use EX-1135 board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76" name="右中かっこ 75"/>
          <p:cNvSpPr/>
          <p:nvPr/>
        </p:nvSpPr>
        <p:spPr bwMode="auto">
          <a:xfrm>
            <a:off x="4833340" y="5801541"/>
            <a:ext cx="331232" cy="427959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7" name="直線コネクタ 76"/>
          <p:cNvCxnSpPr>
            <a:stCxn id="76" idx="1"/>
            <a:endCxn id="78" idx="1"/>
          </p:cNvCxnSpPr>
          <p:nvPr/>
        </p:nvCxnSpPr>
        <p:spPr bwMode="auto">
          <a:xfrm>
            <a:off x="5164572" y="6015521"/>
            <a:ext cx="1319517" cy="1500"/>
          </a:xfrm>
          <a:prstGeom prst="line">
            <a:avLst/>
          </a:prstGeom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21"/>
          <p:cNvSpPr txBox="1">
            <a:spLocks noChangeArrowheads="1"/>
          </p:cNvSpPr>
          <p:nvPr/>
        </p:nvSpPr>
        <p:spPr bwMode="auto">
          <a:xfrm>
            <a:off x="6484089" y="5832355"/>
            <a:ext cx="21098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Use EX-1135 board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</p:txBody>
      </p:sp>
      <p:cxnSp>
        <p:nvCxnSpPr>
          <p:cNvPr id="85" name="直線コネクタ 84"/>
          <p:cNvCxnSpPr>
            <a:endCxn id="86" idx="1"/>
          </p:cNvCxnSpPr>
          <p:nvPr/>
        </p:nvCxnSpPr>
        <p:spPr bwMode="auto">
          <a:xfrm>
            <a:off x="4838799" y="1999341"/>
            <a:ext cx="164605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27"/>
          <p:cNvSpPr txBox="1">
            <a:spLocks noChangeArrowheads="1"/>
          </p:cNvSpPr>
          <p:nvPr/>
        </p:nvSpPr>
        <p:spPr bwMode="auto">
          <a:xfrm>
            <a:off x="6484849" y="1814675"/>
            <a:ext cx="2892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Do not use EX-1135 board</a:t>
            </a:r>
            <a:endParaRPr lang="ja-JP" altLang="en-US" dirty="0">
              <a:solidFill>
                <a:srgbClr val="0000FF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ja-JP" sz="3200" dirty="0">
                <a:latin typeface="HGSｺﾞｼｯｸE" pitchFamily="50" charset="-128"/>
                <a:ea typeface="HGSｺﾞｼｯｸE" pitchFamily="50" charset="-128"/>
              </a:rPr>
              <a:t>How to extend Plug-in Board</a:t>
            </a:r>
            <a:endParaRPr lang="ja-JP" altLang="en-US" sz="3200" dirty="0">
              <a:ea typeface="HGS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DSC01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6032" y="2145042"/>
            <a:ext cx="5224425" cy="3918319"/>
          </a:xfrm>
          <a:prstGeom prst="rect">
            <a:avLst/>
          </a:prstGeom>
        </p:spPr>
      </p:pic>
      <p:sp>
        <p:nvSpPr>
          <p:cNvPr id="28675" name="Line 5"/>
          <p:cNvSpPr>
            <a:spLocks noChangeShapeType="1"/>
          </p:cNvSpPr>
          <p:nvPr/>
        </p:nvSpPr>
        <p:spPr bwMode="auto">
          <a:xfrm flipH="1" flipV="1">
            <a:off x="5857102" y="4535241"/>
            <a:ext cx="1594022" cy="5436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7417916" y="4945673"/>
            <a:ext cx="1499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ea typeface="HGSｺﾞｼｯｸE" pitchFamily="50" charset="-128"/>
              </a:rPr>
              <a:t>Extension Board</a:t>
            </a:r>
            <a:endParaRPr lang="ja-JP" altLang="en-US" sz="1400" dirty="0">
              <a:ea typeface="HGSｺﾞｼｯｸE" pitchFamily="50" charset="-128"/>
            </a:endParaRPr>
          </a:p>
        </p:txBody>
      </p:sp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6242050" y="6056077"/>
            <a:ext cx="20633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* EX-1136 in the figure</a:t>
            </a:r>
            <a:endParaRPr lang="en-US" altLang="ja-JP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42925" y="722636"/>
            <a:ext cx="7362825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1. Turn the power off and then pull the power code out of the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outlet. 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2.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Remove the front panel and the PC board bracket assembly.</a:t>
            </a:r>
            <a:endParaRPr lang="ja-JP" altLang="en-US" sz="1400" dirty="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3. Pull out the plug-in board to be inspected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4. Insert the extension board, EX-1135 or EX-1136 into the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slot instead of the removed plug-in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board.</a:t>
            </a:r>
            <a:endParaRPr lang="ja-JP" altLang="en-US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ja-JP" sz="3200" dirty="0">
                <a:latin typeface="HGSｺﾞｼｯｸE" pitchFamily="50" charset="-128"/>
                <a:ea typeface="HGSｺﾞｼｯｸE" pitchFamily="50" charset="-128"/>
              </a:rPr>
              <a:t>How to extend Plug-in Board</a:t>
            </a:r>
            <a:endParaRPr lang="ja-JP" altLang="en-US" sz="3200" dirty="0">
              <a:ea typeface="HGS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Rectangle 21"/>
          <p:cNvSpPr>
            <a:spLocks noChangeArrowheads="1"/>
          </p:cNvSpPr>
          <p:nvPr/>
        </p:nvSpPr>
        <p:spPr bwMode="auto">
          <a:xfrm>
            <a:off x="504824" y="979520"/>
            <a:ext cx="8240341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5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. </a:t>
            </a:r>
            <a:r>
              <a:rPr lang="en-US" altLang="en-US" sz="1400" dirty="0"/>
              <a:t>Close the EX lever in the direction of arrow A to lock.</a:t>
            </a:r>
            <a:endParaRPr lang="en-US" altLang="ja-JP" sz="1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6. Open the rails in the direction of arrow B. 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pic>
        <p:nvPicPr>
          <p:cNvPr id="17" name="図 16" descr="Fig1-06-03J=GUID-0535B704-D5EA-4113-9B3F-8F885D63F488=1=ja=Ep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4530" y="1827950"/>
            <a:ext cx="6067168" cy="4419920"/>
          </a:xfrm>
          <a:prstGeom prst="rect">
            <a:avLst/>
          </a:prstGeom>
        </p:spPr>
      </p:pic>
      <p:pic>
        <p:nvPicPr>
          <p:cNvPr id="18" name="図 17" descr="DSC019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485" y="1807050"/>
            <a:ext cx="1692907" cy="1269680"/>
          </a:xfrm>
          <a:prstGeom prst="rect">
            <a:avLst/>
          </a:prstGeom>
        </p:spPr>
      </p:pic>
      <p:pic>
        <p:nvPicPr>
          <p:cNvPr id="21" name="図 20" descr="DSC019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1989" y="4835543"/>
            <a:ext cx="1921458" cy="1441094"/>
          </a:xfrm>
          <a:prstGeom prst="rect">
            <a:avLst/>
          </a:prstGeom>
        </p:spPr>
      </p:pic>
      <p:sp>
        <p:nvSpPr>
          <p:cNvPr id="22" name="Arc 14"/>
          <p:cNvSpPr>
            <a:spLocks/>
          </p:cNvSpPr>
          <p:nvPr/>
        </p:nvSpPr>
        <p:spPr bwMode="auto">
          <a:xfrm rot="6608178">
            <a:off x="1600993" y="2123071"/>
            <a:ext cx="898525" cy="687387"/>
          </a:xfrm>
          <a:custGeom>
            <a:avLst/>
            <a:gdLst>
              <a:gd name="T0" fmla="*/ 2147483647 w 21242"/>
              <a:gd name="T1" fmla="*/ 0 h 16224"/>
              <a:gd name="T2" fmla="*/ 2147483647 w 21242"/>
              <a:gd name="T3" fmla="*/ 2147483647 h 16224"/>
              <a:gd name="T4" fmla="*/ 0 w 21242"/>
              <a:gd name="T5" fmla="*/ 2147483647 h 16224"/>
              <a:gd name="T6" fmla="*/ 0 60000 65536"/>
              <a:gd name="T7" fmla="*/ 0 60000 65536"/>
              <a:gd name="T8" fmla="*/ 0 60000 65536"/>
              <a:gd name="T9" fmla="*/ 0 w 21242"/>
              <a:gd name="T10" fmla="*/ 0 h 16224"/>
              <a:gd name="T11" fmla="*/ 21242 w 21242"/>
              <a:gd name="T12" fmla="*/ 16224 h 16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42" h="16224" fill="none" extrusionOk="0">
                <a:moveTo>
                  <a:pt x="14259" y="0"/>
                </a:moveTo>
                <a:cubicBezTo>
                  <a:pt x="17903" y="3202"/>
                  <a:pt x="20363" y="7538"/>
                  <a:pt x="21242" y="12309"/>
                </a:cubicBezTo>
              </a:path>
              <a:path w="21242" h="16224" stroke="0" extrusionOk="0">
                <a:moveTo>
                  <a:pt x="14259" y="0"/>
                </a:moveTo>
                <a:cubicBezTo>
                  <a:pt x="17903" y="3202"/>
                  <a:pt x="20363" y="7538"/>
                  <a:pt x="21242" y="12309"/>
                </a:cubicBezTo>
                <a:lnTo>
                  <a:pt x="0" y="1622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Arc 15"/>
          <p:cNvSpPr>
            <a:spLocks/>
          </p:cNvSpPr>
          <p:nvPr/>
        </p:nvSpPr>
        <p:spPr bwMode="auto">
          <a:xfrm rot="9116955">
            <a:off x="7118266" y="5540906"/>
            <a:ext cx="892175" cy="668338"/>
          </a:xfrm>
          <a:custGeom>
            <a:avLst/>
            <a:gdLst>
              <a:gd name="T0" fmla="*/ 2147483647 w 21242"/>
              <a:gd name="T1" fmla="*/ 0 h 16224"/>
              <a:gd name="T2" fmla="*/ 2147483647 w 21242"/>
              <a:gd name="T3" fmla="*/ 2147483647 h 16224"/>
              <a:gd name="T4" fmla="*/ 0 w 21242"/>
              <a:gd name="T5" fmla="*/ 2147483647 h 16224"/>
              <a:gd name="T6" fmla="*/ 0 60000 65536"/>
              <a:gd name="T7" fmla="*/ 0 60000 65536"/>
              <a:gd name="T8" fmla="*/ 0 60000 65536"/>
              <a:gd name="T9" fmla="*/ 0 w 21242"/>
              <a:gd name="T10" fmla="*/ 0 h 16224"/>
              <a:gd name="T11" fmla="*/ 21242 w 21242"/>
              <a:gd name="T12" fmla="*/ 16224 h 16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42" h="16224" fill="none" extrusionOk="0">
                <a:moveTo>
                  <a:pt x="14259" y="0"/>
                </a:moveTo>
                <a:cubicBezTo>
                  <a:pt x="17903" y="3202"/>
                  <a:pt x="20363" y="7538"/>
                  <a:pt x="21242" y="12309"/>
                </a:cubicBezTo>
              </a:path>
              <a:path w="21242" h="16224" stroke="0" extrusionOk="0">
                <a:moveTo>
                  <a:pt x="14259" y="0"/>
                </a:moveTo>
                <a:cubicBezTo>
                  <a:pt x="17903" y="3202"/>
                  <a:pt x="20363" y="7538"/>
                  <a:pt x="21242" y="12309"/>
                </a:cubicBezTo>
                <a:lnTo>
                  <a:pt x="0" y="1622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881809" y="2791110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A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398791" y="5812237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A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ja-JP" sz="3200" dirty="0">
                <a:latin typeface="HGSｺﾞｼｯｸE" pitchFamily="50" charset="-128"/>
                <a:ea typeface="HGSｺﾞｼｯｸE" pitchFamily="50" charset="-128"/>
              </a:rPr>
              <a:t>How to extend Plug-in Board</a:t>
            </a:r>
            <a:endParaRPr lang="ja-JP" altLang="en-US" sz="3200" dirty="0">
              <a:ea typeface="HGSｺﾞｼｯｸE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329103" y="4681655"/>
            <a:ext cx="49433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1400" dirty="0" smtClean="0"/>
              <a:t>Rail</a:t>
            </a:r>
            <a:endParaRPr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DSC01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7498" y="1939137"/>
            <a:ext cx="5497779" cy="4123334"/>
          </a:xfrm>
          <a:prstGeom prst="rect">
            <a:avLst/>
          </a:prstGeom>
        </p:spPr>
      </p:pic>
      <p:sp>
        <p:nvSpPr>
          <p:cNvPr id="30730" name="Rectangle 19"/>
          <p:cNvSpPr>
            <a:spLocks noChangeArrowheads="1"/>
          </p:cNvSpPr>
          <p:nvPr/>
        </p:nvSpPr>
        <p:spPr bwMode="auto">
          <a:xfrm>
            <a:off x="526344" y="1136752"/>
            <a:ext cx="7737122" cy="94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7. Move the lever to the direction of arrow C.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8. Insert the board removed in step 4 into the rail grooves </a:t>
            </a:r>
            <a:r>
              <a:rPr lang="en-US" altLang="en-US" sz="1400" dirty="0" smtClean="0"/>
              <a:t>and </a:t>
            </a:r>
            <a:r>
              <a:rPr lang="en-US" altLang="en-US" sz="1400" dirty="0"/>
              <a:t>connect the connector on the plug-in board and the connector on the extension board </a:t>
            </a:r>
            <a:r>
              <a:rPr lang="en-US" altLang="en-US" sz="1400" dirty="0" smtClean="0"/>
              <a:t>securely by hand.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5" name="上矢印 14"/>
          <p:cNvSpPr/>
          <p:nvPr/>
        </p:nvSpPr>
        <p:spPr>
          <a:xfrm>
            <a:off x="4059936" y="3482036"/>
            <a:ext cx="484632" cy="978408"/>
          </a:xfrm>
          <a:prstGeom prst="up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Arc 14"/>
          <p:cNvSpPr>
            <a:spLocks/>
          </p:cNvSpPr>
          <p:nvPr/>
        </p:nvSpPr>
        <p:spPr bwMode="auto">
          <a:xfrm rot="6608178">
            <a:off x="6034003" y="3168949"/>
            <a:ext cx="898525" cy="687387"/>
          </a:xfrm>
          <a:custGeom>
            <a:avLst/>
            <a:gdLst>
              <a:gd name="T0" fmla="*/ 2147483647 w 21242"/>
              <a:gd name="T1" fmla="*/ 0 h 16224"/>
              <a:gd name="T2" fmla="*/ 2147483647 w 21242"/>
              <a:gd name="T3" fmla="*/ 2147483647 h 16224"/>
              <a:gd name="T4" fmla="*/ 0 w 21242"/>
              <a:gd name="T5" fmla="*/ 2147483647 h 16224"/>
              <a:gd name="T6" fmla="*/ 0 60000 65536"/>
              <a:gd name="T7" fmla="*/ 0 60000 65536"/>
              <a:gd name="T8" fmla="*/ 0 60000 65536"/>
              <a:gd name="T9" fmla="*/ 0 w 21242"/>
              <a:gd name="T10" fmla="*/ 0 h 16224"/>
              <a:gd name="T11" fmla="*/ 21242 w 21242"/>
              <a:gd name="T12" fmla="*/ 16224 h 16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42" h="16224" fill="none" extrusionOk="0">
                <a:moveTo>
                  <a:pt x="14259" y="0"/>
                </a:moveTo>
                <a:cubicBezTo>
                  <a:pt x="17903" y="3202"/>
                  <a:pt x="20363" y="7538"/>
                  <a:pt x="21242" y="12309"/>
                </a:cubicBezTo>
              </a:path>
              <a:path w="21242" h="16224" stroke="0" extrusionOk="0">
                <a:moveTo>
                  <a:pt x="14259" y="0"/>
                </a:moveTo>
                <a:cubicBezTo>
                  <a:pt x="17903" y="3202"/>
                  <a:pt x="20363" y="7538"/>
                  <a:pt x="21242" y="12309"/>
                </a:cubicBezTo>
                <a:lnTo>
                  <a:pt x="0" y="16224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314819" y="3836988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C</a:t>
            </a:r>
            <a:endParaRPr lang="en-US" altLang="ja-JP" dirty="0">
              <a:solidFill>
                <a:schemeClr val="bg1"/>
              </a:solidFill>
            </a:endParaRPr>
          </a:p>
        </p:txBody>
      </p:sp>
      <p:pic>
        <p:nvPicPr>
          <p:cNvPr id="18" name="図 17" descr="DSC019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8804" y="2884812"/>
            <a:ext cx="1623161" cy="121737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154265" y="4103827"/>
            <a:ext cx="1728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HGSｺﾞｼｯｸE" pitchFamily="50" charset="-128"/>
                <a:ea typeface="HGSｺﾞｼｯｸE" pitchFamily="50" charset="-128"/>
              </a:rPr>
              <a:t>This direction is NG.</a:t>
            </a:r>
            <a:endParaRPr kumimoji="1" lang="ja-JP" altLang="en-US" sz="1400" dirty="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20" name="Arc 15"/>
          <p:cNvSpPr>
            <a:spLocks/>
          </p:cNvSpPr>
          <p:nvPr/>
        </p:nvSpPr>
        <p:spPr bwMode="auto">
          <a:xfrm rot="8213163">
            <a:off x="1995807" y="3179951"/>
            <a:ext cx="908079" cy="697619"/>
          </a:xfrm>
          <a:custGeom>
            <a:avLst/>
            <a:gdLst>
              <a:gd name="T0" fmla="*/ 2147483647 w 21242"/>
              <a:gd name="T1" fmla="*/ 0 h 16224"/>
              <a:gd name="T2" fmla="*/ 2147483647 w 21242"/>
              <a:gd name="T3" fmla="*/ 2147483647 h 16224"/>
              <a:gd name="T4" fmla="*/ 0 w 21242"/>
              <a:gd name="T5" fmla="*/ 2147483647 h 16224"/>
              <a:gd name="T6" fmla="*/ 0 60000 65536"/>
              <a:gd name="T7" fmla="*/ 0 60000 65536"/>
              <a:gd name="T8" fmla="*/ 0 60000 65536"/>
              <a:gd name="T9" fmla="*/ 0 w 21242"/>
              <a:gd name="T10" fmla="*/ 0 h 16224"/>
              <a:gd name="T11" fmla="*/ 21242 w 21242"/>
              <a:gd name="T12" fmla="*/ 16224 h 16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42" h="16224" fill="none" extrusionOk="0">
                <a:moveTo>
                  <a:pt x="14259" y="0"/>
                </a:moveTo>
                <a:cubicBezTo>
                  <a:pt x="17903" y="3202"/>
                  <a:pt x="20363" y="7538"/>
                  <a:pt x="21242" y="12309"/>
                </a:cubicBezTo>
              </a:path>
              <a:path w="21242" h="16224" stroke="0" extrusionOk="0">
                <a:moveTo>
                  <a:pt x="14259" y="0"/>
                </a:moveTo>
                <a:cubicBezTo>
                  <a:pt x="17903" y="3202"/>
                  <a:pt x="20363" y="7538"/>
                  <a:pt x="21242" y="12309"/>
                </a:cubicBezTo>
                <a:lnTo>
                  <a:pt x="0" y="16224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022119" y="3829621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C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73009" y="202758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Connectors</a:t>
            </a:r>
            <a:endParaRPr kumimoji="1" lang="ja-JP" altLang="en-US" dirty="0"/>
          </a:p>
        </p:txBody>
      </p:sp>
      <p:cxnSp>
        <p:nvCxnSpPr>
          <p:cNvPr id="24" name="直線コネクタ 23"/>
          <p:cNvCxnSpPr>
            <a:stCxn id="22" idx="1"/>
          </p:cNvCxnSpPr>
          <p:nvPr/>
        </p:nvCxnSpPr>
        <p:spPr>
          <a:xfrm flipH="1">
            <a:off x="5108713" y="2212249"/>
            <a:ext cx="2564296" cy="9086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2" idx="1"/>
          </p:cNvCxnSpPr>
          <p:nvPr/>
        </p:nvCxnSpPr>
        <p:spPr>
          <a:xfrm flipH="1">
            <a:off x="5178287" y="2212249"/>
            <a:ext cx="2494722" cy="1405594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22" idx="1"/>
          </p:cNvCxnSpPr>
          <p:nvPr/>
        </p:nvCxnSpPr>
        <p:spPr>
          <a:xfrm flipH="1">
            <a:off x="6082749" y="2212249"/>
            <a:ext cx="1590260" cy="1067664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22" idx="1"/>
          </p:cNvCxnSpPr>
          <p:nvPr/>
        </p:nvCxnSpPr>
        <p:spPr>
          <a:xfrm flipH="1">
            <a:off x="6122505" y="2212249"/>
            <a:ext cx="1550504" cy="1435412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176079" y="202758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Connectors</a:t>
            </a:r>
            <a:endParaRPr kumimoji="1" lang="ja-JP" altLang="en-US" dirty="0"/>
          </a:p>
        </p:txBody>
      </p:sp>
      <p:cxnSp>
        <p:nvCxnSpPr>
          <p:cNvPr id="37" name="直線コネクタ 36"/>
          <p:cNvCxnSpPr>
            <a:stCxn id="36" idx="3"/>
          </p:cNvCxnSpPr>
          <p:nvPr/>
        </p:nvCxnSpPr>
        <p:spPr>
          <a:xfrm>
            <a:off x="1540555" y="2212249"/>
            <a:ext cx="1743158" cy="868881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36" idx="3"/>
          </p:cNvCxnSpPr>
          <p:nvPr/>
        </p:nvCxnSpPr>
        <p:spPr>
          <a:xfrm>
            <a:off x="1540555" y="2212249"/>
            <a:ext cx="1713341" cy="1336021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36" idx="3"/>
          </p:cNvCxnSpPr>
          <p:nvPr/>
        </p:nvCxnSpPr>
        <p:spPr>
          <a:xfrm>
            <a:off x="1540555" y="2212249"/>
            <a:ext cx="918211" cy="1008029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stCxn id="36" idx="3"/>
          </p:cNvCxnSpPr>
          <p:nvPr/>
        </p:nvCxnSpPr>
        <p:spPr>
          <a:xfrm>
            <a:off x="1540555" y="2212249"/>
            <a:ext cx="838698" cy="1375777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ja-JP" sz="3200" dirty="0">
                <a:latin typeface="HGSｺﾞｼｯｸE" pitchFamily="50" charset="-128"/>
                <a:ea typeface="HGSｺﾞｼｯｸE" pitchFamily="50" charset="-128"/>
              </a:rPr>
              <a:t>How to extend Plug-in Board</a:t>
            </a:r>
            <a:endParaRPr lang="ja-JP" altLang="en-US" sz="3200" dirty="0">
              <a:ea typeface="HGS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DSC01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0574" y="1843331"/>
            <a:ext cx="5594626" cy="4195970"/>
          </a:xfrm>
          <a:prstGeom prst="rect">
            <a:avLst/>
          </a:prstGeom>
        </p:spPr>
      </p:pic>
      <p:sp>
        <p:nvSpPr>
          <p:cNvPr id="31752" name="Text Box 36"/>
          <p:cNvSpPr txBox="1">
            <a:spLocks noChangeArrowheads="1"/>
          </p:cNvSpPr>
          <p:nvPr/>
        </p:nvSpPr>
        <p:spPr bwMode="auto">
          <a:xfrm>
            <a:off x="1852544" y="4164740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D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31753" name="Line 37"/>
          <p:cNvSpPr>
            <a:spLocks noChangeShapeType="1"/>
          </p:cNvSpPr>
          <p:nvPr/>
        </p:nvSpPr>
        <p:spPr bwMode="auto">
          <a:xfrm flipV="1">
            <a:off x="2390775" y="5470700"/>
            <a:ext cx="530225" cy="2667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62" name="Text Box 48"/>
          <p:cNvSpPr txBox="1">
            <a:spLocks noChangeArrowheads="1"/>
          </p:cNvSpPr>
          <p:nvPr/>
        </p:nvSpPr>
        <p:spPr bwMode="auto">
          <a:xfrm>
            <a:off x="6675645" y="4120428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D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31763" name="Arc 49"/>
          <p:cNvSpPr>
            <a:spLocks/>
          </p:cNvSpPr>
          <p:nvPr/>
        </p:nvSpPr>
        <p:spPr bwMode="auto">
          <a:xfrm rot="3493895">
            <a:off x="5974177" y="3530431"/>
            <a:ext cx="898525" cy="687387"/>
          </a:xfrm>
          <a:custGeom>
            <a:avLst/>
            <a:gdLst>
              <a:gd name="T0" fmla="*/ 2147483647 w 21242"/>
              <a:gd name="T1" fmla="*/ 0 h 16224"/>
              <a:gd name="T2" fmla="*/ 2147483647 w 21242"/>
              <a:gd name="T3" fmla="*/ 2147483647 h 16224"/>
              <a:gd name="T4" fmla="*/ 0 w 21242"/>
              <a:gd name="T5" fmla="*/ 2147483647 h 16224"/>
              <a:gd name="T6" fmla="*/ 0 60000 65536"/>
              <a:gd name="T7" fmla="*/ 0 60000 65536"/>
              <a:gd name="T8" fmla="*/ 0 60000 65536"/>
              <a:gd name="T9" fmla="*/ 0 w 21242"/>
              <a:gd name="T10" fmla="*/ 0 h 16224"/>
              <a:gd name="T11" fmla="*/ 21242 w 21242"/>
              <a:gd name="T12" fmla="*/ 16224 h 16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42" h="16224" fill="none" extrusionOk="0">
                <a:moveTo>
                  <a:pt x="14259" y="0"/>
                </a:moveTo>
                <a:cubicBezTo>
                  <a:pt x="17903" y="3202"/>
                  <a:pt x="20363" y="7538"/>
                  <a:pt x="21242" y="12309"/>
                </a:cubicBezTo>
              </a:path>
              <a:path w="21242" h="16224" stroke="0" extrusionOk="0">
                <a:moveTo>
                  <a:pt x="14259" y="0"/>
                </a:moveTo>
                <a:cubicBezTo>
                  <a:pt x="17903" y="3202"/>
                  <a:pt x="20363" y="7538"/>
                  <a:pt x="21242" y="12309"/>
                </a:cubicBezTo>
                <a:lnTo>
                  <a:pt x="0" y="16224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64" name="Arc 50"/>
          <p:cNvSpPr>
            <a:spLocks/>
          </p:cNvSpPr>
          <p:nvPr/>
        </p:nvSpPr>
        <p:spPr bwMode="auto">
          <a:xfrm rot="10800000">
            <a:off x="2026960" y="3684142"/>
            <a:ext cx="879475" cy="660400"/>
          </a:xfrm>
          <a:custGeom>
            <a:avLst/>
            <a:gdLst>
              <a:gd name="T0" fmla="*/ 2147483647 w 21362"/>
              <a:gd name="T1" fmla="*/ 0 h 16224"/>
              <a:gd name="T2" fmla="*/ 2147483647 w 21362"/>
              <a:gd name="T3" fmla="*/ 2147483647 h 16224"/>
              <a:gd name="T4" fmla="*/ 0 w 21362"/>
              <a:gd name="T5" fmla="*/ 2147483647 h 16224"/>
              <a:gd name="T6" fmla="*/ 0 60000 65536"/>
              <a:gd name="T7" fmla="*/ 0 60000 65536"/>
              <a:gd name="T8" fmla="*/ 0 60000 65536"/>
              <a:gd name="T9" fmla="*/ 0 w 21362"/>
              <a:gd name="T10" fmla="*/ 0 h 16224"/>
              <a:gd name="T11" fmla="*/ 21362 w 21362"/>
              <a:gd name="T12" fmla="*/ 16224 h 16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62" h="16224" fill="none" extrusionOk="0">
                <a:moveTo>
                  <a:pt x="14259" y="0"/>
                </a:moveTo>
                <a:cubicBezTo>
                  <a:pt x="18091" y="3367"/>
                  <a:pt x="20607" y="7982"/>
                  <a:pt x="21362" y="13026"/>
                </a:cubicBezTo>
              </a:path>
              <a:path w="21362" h="16224" stroke="0" extrusionOk="0">
                <a:moveTo>
                  <a:pt x="14259" y="0"/>
                </a:moveTo>
                <a:cubicBezTo>
                  <a:pt x="18091" y="3367"/>
                  <a:pt x="20607" y="7982"/>
                  <a:pt x="21362" y="13026"/>
                </a:cubicBezTo>
                <a:lnTo>
                  <a:pt x="0" y="16224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66" name="Rectangle 54"/>
          <p:cNvSpPr>
            <a:spLocks noChangeArrowheads="1"/>
          </p:cNvSpPr>
          <p:nvPr/>
        </p:nvSpPr>
        <p:spPr bwMode="auto">
          <a:xfrm>
            <a:off x="571500" y="927275"/>
            <a:ext cx="76676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9. Open the right and left levers in the direction of arrow A. and then remove the board inspected/adjusted.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ja-JP" sz="3200" dirty="0">
                <a:latin typeface="HGSｺﾞｼｯｸE" pitchFamily="50" charset="-128"/>
                <a:ea typeface="HGSｺﾞｼｯｸE" pitchFamily="50" charset="-128"/>
              </a:rPr>
              <a:t>How to extend Plug-in Board</a:t>
            </a:r>
            <a:endParaRPr lang="ja-JP" altLang="en-US" sz="3200" dirty="0">
              <a:ea typeface="HGS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566788" y="3402031"/>
            <a:ext cx="3694363" cy="1541921"/>
            <a:chOff x="965772" y="2259518"/>
            <a:chExt cx="3694363" cy="1541921"/>
          </a:xfrm>
        </p:grpSpPr>
        <p:pic>
          <p:nvPicPr>
            <p:cNvPr id="17" name="図 16" descr="6530_fron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5772" y="2259518"/>
              <a:ext cx="3694363" cy="1541921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2319305" y="2285851"/>
              <a:ext cx="22086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MIX-55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MIX-55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DVP-55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                                   MB-1196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XPT-34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FC-114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MY-119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CA-85</a:t>
              </a:r>
            </a:p>
          </p:txBody>
        </p:sp>
      </p:grpSp>
      <p:sp>
        <p:nvSpPr>
          <p:cNvPr id="32771" name="Rectangle 19"/>
          <p:cNvSpPr>
            <a:spLocks noChangeArrowheads="1"/>
          </p:cNvSpPr>
          <p:nvPr/>
        </p:nvSpPr>
        <p:spPr bwMode="auto">
          <a:xfrm>
            <a:off x="552450" y="1172720"/>
            <a:ext cx="7772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Explain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how to replace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the SSD module, </a:t>
            </a:r>
            <a:r>
              <a:rPr lang="en-US" altLang="ja-JP" sz="1400" smtClean="0">
                <a:latin typeface="HGSｺﾞｼｯｸE" pitchFamily="50" charset="-128"/>
                <a:ea typeface="HGSｺﾞｼｯｸE" pitchFamily="50" charset="-128"/>
              </a:rPr>
              <a:t>which is used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for the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MY-119 board as an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example.</a:t>
            </a:r>
            <a:endParaRPr lang="en-US" altLang="ja-JP" sz="1400" dirty="0">
              <a:latin typeface="HGSｺﾞｼｯｸE" pitchFamily="50" charset="-128"/>
              <a:ea typeface="HGSｺﾞｼｯｸE" pitchFamily="50" charset="-128"/>
            </a:endParaRPr>
          </a:p>
          <a:p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1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.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Turn the power OFF and pull out the power supply code out of the outlet.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2.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Remove the front panel and the PC board bracket assembly.</a:t>
            </a:r>
            <a:endParaRPr lang="ja-JP" altLang="en-US" sz="1400" dirty="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3.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Remove the MY-119 board.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pic>
        <p:nvPicPr>
          <p:cNvPr id="5" name="図 4" descr="MY-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3254" y="2517390"/>
            <a:ext cx="4095750" cy="3248025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7495841" y="4245825"/>
            <a:ext cx="91440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117599" y="4491371"/>
            <a:ext cx="440267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7832993" y="5013468"/>
            <a:ext cx="69228" cy="7814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753341" y="5758437"/>
            <a:ext cx="221277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HGSｺﾞｼｯｸE" pitchFamily="50" charset="-128"/>
                <a:ea typeface="HGSｺﾞｼｯｸE" pitchFamily="50" charset="-128"/>
              </a:rPr>
              <a:t>6-719-151-01 </a:t>
            </a:r>
          </a:p>
          <a:p>
            <a:r>
              <a:rPr lang="en-US" altLang="ja-JP" sz="1000" dirty="0" smtClean="0"/>
              <a:t>IC SHG2A08GVDHBCS-SSA</a:t>
            </a:r>
          </a:p>
          <a:p>
            <a:r>
              <a:rPr lang="en-US" altLang="ja-JP" sz="1000" dirty="0" smtClean="0">
                <a:latin typeface="HGSｺﾞｼｯｸE" pitchFamily="50" charset="-128"/>
                <a:ea typeface="HGSｺﾞｼｯｸE" pitchFamily="50" charset="-128"/>
              </a:rPr>
              <a:t>(MODULE,SSD)</a:t>
            </a:r>
            <a:endParaRPr lang="ja-JP" altLang="en-US" sz="10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3200" dirty="0">
                <a:latin typeface="HGSｺﾞｼｯｸE" pitchFamily="50" charset="-128"/>
                <a:ea typeface="HGSｺﾞｼｯｸE" pitchFamily="50" charset="-128"/>
              </a:rPr>
              <a:t>Replacement of SSD </a:t>
            </a:r>
            <a:r>
              <a:rPr lang="en-US" altLang="ja-JP" sz="3200" dirty="0" smtClean="0">
                <a:latin typeface="HGSｺﾞｼｯｸE" pitchFamily="50" charset="-128"/>
                <a:ea typeface="HGSｺﾞｼｯｸE" pitchFamily="50" charset="-128"/>
              </a:rPr>
              <a:t>Board</a:t>
            </a:r>
            <a:endParaRPr lang="ja-JP" altLang="en-US" sz="3200" dirty="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28263" y="2243667"/>
            <a:ext cx="95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MY-119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" y="695325"/>
            <a:ext cx="82486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400" dirty="0" smtClean="0">
                <a:ea typeface="HGSｺﾞｼｯｸE" pitchFamily="50" charset="-128"/>
              </a:rPr>
              <a:t>Board layout</a:t>
            </a:r>
            <a:endParaRPr lang="en-US" altLang="ja-JP" sz="2400" dirty="0">
              <a:ea typeface="HGSｺﾞｼｯｸE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1153811" y="1194895"/>
            <a:ext cx="3694363" cy="1541921"/>
            <a:chOff x="965772" y="2259518"/>
            <a:chExt cx="3694363" cy="1541921"/>
          </a:xfrm>
        </p:grpSpPr>
        <p:pic>
          <p:nvPicPr>
            <p:cNvPr id="7" name="図 6" descr="6530_fron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5772" y="2259518"/>
              <a:ext cx="3694363" cy="1541921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2319305" y="2285851"/>
              <a:ext cx="22086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MIX-55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MIX-55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DVP-55(MKS-6570)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                                   MB-1196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XPT-34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FC-114(MKS-6550)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MY-119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CA-85</a:t>
              </a: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0" y="3066481"/>
            <a:ext cx="115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MVS-6520</a:t>
            </a:r>
            <a:endParaRPr lang="ja-JP" altLang="en-US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1232511"/>
            <a:ext cx="115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MVS-6530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153811" y="3031209"/>
            <a:ext cx="3658503" cy="1553378"/>
            <a:chOff x="286438" y="3910988"/>
            <a:chExt cx="3658503" cy="1553378"/>
          </a:xfrm>
        </p:grpSpPr>
        <p:pic>
          <p:nvPicPr>
            <p:cNvPr id="6" name="図 5" descr="6520_front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438" y="3910988"/>
              <a:ext cx="3658503" cy="1553378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631903" y="3938364"/>
              <a:ext cx="20587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MIX-55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DVP-55(MKS-6570)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                                  MB-1196</a:t>
              </a:r>
              <a:endParaRPr lang="en-US" altLang="ja-JP" sz="1000" b="1" dirty="0" smtClean="0">
                <a:solidFill>
                  <a:srgbClr val="0000FF"/>
                </a:solidFill>
                <a:latin typeface="Calibri"/>
                <a:ea typeface="ＭＳ Ｐゴシック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XPT-34</a:t>
              </a:r>
              <a:endParaRPr lang="en-US" altLang="ja-JP" sz="1000" b="1" dirty="0" smtClean="0">
                <a:solidFill>
                  <a:srgbClr val="0000FF"/>
                </a:solidFill>
                <a:latin typeface="Calibri"/>
                <a:ea typeface="ＭＳ Ｐゴシック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FC-114 (MKS-6550)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MY-119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CA-85</a:t>
              </a: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0" y="4853364"/>
            <a:ext cx="115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MVS-3000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5166799" y="1197473"/>
            <a:ext cx="3632179" cy="1527709"/>
            <a:chOff x="5166799" y="1645148"/>
            <a:chExt cx="3632179" cy="1527709"/>
          </a:xfrm>
        </p:grpSpPr>
        <p:pic>
          <p:nvPicPr>
            <p:cNvPr id="18" name="図 17" descr="rear_6500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6799" y="1645148"/>
              <a:ext cx="3632179" cy="1527709"/>
            </a:xfrm>
            <a:prstGeom prst="rect">
              <a:avLst/>
            </a:prstGeom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7867272" y="1656451"/>
              <a:ext cx="708848" cy="1349976"/>
            </a:xfrm>
            <a:prstGeom prst="rect">
              <a:avLst/>
            </a:prstGeom>
            <a:noFill/>
          </p:spPr>
          <p:txBody>
            <a:bodyPr wrap="none" tIns="72000" numCol="1" spcCol="54000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CNI-39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CNI-39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CNI-39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CNO-39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CNO-39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CN-3537B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CN-3536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CN-3535</a:t>
              </a:r>
              <a:endParaRPr lang="ja-JP" altLang="en-US" sz="1000" dirty="0">
                <a:solidFill>
                  <a:schemeClr val="bg1"/>
                </a:solidFill>
                <a:latin typeface="Calibri"/>
                <a:ea typeface="ＭＳ Ｐゴシック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5141450" y="3077011"/>
            <a:ext cx="3716160" cy="1533881"/>
            <a:chOff x="5141450" y="3524686"/>
            <a:chExt cx="3716160" cy="1533881"/>
          </a:xfrm>
        </p:grpSpPr>
        <p:pic>
          <p:nvPicPr>
            <p:cNvPr id="19" name="図 18" descr="rear_3000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1450" y="3524686"/>
              <a:ext cx="3716160" cy="1533881"/>
            </a:xfrm>
            <a:prstGeom prst="rect">
              <a:avLst/>
            </a:prstGeom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7893922" y="3536141"/>
              <a:ext cx="712054" cy="1349976"/>
            </a:xfrm>
            <a:prstGeom prst="rect">
              <a:avLst/>
            </a:prstGeom>
            <a:noFill/>
          </p:spPr>
          <p:txBody>
            <a:bodyPr wrap="none" tIns="72000" numCol="1" spcCol="54000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CNI-39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CNI-39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CNO-39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CN-3537A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CN-3536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CN-3535</a:t>
              </a:r>
              <a:endParaRPr lang="ja-JP" altLang="en-US" sz="1000" dirty="0">
                <a:solidFill>
                  <a:schemeClr val="bg1"/>
                </a:solidFill>
                <a:latin typeface="Calibri"/>
                <a:ea typeface="ＭＳ Ｐゴシック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5139612" y="4881961"/>
            <a:ext cx="3716160" cy="1533881"/>
            <a:chOff x="5141450" y="3524686"/>
            <a:chExt cx="3716160" cy="1533881"/>
          </a:xfrm>
        </p:grpSpPr>
        <p:pic>
          <p:nvPicPr>
            <p:cNvPr id="30" name="図 29" descr="rear_3000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1450" y="3524686"/>
              <a:ext cx="3716160" cy="1533881"/>
            </a:xfrm>
            <a:prstGeom prst="rect">
              <a:avLst/>
            </a:prstGeom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7893922" y="3536141"/>
              <a:ext cx="638316" cy="1349976"/>
            </a:xfrm>
            <a:prstGeom prst="rect">
              <a:avLst/>
            </a:prstGeom>
            <a:noFill/>
          </p:spPr>
          <p:txBody>
            <a:bodyPr wrap="none" tIns="72000" numCol="1" spcCol="54000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CNI-39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CNI-39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CNO-39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CN-3537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CN-3536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dirty="0" smtClean="0">
                  <a:solidFill>
                    <a:schemeClr val="bg1"/>
                  </a:solidFill>
                  <a:latin typeface="Calibri"/>
                  <a:ea typeface="ＭＳ Ｐゴシック"/>
                </a:rPr>
                <a:t>CN-3535</a:t>
              </a:r>
              <a:endParaRPr lang="ja-JP" altLang="en-US" sz="1000" dirty="0">
                <a:solidFill>
                  <a:schemeClr val="bg1"/>
                </a:solidFill>
                <a:latin typeface="Calibri"/>
                <a:ea typeface="ＭＳ Ｐゴシック"/>
              </a:endParaRPr>
            </a:p>
          </p:txBody>
        </p:sp>
      </p:grpSp>
      <p:sp>
        <p:nvSpPr>
          <p:cNvPr id="32" name="正方形/長方形 31"/>
          <p:cNvSpPr/>
          <p:nvPr/>
        </p:nvSpPr>
        <p:spPr>
          <a:xfrm>
            <a:off x="1432193" y="2240441"/>
            <a:ext cx="694062" cy="264404"/>
          </a:xfrm>
          <a:prstGeom prst="rect">
            <a:avLst/>
          </a:prstGeom>
          <a:solidFill>
            <a:srgbClr val="696969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1397306" y="4096842"/>
            <a:ext cx="694062" cy="264404"/>
          </a:xfrm>
          <a:prstGeom prst="rect">
            <a:avLst/>
          </a:prstGeom>
          <a:solidFill>
            <a:srgbClr val="696969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26780" y="1520124"/>
            <a:ext cx="7425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3ME</a:t>
            </a:r>
          </a:p>
          <a:p>
            <a:r>
              <a:rPr lang="en-US" altLang="ja-JP" sz="1000" dirty="0" smtClean="0"/>
              <a:t>48 Input</a:t>
            </a:r>
          </a:p>
          <a:p>
            <a:r>
              <a:rPr kumimoji="1" lang="en-US" altLang="ja-JP" sz="1000" dirty="0" smtClean="0"/>
              <a:t>32 Output</a:t>
            </a:r>
          </a:p>
          <a:p>
            <a:r>
              <a:rPr lang="en-US" altLang="ja-JP" sz="1000" dirty="0" smtClean="0"/>
              <a:t>DME</a:t>
            </a:r>
          </a:p>
          <a:p>
            <a:r>
              <a:rPr kumimoji="1" lang="en-US" altLang="ja-JP" sz="1000" dirty="0" smtClean="0"/>
              <a:t>FMEM</a:t>
            </a:r>
          </a:p>
          <a:p>
            <a:r>
              <a:rPr lang="en-US" altLang="ja-JP" sz="1000" dirty="0" smtClean="0"/>
              <a:t>FC</a:t>
            </a:r>
            <a:endParaRPr kumimoji="1" lang="en-US" altLang="ja-JP" sz="1000" dirty="0" smtClean="0"/>
          </a:p>
          <a:p>
            <a:endParaRPr kumimoji="1" lang="ja-JP" altLang="en-US" sz="1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32880" y="3391549"/>
            <a:ext cx="7425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2</a:t>
            </a:r>
            <a:r>
              <a:rPr kumimoji="1" lang="en-US" altLang="ja-JP" sz="1000" dirty="0" smtClean="0"/>
              <a:t>ME</a:t>
            </a:r>
          </a:p>
          <a:p>
            <a:r>
              <a:rPr lang="en-US" altLang="ja-JP" sz="1000" dirty="0" smtClean="0"/>
              <a:t>32 Input</a:t>
            </a:r>
          </a:p>
          <a:p>
            <a:r>
              <a:rPr lang="en-US" altLang="ja-JP" sz="1000" dirty="0" smtClean="0"/>
              <a:t>16</a:t>
            </a:r>
            <a:r>
              <a:rPr kumimoji="1" lang="en-US" altLang="ja-JP" sz="1000" dirty="0" smtClean="0"/>
              <a:t> Output</a:t>
            </a:r>
          </a:p>
          <a:p>
            <a:r>
              <a:rPr lang="en-US" altLang="ja-JP" sz="1000" dirty="0" smtClean="0"/>
              <a:t>DME</a:t>
            </a:r>
          </a:p>
          <a:p>
            <a:r>
              <a:rPr kumimoji="1" lang="en-US" altLang="ja-JP" sz="1000" dirty="0" smtClean="0"/>
              <a:t>FMEM</a:t>
            </a:r>
          </a:p>
          <a:p>
            <a:r>
              <a:rPr lang="en-US" altLang="ja-JP" sz="1000" dirty="0" smtClean="0"/>
              <a:t>FC</a:t>
            </a:r>
            <a:endParaRPr kumimoji="1" lang="en-US" altLang="ja-JP" sz="1000" dirty="0" smtClean="0"/>
          </a:p>
          <a:p>
            <a:endParaRPr kumimoji="1" lang="ja-JP" altLang="en-US" sz="1000" dirty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1164842" y="4871520"/>
            <a:ext cx="3650780" cy="1538805"/>
            <a:chOff x="1164842" y="5319195"/>
            <a:chExt cx="3650780" cy="1538805"/>
          </a:xfrm>
        </p:grpSpPr>
        <p:pic>
          <p:nvPicPr>
            <p:cNvPr id="37" name="図 36" descr="3000FC_front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842" y="5319195"/>
              <a:ext cx="3650780" cy="1538805"/>
            </a:xfrm>
            <a:prstGeom prst="rect">
              <a:avLst/>
            </a:prstGeom>
          </p:spPr>
        </p:pic>
        <p:sp>
          <p:nvSpPr>
            <p:cNvPr id="34" name="正方形/長方形 33"/>
            <p:cNvSpPr/>
            <p:nvPr/>
          </p:nvSpPr>
          <p:spPr>
            <a:xfrm>
              <a:off x="1418037" y="6364778"/>
              <a:ext cx="694062" cy="264404"/>
            </a:xfrm>
            <a:prstGeom prst="rect">
              <a:avLst/>
            </a:prstGeom>
            <a:solidFill>
              <a:srgbClr val="696969"/>
            </a:solidFill>
            <a:ln>
              <a:solidFill>
                <a:srgbClr val="6969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2521091" y="5339359"/>
              <a:ext cx="18899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MIX-55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                                  MB-1196A</a:t>
              </a:r>
              <a:endParaRPr lang="en-US" altLang="ja-JP" sz="1000" b="1" dirty="0" smtClean="0">
                <a:solidFill>
                  <a:srgbClr val="0000FF"/>
                </a:solidFill>
                <a:latin typeface="Calibri"/>
                <a:ea typeface="ＭＳ Ｐゴシック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XPT-34A</a:t>
              </a:r>
              <a:endParaRPr lang="en-US" altLang="ja-JP" sz="1000" b="1" dirty="0" smtClean="0">
                <a:solidFill>
                  <a:srgbClr val="0000FF"/>
                </a:solidFill>
                <a:latin typeface="Calibri"/>
                <a:ea typeface="ＭＳ Ｐゴシック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FC-114(MKS-6550)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MY-119A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CA-85</a:t>
              </a:r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231665" y="5167879"/>
            <a:ext cx="7425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2</a:t>
            </a:r>
            <a:r>
              <a:rPr kumimoji="1" lang="en-US" altLang="ja-JP" sz="1000" dirty="0" smtClean="0"/>
              <a:t>ME</a:t>
            </a:r>
          </a:p>
          <a:p>
            <a:r>
              <a:rPr lang="en-US" altLang="ja-JP" sz="1000" dirty="0" smtClean="0"/>
              <a:t>32 Input</a:t>
            </a:r>
          </a:p>
          <a:p>
            <a:r>
              <a:rPr lang="en-US" altLang="ja-JP" sz="1000" dirty="0" smtClean="0"/>
              <a:t>16</a:t>
            </a:r>
            <a:r>
              <a:rPr kumimoji="1" lang="en-US" altLang="ja-JP" sz="1000" dirty="0" smtClean="0"/>
              <a:t> Output</a:t>
            </a:r>
          </a:p>
          <a:p>
            <a:endParaRPr lang="en-US" altLang="ja-JP" sz="1000" dirty="0" smtClean="0"/>
          </a:p>
          <a:p>
            <a:r>
              <a:rPr kumimoji="1" lang="en-US" altLang="ja-JP" sz="1000" dirty="0" smtClean="0"/>
              <a:t>FMEM</a:t>
            </a:r>
          </a:p>
          <a:p>
            <a:r>
              <a:rPr lang="en-US" altLang="ja-JP" sz="1000" dirty="0" smtClean="0"/>
              <a:t>FC</a:t>
            </a:r>
            <a:endParaRPr kumimoji="1" lang="en-US" altLang="ja-JP" sz="1000" dirty="0" smtClean="0"/>
          </a:p>
          <a:p>
            <a:endParaRPr kumimoji="1" lang="ja-JP" altLang="en-US" sz="1000" dirty="0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Overview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9"/>
          <p:cNvSpPr>
            <a:spLocks noChangeArrowheads="1"/>
          </p:cNvSpPr>
          <p:nvPr/>
        </p:nvSpPr>
        <p:spPr bwMode="auto">
          <a:xfrm>
            <a:off x="552450" y="913750"/>
            <a:ext cx="7772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4. Remove </a:t>
            </a:r>
            <a:r>
              <a:rPr lang="en-US" altLang="ja-JP" sz="1400" dirty="0" smtClean="0">
                <a:solidFill>
                  <a:srgbClr val="FF0000"/>
                </a:solidFill>
                <a:latin typeface="HGSｺﾞｼｯｸE" pitchFamily="50" charset="-128"/>
                <a:ea typeface="HGSｺﾞｼｯｸE" pitchFamily="50" charset="-128"/>
              </a:rPr>
              <a:t>the nylon rivets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and remove the SSD support.</a:t>
            </a:r>
            <a:endParaRPr lang="ja-JP" altLang="en-US" sz="1400" dirty="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5. Remove the SSD module from the connector. 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6. Install the SSD module by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reversing the steps of installation.</a:t>
            </a:r>
          </a:p>
          <a:p>
            <a:endParaRPr lang="en-US" altLang="ja-JP" sz="1400" dirty="0" smtClean="0"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*Note: Use a new nylon rivet and insert it from the Side B.</a:t>
            </a:r>
            <a:endParaRPr lang="ja-JP" altLang="en-US" sz="1400" dirty="0">
              <a:solidFill>
                <a:srgbClr val="0000FF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pic>
        <p:nvPicPr>
          <p:cNvPr id="8" name="図 7" descr="ssd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0239" y="2247967"/>
            <a:ext cx="2314222" cy="1735667"/>
          </a:xfrm>
          <a:prstGeom prst="rect">
            <a:avLst/>
          </a:prstGeom>
        </p:spPr>
      </p:pic>
      <p:pic>
        <p:nvPicPr>
          <p:cNvPr id="9" name="図 8" descr="ssd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981222" y="2462452"/>
            <a:ext cx="1746014" cy="1309511"/>
          </a:xfrm>
          <a:prstGeom prst="rect">
            <a:avLst/>
          </a:prstGeom>
        </p:spPr>
      </p:pic>
      <p:pic>
        <p:nvPicPr>
          <p:cNvPr id="11" name="図 10" descr="ssd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2710" y="4336410"/>
            <a:ext cx="2133601" cy="1600201"/>
          </a:xfrm>
          <a:prstGeom prst="rect">
            <a:avLst/>
          </a:prstGeom>
        </p:spPr>
      </p:pic>
      <p:pic>
        <p:nvPicPr>
          <p:cNvPr id="14" name="図 13" descr="ssd_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6578" y="4313833"/>
            <a:ext cx="2235200" cy="167640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143369" y="2919655"/>
            <a:ext cx="628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Side A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63066" y="2919655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B</a:t>
            </a:r>
            <a:r>
              <a:rPr kumimoji="1" lang="ja-JP" altLang="en-US" sz="1200" dirty="0" smtClean="0"/>
              <a:t>面</a:t>
            </a:r>
            <a:endParaRPr kumimoji="1" lang="en-US" altLang="ja-JP" sz="12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92391" y="4776677"/>
            <a:ext cx="628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Side A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85943" y="5442722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Side B</a:t>
            </a:r>
            <a:endParaRPr kumimoji="1" lang="en-US" altLang="ja-JP" sz="1200" dirty="0" smtClean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3200" dirty="0">
                <a:latin typeface="HGSｺﾞｼｯｸE" pitchFamily="50" charset="-128"/>
                <a:ea typeface="HGSｺﾞｼｯｸE" pitchFamily="50" charset="-128"/>
              </a:rPr>
              <a:t>Replacement of SSD </a:t>
            </a:r>
            <a:r>
              <a:rPr lang="en-US" altLang="ja-JP" sz="3200" dirty="0" smtClean="0">
                <a:latin typeface="HGSｺﾞｼｯｸE" pitchFamily="50" charset="-128"/>
                <a:ea typeface="HGSｺﾞｼｯｸE" pitchFamily="50" charset="-128"/>
              </a:rPr>
              <a:t>Board</a:t>
            </a:r>
            <a:endParaRPr lang="ja-JP" altLang="en-US" sz="3200" dirty="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9"/>
          <p:cNvSpPr>
            <a:spLocks noChangeArrowheads="1"/>
          </p:cNvSpPr>
          <p:nvPr/>
        </p:nvSpPr>
        <p:spPr bwMode="auto">
          <a:xfrm>
            <a:off x="552450" y="925625"/>
            <a:ext cx="7772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 smtClean="0">
                <a:latin typeface="HGPｺﾞｼｯｸE" pitchFamily="50" charset="-128"/>
                <a:ea typeface="HGPｺﾞｼｯｸE" pitchFamily="50" charset="-128"/>
              </a:rPr>
              <a:t>Use </a:t>
            </a:r>
            <a:r>
              <a:rPr lang="en-US" altLang="ja-JP" sz="1400" dirty="0">
                <a:latin typeface="HGPｺﾞｼｯｸE" pitchFamily="50" charset="-128"/>
                <a:ea typeface="HGPｺﾞｼｯｸE" pitchFamily="50" charset="-128"/>
              </a:rPr>
              <a:t>the MY-119 board as an example to explain how to replace the </a:t>
            </a:r>
            <a:r>
              <a:rPr lang="en-US" altLang="ja-JP" sz="1400" dirty="0" smtClean="0">
                <a:latin typeface="HGPｺﾞｼｯｸE" pitchFamily="50" charset="-128"/>
                <a:ea typeface="HGPｺﾞｼｯｸE" pitchFamily="50" charset="-128"/>
              </a:rPr>
              <a:t>CPU-DP </a:t>
            </a:r>
            <a:r>
              <a:rPr lang="en-US" altLang="ja-JP" sz="1400" dirty="0">
                <a:latin typeface="HGPｺﾞｼｯｸE" pitchFamily="50" charset="-128"/>
                <a:ea typeface="HGPｺﾞｼｯｸE" pitchFamily="50" charset="-128"/>
              </a:rPr>
              <a:t>module.</a:t>
            </a:r>
          </a:p>
          <a:p>
            <a:r>
              <a:rPr lang="en-US" altLang="ja-JP" sz="1400" dirty="0" smtClean="0">
                <a:latin typeface="HGPｺﾞｼｯｸE" pitchFamily="50" charset="-128"/>
                <a:ea typeface="HGPｺﾞｼｯｸE" pitchFamily="50" charset="-128"/>
              </a:rPr>
              <a:t>Likewise</a:t>
            </a:r>
            <a:r>
              <a:rPr lang="en-US" altLang="ja-JP" sz="1400" dirty="0">
                <a:latin typeface="HGPｺﾞｼｯｸE" pitchFamily="50" charset="-128"/>
                <a:ea typeface="HGPｺﾞｼｯｸE" pitchFamily="50" charset="-128"/>
              </a:rPr>
              <a:t>, the </a:t>
            </a:r>
            <a:r>
              <a:rPr lang="en-US" altLang="ja-JP" sz="1400" dirty="0" smtClean="0">
                <a:latin typeface="HGPｺﾞｼｯｸE" pitchFamily="50" charset="-128"/>
                <a:ea typeface="HGPｺﾞｼｯｸE" pitchFamily="50" charset="-128"/>
              </a:rPr>
              <a:t>CA-85 board </a:t>
            </a:r>
            <a:r>
              <a:rPr lang="en-US" altLang="ja-JP" sz="1400" dirty="0">
                <a:latin typeface="HGPｺﾞｼｯｸE" pitchFamily="50" charset="-128"/>
                <a:ea typeface="HGPｺﾞｼｯｸE" pitchFamily="50" charset="-128"/>
              </a:rPr>
              <a:t>can be replaced in the same procedure.</a:t>
            </a:r>
          </a:p>
          <a:p>
            <a:endParaRPr lang="ja-JP" altLang="en-US" sz="1400" dirty="0">
              <a:latin typeface="HGPｺﾞｼｯｸE" pitchFamily="50" charset="-128"/>
              <a:ea typeface="HGPｺﾞｼｯｸE" pitchFamily="50" charset="-128"/>
            </a:endParaRPr>
          </a:p>
          <a:p>
            <a:pPr marL="342900" indent="-342900">
              <a:buAutoNum type="arabicPeriod"/>
            </a:pPr>
            <a:r>
              <a:rPr lang="en-US" altLang="ja-JP" sz="1400" dirty="0" smtClean="0">
                <a:latin typeface="HGPｺﾞｼｯｸE" pitchFamily="50" charset="-128"/>
                <a:ea typeface="HGPｺﾞｼｯｸE" pitchFamily="50" charset="-128"/>
              </a:rPr>
              <a:t>Turn the power OFF and pull out the power code</a:t>
            </a:r>
          </a:p>
          <a:p>
            <a:r>
              <a:rPr lang="en-US" altLang="ja-JP" sz="1400" dirty="0">
                <a:latin typeface="HGPｺﾞｼｯｸE" pitchFamily="50" charset="-128"/>
                <a:ea typeface="HGPｺﾞｼｯｸE" pitchFamily="50" charset="-128"/>
              </a:rPr>
              <a:t>  </a:t>
            </a:r>
            <a:r>
              <a:rPr lang="en-US" altLang="ja-JP" sz="1400" dirty="0" smtClean="0">
                <a:latin typeface="HGPｺﾞｼｯｸE" pitchFamily="50" charset="-128"/>
                <a:ea typeface="HGPｺﾞｼｯｸE" pitchFamily="50" charset="-128"/>
              </a:rPr>
              <a:t>    out of the outlet.</a:t>
            </a:r>
            <a:endParaRPr lang="ja-JP" altLang="en-US" sz="1400" dirty="0">
              <a:latin typeface="HGPｺﾞｼｯｸE" pitchFamily="50" charset="-128"/>
              <a:ea typeface="HGPｺﾞｼｯｸE" pitchFamily="50" charset="-128"/>
            </a:endParaRPr>
          </a:p>
          <a:p>
            <a:pPr marL="342900" indent="-342900">
              <a:buAutoNum type="arabicPeriod" startAt="2"/>
            </a:pPr>
            <a:r>
              <a:rPr lang="en-US" altLang="ja-JP" sz="1400" dirty="0" smtClean="0">
                <a:latin typeface="HGPｺﾞｼｯｸE" pitchFamily="50" charset="-128"/>
                <a:ea typeface="HGPｺﾞｼｯｸE" pitchFamily="50" charset="-128"/>
              </a:rPr>
              <a:t>Remove the front panel and the PC board bracket </a:t>
            </a:r>
          </a:p>
          <a:p>
            <a:r>
              <a:rPr lang="en-US" altLang="ja-JP" sz="1400" dirty="0" smtClean="0">
                <a:latin typeface="HGPｺﾞｼｯｸE" pitchFamily="50" charset="-128"/>
                <a:ea typeface="HGPｺﾞｼｯｸE" pitchFamily="50" charset="-128"/>
              </a:rPr>
              <a:t>      assembly.</a:t>
            </a:r>
            <a:endParaRPr lang="en-US" altLang="ja-JP" sz="1400" dirty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en-US" altLang="ja-JP" sz="1400" dirty="0" smtClean="0">
                <a:latin typeface="HGPｺﾞｼｯｸE" pitchFamily="50" charset="-128"/>
                <a:ea typeface="HGPｺﾞｼｯｸE" pitchFamily="50" charset="-128"/>
              </a:rPr>
              <a:t>3.    Remove the MY-119 board.</a:t>
            </a:r>
            <a:endParaRPr lang="ja-JP" altLang="en-US" sz="1400" dirty="0" smtClean="0"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4" name="図 3" descr="ca-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4179" y="3990560"/>
            <a:ext cx="3115729" cy="2336797"/>
          </a:xfrm>
          <a:prstGeom prst="rect">
            <a:avLst/>
          </a:prstGeom>
        </p:spPr>
      </p:pic>
      <p:pic>
        <p:nvPicPr>
          <p:cNvPr id="5" name="図 4" descr="my-119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599" y="1518291"/>
            <a:ext cx="3127021" cy="2345266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6788" y="3318906"/>
            <a:ext cx="3694363" cy="1541921"/>
            <a:chOff x="965772" y="2259518"/>
            <a:chExt cx="3694363" cy="1541921"/>
          </a:xfrm>
        </p:grpSpPr>
        <p:pic>
          <p:nvPicPr>
            <p:cNvPr id="7" name="図 6" descr="6530_front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5772" y="2259518"/>
              <a:ext cx="3694363" cy="1541921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2319305" y="2285851"/>
              <a:ext cx="22086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MIX-55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MIX-55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DVP-55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                                   MB-1196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XPT-34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FC-114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MY-119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CA-85</a:t>
              </a:r>
            </a:p>
          </p:txBody>
        </p:sp>
      </p:grpSp>
      <p:cxnSp>
        <p:nvCxnSpPr>
          <p:cNvPr id="9" name="直線矢印コネクタ 8"/>
          <p:cNvCxnSpPr/>
          <p:nvPr/>
        </p:nvCxnSpPr>
        <p:spPr>
          <a:xfrm>
            <a:off x="1117599" y="4408246"/>
            <a:ext cx="440267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1112225" y="4571935"/>
            <a:ext cx="440267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角丸四角形 10"/>
          <p:cNvSpPr/>
          <p:nvPr/>
        </p:nvSpPr>
        <p:spPr>
          <a:xfrm>
            <a:off x="6242755" y="2681048"/>
            <a:ext cx="1253067" cy="9143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960534" y="3641589"/>
            <a:ext cx="19576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ea typeface="HGSｺﾞｼｯｸE" pitchFamily="50" charset="-128"/>
              </a:rPr>
              <a:t>CPU-DP</a:t>
            </a:r>
            <a:r>
              <a:rPr lang="ja-JP" altLang="en-US" sz="1400" dirty="0" smtClean="0">
                <a:ea typeface="HGSｺﾞｼｯｸE" pitchFamily="50" charset="-128"/>
              </a:rPr>
              <a:t>モジュール</a:t>
            </a:r>
            <a:endParaRPr lang="ja-JP" altLang="en-US" sz="1400" dirty="0">
              <a:ea typeface="HGSｺﾞｼｯｸE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 rot="5400000">
            <a:off x="6689754" y="4899316"/>
            <a:ext cx="1253067" cy="9143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022623" y="6029189"/>
            <a:ext cx="19576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ea typeface="HGSｺﾞｼｯｸE" pitchFamily="50" charset="-128"/>
              </a:rPr>
              <a:t>CPU-DP</a:t>
            </a:r>
            <a:r>
              <a:rPr lang="ja-JP" altLang="en-US" sz="1400" dirty="0" smtClean="0">
                <a:ea typeface="HGSｺﾞｼｯｸE" pitchFamily="50" charset="-128"/>
              </a:rPr>
              <a:t>モジュール</a:t>
            </a:r>
            <a:endParaRPr lang="ja-JP" altLang="en-US" sz="1400" dirty="0">
              <a:ea typeface="HGSｺﾞｼｯｸE" pitchFamily="50" charset="-128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ja-JP" sz="3200" dirty="0">
                <a:latin typeface="HGSｺﾞｼｯｸE" pitchFamily="50" charset="-128"/>
                <a:ea typeface="HGSｺﾞｼｯｸE" pitchFamily="50" charset="-128"/>
              </a:rPr>
              <a:t>Replacement of CPU-DP </a:t>
            </a:r>
            <a:r>
              <a:rPr lang="en-US" altLang="ja-JP" sz="3200" dirty="0" smtClean="0">
                <a:latin typeface="HGSｺﾞｼｯｸE" pitchFamily="50" charset="-128"/>
                <a:ea typeface="HGSｺﾞｼｯｸE" pitchFamily="50" charset="-128"/>
              </a:rPr>
              <a:t>Module</a:t>
            </a:r>
            <a:endParaRPr lang="ja-JP" altLang="en-US" sz="3200" dirty="0">
              <a:solidFill>
                <a:schemeClr val="tx2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07663" y="1557867"/>
            <a:ext cx="95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MY-119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07657" y="398780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CA-85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9"/>
          <p:cNvSpPr>
            <a:spLocks noChangeArrowheads="1"/>
          </p:cNvSpPr>
          <p:nvPr/>
        </p:nvSpPr>
        <p:spPr bwMode="auto">
          <a:xfrm>
            <a:off x="733425" y="789544"/>
            <a:ext cx="7267484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4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.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Remove the four screws and then remove the heat sink.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 marL="342900" lvl="1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5.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Remove the CPU-DP module </a:t>
            </a:r>
            <a:r>
              <a:rPr lang="en-US" altLang="ja-JP" sz="1400" dirty="0"/>
              <a:t>from the connectors on </a:t>
            </a:r>
            <a:r>
              <a:rPr lang="en-US" altLang="ja-JP" sz="1400" dirty="0" smtClean="0"/>
              <a:t>the MY-119 board</a:t>
            </a:r>
            <a:r>
              <a:rPr lang="en-US" altLang="ja-JP" sz="1400" dirty="0"/>
              <a:t>.</a:t>
            </a:r>
          </a:p>
          <a:p>
            <a:pPr marL="342900" lvl="1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6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. </a:t>
            </a:r>
            <a:r>
              <a:rPr lang="en-US" altLang="ja-JP" sz="1400" dirty="0"/>
              <a:t>Remove the heat radiation sheet from the removed CPU-DP module.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*Note: The heat sink is reused.</a:t>
            </a:r>
            <a:endParaRPr lang="ja-JP" altLang="en-US" sz="1400" dirty="0">
              <a:solidFill>
                <a:srgbClr val="0000FF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ja-JP" sz="3200" dirty="0">
                <a:latin typeface="HGSｺﾞｼｯｸE" pitchFamily="50" charset="-128"/>
                <a:ea typeface="HGSｺﾞｼｯｸE" pitchFamily="50" charset="-128"/>
              </a:rPr>
              <a:t>Replacement of CPU-DP </a:t>
            </a:r>
            <a:r>
              <a:rPr lang="en-US" altLang="ja-JP" sz="3200" dirty="0" smtClean="0">
                <a:latin typeface="HGSｺﾞｼｯｸE" pitchFamily="50" charset="-128"/>
                <a:ea typeface="HGSｺﾞｼｯｸE" pitchFamily="50" charset="-128"/>
              </a:rPr>
              <a:t>Module</a:t>
            </a:r>
            <a:endParaRPr lang="ja-JP" altLang="en-US" sz="3200" dirty="0">
              <a:solidFill>
                <a:schemeClr val="tx2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587021" y="2892099"/>
            <a:ext cx="3127021" cy="3039958"/>
            <a:chOff x="587021" y="2892099"/>
            <a:chExt cx="3127021" cy="3039958"/>
          </a:xfrm>
        </p:grpSpPr>
        <p:pic>
          <p:nvPicPr>
            <p:cNvPr id="41" name="図 40" descr="my-119_1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021" y="2892099"/>
              <a:ext cx="3127021" cy="2345266"/>
            </a:xfrm>
            <a:prstGeom prst="rect">
              <a:avLst/>
            </a:prstGeom>
          </p:spPr>
        </p:pic>
        <p:sp>
          <p:nvSpPr>
            <p:cNvPr id="33809" name="Text Box 5"/>
            <p:cNvSpPr txBox="1">
              <a:spLocks noChangeArrowheads="1"/>
            </p:cNvSpPr>
            <p:nvPr/>
          </p:nvSpPr>
          <p:spPr bwMode="auto">
            <a:xfrm>
              <a:off x="1762660" y="5531947"/>
              <a:ext cx="10679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 dirty="0">
                  <a:latin typeface="HGSｺﾞｼｯｸE" pitchFamily="50" charset="-128"/>
                  <a:ea typeface="HGSｺﾞｼｯｸE" pitchFamily="50" charset="-128"/>
                </a:rPr>
                <a:t>SCREW +B3x10</a:t>
              </a:r>
            </a:p>
            <a:p>
              <a:r>
                <a:rPr lang="en-US" altLang="ja-JP" sz="1000" dirty="0">
                  <a:latin typeface="HGSｺﾞｼｯｸE" pitchFamily="50" charset="-128"/>
                  <a:ea typeface="HGSｺﾞｼｯｸE" pitchFamily="50" charset="-128"/>
                </a:rPr>
                <a:t>7-682-549-09</a:t>
              </a:r>
            </a:p>
          </p:txBody>
        </p:sp>
        <p:sp>
          <p:nvSpPr>
            <p:cNvPr id="42" name="角丸四角形 41"/>
            <p:cNvSpPr/>
            <p:nvPr/>
          </p:nvSpPr>
          <p:spPr>
            <a:xfrm>
              <a:off x="1648177" y="4054856"/>
              <a:ext cx="1253067" cy="91439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13" name="Line 22"/>
            <p:cNvSpPr>
              <a:spLocks noChangeShapeType="1"/>
            </p:cNvSpPr>
            <p:nvPr/>
          </p:nvSpPr>
          <p:spPr bwMode="auto">
            <a:xfrm flipH="1" flipV="1">
              <a:off x="1858487" y="4874821"/>
              <a:ext cx="431969" cy="672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14" name="Line 23"/>
            <p:cNvSpPr>
              <a:spLocks noChangeShapeType="1"/>
            </p:cNvSpPr>
            <p:nvPr/>
          </p:nvSpPr>
          <p:spPr bwMode="auto">
            <a:xfrm flipV="1">
              <a:off x="2285999" y="4233553"/>
              <a:ext cx="374073" cy="12917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15" name="Line 24"/>
            <p:cNvSpPr>
              <a:spLocks noChangeShapeType="1"/>
            </p:cNvSpPr>
            <p:nvPr/>
          </p:nvSpPr>
          <p:spPr bwMode="auto">
            <a:xfrm flipV="1">
              <a:off x="2291937" y="4854100"/>
              <a:ext cx="363713" cy="67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16" name="Line 25"/>
            <p:cNvSpPr>
              <a:spLocks noChangeShapeType="1"/>
            </p:cNvSpPr>
            <p:nvPr/>
          </p:nvSpPr>
          <p:spPr bwMode="auto">
            <a:xfrm flipH="1" flipV="1">
              <a:off x="1834738" y="4251365"/>
              <a:ext cx="451260" cy="12739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4204696" y="2076477"/>
            <a:ext cx="4448243" cy="4064000"/>
            <a:chOff x="4204696" y="2076477"/>
            <a:chExt cx="4448243" cy="4064000"/>
          </a:xfrm>
        </p:grpSpPr>
        <p:pic>
          <p:nvPicPr>
            <p:cNvPr id="40" name="図 39" descr="cpu_dp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696696" y="2584477"/>
              <a:ext cx="4064000" cy="3048000"/>
            </a:xfrm>
            <a:prstGeom prst="rect">
              <a:avLst/>
            </a:prstGeom>
          </p:spPr>
        </p:pic>
        <p:sp>
          <p:nvSpPr>
            <p:cNvPr id="33810" name="Text Box 6"/>
            <p:cNvSpPr txBox="1">
              <a:spLocks noChangeArrowheads="1"/>
            </p:cNvSpPr>
            <p:nvPr/>
          </p:nvSpPr>
          <p:spPr bwMode="auto">
            <a:xfrm>
              <a:off x="7373975" y="5347384"/>
              <a:ext cx="9781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 dirty="0">
                  <a:latin typeface="HGSｺﾞｼｯｸE" pitchFamily="50" charset="-128"/>
                  <a:ea typeface="HGSｺﾞｼｯｸE" pitchFamily="50" charset="-128"/>
                </a:rPr>
                <a:t>HEAT SINK</a:t>
              </a:r>
            </a:p>
            <a:p>
              <a:r>
                <a:rPr lang="en-US" altLang="ja-JP" sz="1000" dirty="0" smtClean="0">
                  <a:latin typeface="HGSｺﾞｼｯｸE" pitchFamily="50" charset="-128"/>
                  <a:ea typeface="HGSｺﾞｼｯｸE" pitchFamily="50" charset="-128"/>
                </a:rPr>
                <a:t>4-183-604-02 </a:t>
              </a:r>
              <a:endParaRPr lang="en-US" altLang="ja-JP" sz="1000" dirty="0">
                <a:latin typeface="HGSｺﾞｼｯｸE" pitchFamily="50" charset="-128"/>
                <a:ea typeface="HGSｺﾞｼｯｸE" pitchFamily="50" charset="-128"/>
              </a:endParaRPr>
            </a:p>
          </p:txBody>
        </p:sp>
        <p:sp>
          <p:nvSpPr>
            <p:cNvPr id="33811" name="Text Box 7"/>
            <p:cNvSpPr txBox="1">
              <a:spLocks noChangeArrowheads="1"/>
            </p:cNvSpPr>
            <p:nvPr/>
          </p:nvSpPr>
          <p:spPr bwMode="auto">
            <a:xfrm>
              <a:off x="7373975" y="4572001"/>
              <a:ext cx="127896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000" dirty="0" smtClean="0">
                  <a:latin typeface="HGSｺﾞｼｯｸE" pitchFamily="50" charset="-128"/>
                  <a:ea typeface="HGSｺﾞｼｯｸE" pitchFamily="50" charset="-128"/>
                </a:rPr>
                <a:t>SHEET,RADIATION</a:t>
              </a:r>
            </a:p>
            <a:p>
              <a:r>
                <a:rPr lang="en-US" altLang="ja-JP" sz="1000" dirty="0" smtClean="0">
                  <a:latin typeface="HGSｺﾞｼｯｸE" pitchFamily="50" charset="-128"/>
                  <a:ea typeface="HGSｺﾞｼｯｸE" pitchFamily="50" charset="-128"/>
                </a:rPr>
                <a:t>(30X30X1.5) </a:t>
              </a:r>
              <a:endParaRPr lang="en-US" altLang="ja-JP" sz="1000" dirty="0">
                <a:latin typeface="HGSｺﾞｼｯｸE" pitchFamily="50" charset="-128"/>
                <a:ea typeface="HGSｺﾞｼｯｸE" pitchFamily="50" charset="-128"/>
              </a:endParaRPr>
            </a:p>
            <a:p>
              <a:r>
                <a:rPr lang="en-US" altLang="ja-JP" sz="1000" dirty="0" smtClean="0">
                  <a:latin typeface="HGSｺﾞｼｯｸE" pitchFamily="50" charset="-128"/>
                  <a:ea typeface="HGSｺﾞｼｯｸE" pitchFamily="50" charset="-128"/>
                </a:rPr>
                <a:t>4-436-986-01</a:t>
              </a:r>
              <a:endParaRPr lang="en-US" altLang="ja-JP" sz="1000" dirty="0">
                <a:latin typeface="HGSｺﾞｼｯｸE" pitchFamily="50" charset="-128"/>
                <a:ea typeface="HGSｺﾞｼｯｸE" pitchFamily="50" charset="-128"/>
              </a:endParaRPr>
            </a:p>
          </p:txBody>
        </p:sp>
        <p:sp>
          <p:nvSpPr>
            <p:cNvPr id="33812" name="Text Box 8"/>
            <p:cNvSpPr txBox="1">
              <a:spLocks noChangeArrowheads="1"/>
            </p:cNvSpPr>
            <p:nvPr/>
          </p:nvSpPr>
          <p:spPr bwMode="auto">
            <a:xfrm>
              <a:off x="7373975" y="3586010"/>
              <a:ext cx="125386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 dirty="0">
                  <a:latin typeface="HGSｺﾞｼｯｸE" pitchFamily="50" charset="-128"/>
                  <a:ea typeface="HGSｺﾞｼｯｸE" pitchFamily="50" charset="-128"/>
                </a:rPr>
                <a:t>PC BOARD, MOUNT</a:t>
              </a:r>
            </a:p>
            <a:p>
              <a:r>
                <a:rPr lang="en-US" altLang="ja-JP" sz="1000" dirty="0">
                  <a:latin typeface="HGSｺﾞｼｯｸE" pitchFamily="50" charset="-128"/>
                  <a:ea typeface="HGSｺﾞｼｯｸE" pitchFamily="50" charset="-128"/>
                </a:rPr>
                <a:t>(CPU-DP MODULE)</a:t>
              </a:r>
            </a:p>
            <a:p>
              <a:r>
                <a:rPr lang="en-US" altLang="ja-JP" sz="1000" dirty="0">
                  <a:latin typeface="HGSｺﾞｼｯｸE" pitchFamily="50" charset="-128"/>
                  <a:ea typeface="HGSｺﾞｼｯｸE" pitchFamily="50" charset="-128"/>
                </a:rPr>
                <a:t>1-857-571-11 </a:t>
              </a:r>
            </a:p>
          </p:txBody>
        </p:sp>
        <p:sp>
          <p:nvSpPr>
            <p:cNvPr id="33817" name="Line 26"/>
            <p:cNvSpPr>
              <a:spLocks noChangeShapeType="1"/>
            </p:cNvSpPr>
            <p:nvPr/>
          </p:nvSpPr>
          <p:spPr bwMode="auto">
            <a:xfrm flipH="1" flipV="1">
              <a:off x="6413573" y="5484238"/>
              <a:ext cx="1011693" cy="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18" name="Line 27"/>
            <p:cNvSpPr>
              <a:spLocks noChangeShapeType="1"/>
            </p:cNvSpPr>
            <p:nvPr/>
          </p:nvSpPr>
          <p:spPr bwMode="auto">
            <a:xfrm flipH="1">
              <a:off x="6325815" y="3911600"/>
              <a:ext cx="1048651" cy="3675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19" name="Line 28"/>
            <p:cNvSpPr>
              <a:spLocks noChangeShapeType="1"/>
            </p:cNvSpPr>
            <p:nvPr/>
          </p:nvSpPr>
          <p:spPr bwMode="auto">
            <a:xfrm flipH="1" flipV="1">
              <a:off x="5909729" y="4419598"/>
              <a:ext cx="1515537" cy="304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98" name="Text Box 31"/>
            <p:cNvSpPr txBox="1">
              <a:spLocks noChangeArrowheads="1"/>
            </p:cNvSpPr>
            <p:nvPr/>
          </p:nvSpPr>
          <p:spPr bwMode="auto">
            <a:xfrm>
              <a:off x="4510039" y="4536404"/>
              <a:ext cx="4026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 dirty="0">
                  <a:latin typeface="HGSｺﾞｼｯｸE" pitchFamily="50" charset="-128"/>
                  <a:ea typeface="HGSｺﾞｼｯｸE" pitchFamily="50" charset="-128"/>
                </a:rPr>
                <a:t>PN1</a:t>
              </a:r>
            </a:p>
          </p:txBody>
        </p:sp>
        <p:sp>
          <p:nvSpPr>
            <p:cNvPr id="33799" name="Line 32"/>
            <p:cNvSpPr>
              <a:spLocks noChangeShapeType="1"/>
            </p:cNvSpPr>
            <p:nvPr/>
          </p:nvSpPr>
          <p:spPr bwMode="auto">
            <a:xfrm flipV="1">
              <a:off x="4842933" y="4656665"/>
              <a:ext cx="34713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02" name="Text Box 35"/>
            <p:cNvSpPr txBox="1">
              <a:spLocks noChangeArrowheads="1"/>
            </p:cNvSpPr>
            <p:nvPr/>
          </p:nvSpPr>
          <p:spPr bwMode="auto">
            <a:xfrm>
              <a:off x="4484638" y="3926559"/>
              <a:ext cx="4026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 dirty="0">
                  <a:latin typeface="HGSｺﾞｼｯｸE" pitchFamily="50" charset="-128"/>
                  <a:ea typeface="HGSｺﾞｼｯｸE" pitchFamily="50" charset="-128"/>
                </a:rPr>
                <a:t>PN2</a:t>
              </a:r>
            </a:p>
          </p:txBody>
        </p:sp>
        <p:sp>
          <p:nvSpPr>
            <p:cNvPr id="33803" name="Line 36"/>
            <p:cNvSpPr>
              <a:spLocks noChangeShapeType="1"/>
            </p:cNvSpPr>
            <p:nvPr/>
          </p:nvSpPr>
          <p:spPr bwMode="auto">
            <a:xfrm flipV="1">
              <a:off x="4809066" y="4055532"/>
              <a:ext cx="38946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04" name="Text Box 37"/>
            <p:cNvSpPr txBox="1">
              <a:spLocks noChangeArrowheads="1"/>
            </p:cNvSpPr>
            <p:nvPr/>
          </p:nvSpPr>
          <p:spPr bwMode="auto">
            <a:xfrm>
              <a:off x="7400541" y="2625301"/>
              <a:ext cx="5453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 dirty="0" smtClean="0">
                  <a:latin typeface="HGSｺﾞｼｯｸE" pitchFamily="50" charset="-128"/>
                  <a:ea typeface="HGSｺﾞｼｯｸE" pitchFamily="50" charset="-128"/>
                </a:rPr>
                <a:t>CN602</a:t>
              </a:r>
              <a:endParaRPr lang="en-US" altLang="ja-JP" sz="1000" dirty="0">
                <a:latin typeface="HGSｺﾞｼｯｸE" pitchFamily="50" charset="-128"/>
                <a:ea typeface="HGSｺﾞｼｯｸE" pitchFamily="50" charset="-128"/>
              </a:endParaRPr>
            </a:p>
          </p:txBody>
        </p:sp>
        <p:sp>
          <p:nvSpPr>
            <p:cNvPr id="33805" name="Text Box 38"/>
            <p:cNvSpPr txBox="1">
              <a:spLocks noChangeArrowheads="1"/>
            </p:cNvSpPr>
            <p:nvPr/>
          </p:nvSpPr>
          <p:spPr bwMode="auto">
            <a:xfrm>
              <a:off x="7417633" y="3277325"/>
              <a:ext cx="5453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 dirty="0" smtClean="0">
                  <a:latin typeface="HGSｺﾞｼｯｸE" pitchFamily="50" charset="-128"/>
                  <a:ea typeface="HGSｺﾞｼｯｸE" pitchFamily="50" charset="-128"/>
                </a:rPr>
                <a:t>CN601</a:t>
              </a:r>
              <a:endParaRPr lang="en-US" altLang="ja-JP" sz="1000" dirty="0">
                <a:latin typeface="HGSｺﾞｼｯｸE" pitchFamily="50" charset="-128"/>
                <a:ea typeface="HGSｺﾞｼｯｸE" pitchFamily="50" charset="-128"/>
              </a:endParaRPr>
            </a:p>
          </p:txBody>
        </p:sp>
        <p:sp>
          <p:nvSpPr>
            <p:cNvPr id="33806" name="Line 39"/>
            <p:cNvSpPr>
              <a:spLocks noChangeShapeType="1"/>
            </p:cNvSpPr>
            <p:nvPr/>
          </p:nvSpPr>
          <p:spPr bwMode="auto">
            <a:xfrm flipH="1">
              <a:off x="5708769" y="3437467"/>
              <a:ext cx="17503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07" name="Line 40"/>
            <p:cNvSpPr>
              <a:spLocks noChangeShapeType="1"/>
            </p:cNvSpPr>
            <p:nvPr/>
          </p:nvSpPr>
          <p:spPr bwMode="auto">
            <a:xfrm flipH="1">
              <a:off x="5708769" y="2760133"/>
              <a:ext cx="1741898" cy="20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5240867" y="3987800"/>
              <a:ext cx="440267" cy="67734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240867" y="4605866"/>
              <a:ext cx="440267" cy="67734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62"/>
          <p:cNvSpPr>
            <a:spLocks noChangeArrowheads="1"/>
          </p:cNvSpPr>
          <p:nvPr/>
        </p:nvSpPr>
        <p:spPr bwMode="auto">
          <a:xfrm>
            <a:off x="457200" y="965200"/>
            <a:ext cx="8067675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Installation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  <a:p>
            <a:pPr marL="342900" lvl="1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1. Attach a new heat radiation sheet onto a new CPU-DP module.</a:t>
            </a:r>
          </a:p>
          <a:p>
            <a:pPr marL="342900" lvl="1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2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. </a:t>
            </a:r>
            <a:r>
              <a:rPr lang="en-US" altLang="en-US" sz="1400" dirty="0">
                <a:latin typeface="HGSｺﾞｼｯｸE" pitchFamily="50" charset="-128"/>
                <a:ea typeface="HGSｺﾞｼｯｸE" pitchFamily="50" charset="-128"/>
              </a:rPr>
              <a:t>Check the orientation of CPU-DP module so that the connectors (PN1/PN2) of CPU-DP module can be inserted in the connectors (</a:t>
            </a:r>
            <a:r>
              <a:rPr lang="en-US" altLang="en-US" sz="1400" dirty="0" smtClean="0">
                <a:latin typeface="HGSｺﾞｼｯｸE" pitchFamily="50" charset="-128"/>
                <a:ea typeface="HGSｺﾞｼｯｸE" pitchFamily="50" charset="-128"/>
              </a:rPr>
              <a:t>CN601/CN602</a:t>
            </a:r>
            <a:r>
              <a:rPr lang="en-US" altLang="en-US" sz="1400" dirty="0">
                <a:latin typeface="HGSｺﾞｼｯｸE" pitchFamily="50" charset="-128"/>
                <a:ea typeface="HGSｺﾞｼｯｸE" pitchFamily="50" charset="-128"/>
              </a:rPr>
              <a:t>) on the </a:t>
            </a:r>
            <a:r>
              <a:rPr lang="en-US" altLang="en-US" sz="1400" dirty="0" smtClean="0">
                <a:latin typeface="HGSｺﾞｼｯｸE" pitchFamily="50" charset="-128"/>
                <a:ea typeface="HGSｺﾞｼｯｸE" pitchFamily="50" charset="-128"/>
              </a:rPr>
              <a:t>MY-119 </a:t>
            </a:r>
            <a:r>
              <a:rPr lang="en-US" altLang="en-US" sz="1400" dirty="0">
                <a:latin typeface="HGSｺﾞｼｯｸE" pitchFamily="50" charset="-128"/>
                <a:ea typeface="HGSｺﾞｼｯｸE" pitchFamily="50" charset="-128"/>
              </a:rPr>
              <a:t>board. Then, insert the CPU-DP module </a:t>
            </a:r>
            <a:r>
              <a:rPr lang="en-US" altLang="en-US" sz="1400" dirty="0" smtClean="0">
                <a:latin typeface="HGSｺﾞｼｯｸE" pitchFamily="50" charset="-128"/>
                <a:ea typeface="HGSｺﾞｼｯｸE" pitchFamily="50" charset="-128"/>
              </a:rPr>
              <a:t>in </a:t>
            </a:r>
            <a:r>
              <a:rPr lang="en-US" altLang="en-US" sz="1400" dirty="0">
                <a:latin typeface="HGSｺﾞｼｯｸE" pitchFamily="50" charset="-128"/>
                <a:ea typeface="HGSｺﾞｼｯｸE" pitchFamily="50" charset="-128"/>
              </a:rPr>
              <a:t>the connectors on the </a:t>
            </a:r>
            <a:r>
              <a:rPr lang="en-US" altLang="en-US" sz="1400" dirty="0" smtClean="0">
                <a:latin typeface="HGSｺﾞｼｯｸE" pitchFamily="50" charset="-128"/>
                <a:ea typeface="HGSｺﾞｼｯｸE" pitchFamily="50" charset="-128"/>
              </a:rPr>
              <a:t>MY-119 </a:t>
            </a:r>
            <a:r>
              <a:rPr lang="en-US" altLang="en-US" sz="1400" dirty="0">
                <a:latin typeface="HGSｺﾞｼｯｸE" pitchFamily="50" charset="-128"/>
                <a:ea typeface="HGSｺﾞｼｯｸE" pitchFamily="50" charset="-128"/>
              </a:rPr>
              <a:t>board.</a:t>
            </a:r>
            <a:endParaRPr lang="en-US" altLang="ja-JP" sz="1400" dirty="0">
              <a:latin typeface="HGSｺﾞｼｯｸE" pitchFamily="50" charset="-128"/>
              <a:ea typeface="HGSｺﾞｼｯｸE" pitchFamily="50" charset="-128"/>
            </a:endParaRPr>
          </a:p>
          <a:p>
            <a:pPr marL="342900" lvl="2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*Note: Check </a:t>
            </a:r>
            <a:r>
              <a:rPr lang="en-US" altLang="ja-JP" sz="1400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that the connectors are firmly inserted. </a:t>
            </a:r>
            <a:endParaRPr lang="ja-JP" altLang="en-US" sz="1400" dirty="0">
              <a:solidFill>
                <a:schemeClr val="accent2"/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pPr marL="342900" lvl="2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*Note: </a:t>
            </a:r>
            <a:r>
              <a:rPr lang="en-US" altLang="en-US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Apply </a:t>
            </a:r>
            <a:r>
              <a:rPr lang="en-US" altLang="en-US" sz="1400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THREEBOND (TB-1401B) </a:t>
            </a:r>
            <a:r>
              <a:rPr lang="en-US" altLang="en-US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200G</a:t>
            </a:r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(7-600-002-52)</a:t>
            </a:r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 </a:t>
            </a:r>
            <a:r>
              <a:rPr lang="en-US" altLang="en-US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on </a:t>
            </a:r>
            <a:r>
              <a:rPr lang="en-US" altLang="en-US" sz="1400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the four screws (+B3x10).</a:t>
            </a:r>
            <a:endParaRPr lang="en-US" altLang="ja-JP" sz="1400" dirty="0">
              <a:solidFill>
                <a:srgbClr val="0000FF"/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pPr marL="342900" lvl="1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3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. Install the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MY-119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board in the reverse procedure of removal.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4. Install the heat sink to position the CPU-DP bracket and the notch of the heat sink.</a:t>
            </a:r>
            <a:r>
              <a:rPr lang="en-US" altLang="ja-JP" sz="1400" dirty="0" smtClean="0"/>
              <a:t> 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ja-JP" sz="3200" dirty="0">
                <a:latin typeface="HGSｺﾞｼｯｸE" pitchFamily="50" charset="-128"/>
                <a:ea typeface="HGSｺﾞｼｯｸE" pitchFamily="50" charset="-128"/>
              </a:rPr>
              <a:t>Replacement of CPU-DP </a:t>
            </a:r>
            <a:r>
              <a:rPr lang="en-US" altLang="ja-JP" sz="3200" dirty="0" smtClean="0">
                <a:latin typeface="HGSｺﾞｼｯｸE" pitchFamily="50" charset="-128"/>
                <a:ea typeface="HGSｺﾞｼｯｸE" pitchFamily="50" charset="-128"/>
              </a:rPr>
              <a:t>Module</a:t>
            </a:r>
            <a:endParaRPr lang="ja-JP" altLang="en-US" sz="3200" dirty="0">
              <a:solidFill>
                <a:schemeClr val="tx2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pic>
        <p:nvPicPr>
          <p:cNvPr id="43" name="図 42" descr="cpu-d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6066" y="3746500"/>
            <a:ext cx="2827867" cy="2120900"/>
          </a:xfrm>
          <a:prstGeom prst="rect">
            <a:avLst/>
          </a:prstGeom>
        </p:spPr>
      </p:pic>
      <p:pic>
        <p:nvPicPr>
          <p:cNvPr id="44" name="図 43" descr="cpu-dp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5867" y="3716867"/>
            <a:ext cx="2810933" cy="2108200"/>
          </a:xfrm>
          <a:prstGeom prst="rect">
            <a:avLst/>
          </a:prstGeom>
        </p:spPr>
      </p:pic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762661" y="5896028"/>
            <a:ext cx="12345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HGSｺﾞｼｯｸE" pitchFamily="50" charset="-128"/>
                <a:ea typeface="HGSｺﾞｼｯｸE" pitchFamily="50" charset="-128"/>
              </a:rPr>
              <a:t>BRACKET,CPU-DP</a:t>
            </a:r>
            <a:endParaRPr lang="en-US" altLang="ja-JP" sz="10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46" name="Line 23"/>
          <p:cNvSpPr>
            <a:spLocks noChangeShapeType="1"/>
          </p:cNvSpPr>
          <p:nvPr/>
        </p:nvSpPr>
        <p:spPr bwMode="auto">
          <a:xfrm flipV="1">
            <a:off x="2286000" y="5181600"/>
            <a:ext cx="211668" cy="7077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 flipV="1">
            <a:off x="2285999" y="4230477"/>
            <a:ext cx="137711" cy="16623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5772838" y="4748269"/>
            <a:ext cx="517793" cy="440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5748969" y="3821016"/>
            <a:ext cx="517793" cy="440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2795123"/>
              </p:ext>
            </p:extLst>
          </p:nvPr>
        </p:nvGraphicFramePr>
        <p:xfrm>
          <a:off x="387915" y="2428820"/>
          <a:ext cx="8332215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702"/>
                <a:gridCol w="1624519"/>
                <a:gridCol w="1585609"/>
                <a:gridCol w="1439693"/>
                <a:gridCol w="227069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Part</a:t>
                      </a:r>
                      <a:r>
                        <a:rPr kumimoji="1" lang="en-US" altLang="ja-JP" sz="1600" baseline="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 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Where</a:t>
                      </a:r>
                      <a:r>
                        <a:rPr kumimoji="1" lang="en-US" altLang="ja-JP" sz="1600" baseline="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 used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Replacing</a:t>
                      </a:r>
                      <a:r>
                        <a:rPr kumimoji="1" lang="en-US" altLang="ja-JP" sz="1600" baseline="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 parts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Maintenance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Replacement</a:t>
                      </a:r>
                      <a:r>
                        <a:rPr kumimoji="1" lang="en-US" altLang="ja-JP" sz="1600" baseline="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 Period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Fan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Side on the rear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Clearing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Once</a:t>
                      </a:r>
                      <a:r>
                        <a:rPr kumimoji="1" lang="en-US" altLang="ja-JP" sz="1600" baseline="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 a month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1-855-201-11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Replacement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Once in about four years</a:t>
                      </a:r>
                      <a:endParaRPr kumimoji="1" lang="en-US" altLang="ja-JP" sz="1600" baseline="0" dirty="0" smtClean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Filter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Front Panel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Clearing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Once every</a:t>
                      </a:r>
                      <a:r>
                        <a:rPr kumimoji="1" lang="en-US" altLang="ja-JP" sz="1600" baseline="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 two months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4-443-150-01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Replacement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Power Supply Unit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HK-PSU05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Replacement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Once every about four years and</a:t>
                      </a:r>
                      <a:r>
                        <a:rPr kumimoji="1" lang="en-US" altLang="ja-JP" sz="1600" baseline="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 six months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00348" y="924094"/>
            <a:ext cx="8707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*Note</a:t>
            </a:r>
          </a:p>
          <a:p>
            <a:r>
              <a:rPr lang="en-US" altLang="ja-JP" sz="1400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The replacement period shown in the following list are not </a:t>
            </a:r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guaranteed </a:t>
            </a:r>
            <a:r>
              <a:rPr lang="en-US" altLang="ja-JP" sz="1400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period of the parts</a:t>
            </a:r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. </a:t>
            </a:r>
            <a:r>
              <a:rPr lang="en-US" altLang="ja-JP" sz="1400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Use this list as guidelines form maintenance and inspection. The replacement period of each part is changed according to the environment and condition.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After replacing a power supply unit and/or a fan, reset their total operating hours. (See the section 1-9-6 in the maintenance manual.)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ja-JP" sz="3200" dirty="0" smtClean="0">
                <a:solidFill>
                  <a:schemeClr val="tx2"/>
                </a:solidFill>
                <a:latin typeface="HGSｺﾞｼｯｸE" pitchFamily="50" charset="-128"/>
                <a:ea typeface="HGSｺﾞｼｯｸE" pitchFamily="50" charset="-128"/>
              </a:rPr>
              <a:t>Periodic Check and Maintenance </a:t>
            </a:r>
            <a:endParaRPr lang="ja-JP" altLang="en-US" sz="3200" dirty="0">
              <a:solidFill>
                <a:schemeClr val="tx2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pic>
        <p:nvPicPr>
          <p:cNvPr id="8" name="図 7" descr="F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574" y="5289568"/>
            <a:ext cx="1387609" cy="946217"/>
          </a:xfrm>
          <a:prstGeom prst="rect">
            <a:avLst/>
          </a:prstGeom>
        </p:spPr>
      </p:pic>
      <p:pic>
        <p:nvPicPr>
          <p:cNvPr id="9" name="図 8" descr="fro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0164" y="5271693"/>
            <a:ext cx="1293870" cy="970403"/>
          </a:xfrm>
          <a:prstGeom prst="rect">
            <a:avLst/>
          </a:prstGeom>
        </p:spPr>
      </p:pic>
      <p:pic>
        <p:nvPicPr>
          <p:cNvPr id="7" name="図 6" descr="deng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7617" y="5273825"/>
            <a:ext cx="1360251" cy="90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" y="718588"/>
            <a:ext cx="82486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400" dirty="0" smtClean="0">
                <a:ea typeface="HGSｺﾞｼｯｸE" pitchFamily="50" charset="-128"/>
              </a:rPr>
              <a:t>Mechanical Structure</a:t>
            </a:r>
            <a:endParaRPr lang="en-US" altLang="ja-JP" sz="2400" dirty="0">
              <a:ea typeface="HGSｺﾞｼｯｸE" pitchFamily="50" charset="-128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63740" y="1193800"/>
            <a:ext cx="858195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The front air intake and the rear air exhaust are the same as MVS-6000.</a:t>
            </a:r>
          </a:p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The fan motor 120 square</a:t>
            </a:r>
            <a:r>
              <a:rPr lang="ja-JP" altLang="en-US" sz="1400" dirty="0" smtClean="0">
                <a:latin typeface="HGSｺﾞｼｯｸE" pitchFamily="50" charset="-128"/>
                <a:ea typeface="HGSｺﾞｼｯｸE" pitchFamily="50" charset="-128"/>
              </a:rPr>
              <a:t>（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for plug-in board</a:t>
            </a:r>
            <a:r>
              <a:rPr lang="ja-JP" altLang="en-US" sz="1400" dirty="0" smtClean="0">
                <a:latin typeface="HGSｺﾞｼｯｸE" pitchFamily="50" charset="-128"/>
                <a:ea typeface="HGSｺﾞｼｯｸE" pitchFamily="50" charset="-128"/>
              </a:rPr>
              <a:t>）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and fan motor (for power supply unit) is air-cooled.</a:t>
            </a:r>
          </a:p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When the air exhausts on both sides and the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air intake at the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front are occupied or the fan stops, this may be the cause of the trouble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 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of the power supply unit etc.</a:t>
            </a:r>
          </a:p>
          <a:p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Therefore, leave a space of more than 10 cm on the sides of the unit and at the front of the unit.</a:t>
            </a:r>
            <a:endParaRPr lang="ja-JP" altLang="en-US" sz="1400" dirty="0" smtClean="0">
              <a:latin typeface="HGSｺﾞｼｯｸE" pitchFamily="50" charset="-128"/>
              <a:ea typeface="HGSｺﾞｼｯｸE" pitchFamily="50" charset="-128"/>
            </a:endParaRPr>
          </a:p>
        </p:txBody>
      </p:sp>
      <p:pic>
        <p:nvPicPr>
          <p:cNvPr id="29" name="図 28" descr="air_fllo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034" y="2533879"/>
            <a:ext cx="5609089" cy="3722395"/>
          </a:xfrm>
          <a:prstGeom prst="rect">
            <a:avLst/>
          </a:prstGeom>
        </p:spPr>
      </p:pic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Overview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0777672"/>
              </p:ext>
            </p:extLst>
          </p:nvPr>
        </p:nvGraphicFramePr>
        <p:xfrm>
          <a:off x="427038" y="2152245"/>
          <a:ext cx="817221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288"/>
                <a:gridCol w="2220238"/>
                <a:gridCol w="3301687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Name</a:t>
                      </a:r>
                      <a:endParaRPr kumimoji="1" lang="ja-JP" altLang="en-US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Part</a:t>
                      </a:r>
                      <a:r>
                        <a:rPr kumimoji="1" lang="en-US" altLang="ja-JP" baseline="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 Number</a:t>
                      </a:r>
                      <a:endParaRPr kumimoji="1" lang="ja-JP" altLang="en-US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Use</a:t>
                      </a:r>
                      <a:endParaRPr kumimoji="1" lang="ja-JP" altLang="en-US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Extension board</a:t>
                      </a:r>
                      <a:r>
                        <a:rPr kumimoji="1" lang="ja-JP" altLang="en-US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 </a:t>
                      </a:r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EX-1235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HGSｺﾞｼｯｸE" pitchFamily="50" charset="-128"/>
                          <a:ea typeface="HGSｺﾞｼｯｸE" pitchFamily="50" charset="-128"/>
                          <a:cs typeface="+mn-cs"/>
                        </a:rPr>
                        <a:t>A-1874-359-A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For extending the plug-in</a:t>
                      </a:r>
                      <a:r>
                        <a:rPr kumimoji="1" lang="en-US" altLang="ja-JP" sz="1600" baseline="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 board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Extension board EX-1236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HGSｺﾞｼｯｸE" pitchFamily="50" charset="-128"/>
                          <a:ea typeface="HGSｺﾞｼｯｸE" pitchFamily="50" charset="-128"/>
                          <a:cs typeface="+mn-cs"/>
                        </a:rPr>
                        <a:t>A-1874-360-A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For extending the plug-in</a:t>
                      </a:r>
                      <a:r>
                        <a:rPr kumimoji="1" lang="en-US" altLang="ja-JP" sz="1600" baseline="0" dirty="0" smtClean="0">
                          <a:latin typeface="HGSｺﾞｼｯｸE" pitchFamily="50" charset="-128"/>
                          <a:ea typeface="HGSｺﾞｼｯｸE" pitchFamily="50" charset="-128"/>
                        </a:rPr>
                        <a:t> board</a:t>
                      </a:r>
                      <a:endParaRPr kumimoji="1" lang="ja-JP" altLang="en-US" sz="1600" dirty="0">
                        <a:latin typeface="HGSｺﾞｼｯｸE" pitchFamily="50" charset="-128"/>
                        <a:ea typeface="HGSｺﾞｼｯｸE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21" name="Text Box 13"/>
          <p:cNvSpPr txBox="1">
            <a:spLocks noChangeArrowheads="1"/>
          </p:cNvSpPr>
          <p:nvPr/>
        </p:nvSpPr>
        <p:spPr bwMode="auto">
          <a:xfrm>
            <a:off x="427038" y="1466850"/>
            <a:ext cx="7700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latin typeface="HGSｺﾞｼｯｸE" pitchFamily="50" charset="-128"/>
                <a:ea typeface="HGSｺﾞｼｯｸE" pitchFamily="50" charset="-128"/>
              </a:rPr>
              <a:t>The following tools are provided for MVS-6520/6530/3000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Service Tools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288925"/>
            <a:ext cx="82486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2800" dirty="0" smtClean="0">
                <a:ea typeface="HGSｺﾞｼｯｸE" pitchFamily="50" charset="-128"/>
              </a:rPr>
              <a:t> </a:t>
            </a:r>
            <a:endParaRPr lang="en-US" altLang="ja-JP" sz="2000" dirty="0">
              <a:ea typeface="HGSｺﾞｼｯｸE" pitchFamily="50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600" dirty="0">
              <a:ea typeface="HGSｺﾞｼｯｸE" pitchFamily="50" charset="-128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2000" dirty="0">
                <a:ea typeface="HGSｺﾞｼｯｸE" pitchFamily="50" charset="-128"/>
              </a:rPr>
              <a:t>   </a:t>
            </a:r>
            <a:r>
              <a:rPr lang="en-US" altLang="ja-JP" sz="2000" dirty="0">
                <a:latin typeface="HGSｺﾞｼｯｸE" pitchFamily="50" charset="-128"/>
                <a:ea typeface="HGSｺﾞｼｯｸE" pitchFamily="50" charset="-128"/>
              </a:rPr>
              <a:t>- </a:t>
            </a:r>
            <a:r>
              <a:rPr lang="en-US" altLang="ja-JP" dirty="0">
                <a:latin typeface="HGSｺﾞｼｯｸE" pitchFamily="50" charset="-128"/>
                <a:ea typeface="HGSｺﾞｼｯｸE" pitchFamily="50" charset="-128"/>
              </a:rPr>
              <a:t>Removal of Front Door Assembly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ja-JP" altLang="en-US" dirty="0"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en-US" altLang="ja-JP" dirty="0">
                <a:latin typeface="HGSｺﾞｼｯｸE" pitchFamily="50" charset="-128"/>
                <a:ea typeface="HGSｺﾞｼｯｸE" pitchFamily="50" charset="-128"/>
              </a:rPr>
              <a:t>- Removal/Installation of Plug-in Board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ja-JP" altLang="en-US" dirty="0"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en-US" altLang="ja-JP" dirty="0">
                <a:latin typeface="HGSｺﾞｼｯｸE" pitchFamily="50" charset="-128"/>
                <a:ea typeface="HGSｺﾞｼｯｸE" pitchFamily="50" charset="-128"/>
              </a:rPr>
              <a:t>- Removal/Installation of Connector </a:t>
            </a:r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Board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ja-JP" altLang="en-US" dirty="0"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en-US" altLang="ja-JP" dirty="0">
                <a:latin typeface="HGSｺﾞｼｯｸE" pitchFamily="50" charset="-128"/>
                <a:ea typeface="HGSｺﾞｼｯｸE" pitchFamily="50" charset="-128"/>
              </a:rPr>
              <a:t>- Replacement of Power Supply </a:t>
            </a:r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Unit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ja-JP" altLang="en-US" dirty="0"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en-US" altLang="ja-JP" dirty="0">
                <a:latin typeface="HGSｺﾞｼｯｸE" pitchFamily="50" charset="-128"/>
                <a:ea typeface="HGSｺﾞｼｯｸE" pitchFamily="50" charset="-128"/>
              </a:rPr>
              <a:t>- </a:t>
            </a:r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Replacement </a:t>
            </a:r>
            <a:r>
              <a:rPr lang="en-US" altLang="ja-JP" dirty="0">
                <a:latin typeface="HGSｺﾞｼｯｸE" pitchFamily="50" charset="-128"/>
                <a:ea typeface="HGSｺﾞｼｯｸE" pitchFamily="50" charset="-128"/>
              </a:rPr>
              <a:t>of Fan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ja-JP" altLang="en-US" dirty="0"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en-US" altLang="ja-JP" dirty="0">
                <a:latin typeface="HGSｺﾞｼｯｸE" pitchFamily="50" charset="-128"/>
                <a:ea typeface="HGSｺﾞｼｯｸE" pitchFamily="50" charset="-128"/>
              </a:rPr>
              <a:t>- Rack Mounting</a:t>
            </a:r>
            <a:r>
              <a:rPr lang="ja-JP" altLang="en-US" dirty="0" smtClean="0">
                <a:latin typeface="HGSｺﾞｼｯｸE" pitchFamily="50" charset="-128"/>
                <a:ea typeface="HGSｺﾞｼｯｸE" pitchFamily="50" charset="-128"/>
              </a:rPr>
              <a:t> </a:t>
            </a:r>
            <a:endParaRPr lang="en-US" altLang="ja-JP" dirty="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ja-JP" altLang="en-US" dirty="0"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en-US" altLang="ja-JP" dirty="0">
                <a:latin typeface="HGSｺﾞｼｯｸE" pitchFamily="50" charset="-128"/>
                <a:ea typeface="HGSｺﾞｼｯｸE" pitchFamily="50" charset="-128"/>
              </a:rPr>
              <a:t>- </a:t>
            </a:r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How to extend Plug-in Board</a:t>
            </a:r>
            <a:r>
              <a:rPr lang="en-US" altLang="ja-JP" dirty="0" smtClean="0"/>
              <a:t> 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ja-JP" altLang="en-US" dirty="0" smtClean="0"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- Replacement of SSD Board</a:t>
            </a:r>
            <a:endParaRPr lang="ja-JP" altLang="en-US" dirty="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ja-JP" altLang="en-US" dirty="0"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en-US" altLang="ja-JP" dirty="0">
                <a:latin typeface="HGSｺﾞｼｯｸE" pitchFamily="50" charset="-128"/>
                <a:ea typeface="HGSｺﾞｼｯｸE" pitchFamily="50" charset="-128"/>
              </a:rPr>
              <a:t>- </a:t>
            </a:r>
            <a:r>
              <a:rPr lang="en-US" altLang="ja-JP" dirty="0" smtClean="0">
                <a:latin typeface="HGSｺﾞｼｯｸE" pitchFamily="50" charset="-128"/>
                <a:ea typeface="HGSｺﾞｼｯｸE" pitchFamily="50" charset="-128"/>
              </a:rPr>
              <a:t>Replacement of CPU-DP Module</a:t>
            </a:r>
            <a:r>
              <a:rPr lang="ja-JP" altLang="en-US" dirty="0" smtClean="0">
                <a:latin typeface="HGSｺﾞｼｯｸE" pitchFamily="50" charset="-128"/>
                <a:ea typeface="HGSｺﾞｼｯｸE" pitchFamily="50" charset="-128"/>
              </a:rPr>
              <a:t> </a:t>
            </a:r>
            <a:endParaRPr lang="ja-JP" altLang="en-US" dirty="0">
              <a:latin typeface="HGSｺﾞｼｯｸE" pitchFamily="50" charset="-128"/>
              <a:ea typeface="HGSｺﾞｼｯｸE" pitchFamily="50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5123" name="テキスト ボックス 2"/>
          <p:cNvSpPr txBox="1">
            <a:spLocks noChangeArrowheads="1"/>
          </p:cNvSpPr>
          <p:nvPr/>
        </p:nvSpPr>
        <p:spPr bwMode="auto">
          <a:xfrm>
            <a:off x="1806513" y="4952526"/>
            <a:ext cx="59121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*Note</a:t>
            </a:r>
            <a:endParaRPr lang="en-US" altLang="ja-JP" sz="1400" b="1" dirty="0">
              <a:solidFill>
                <a:srgbClr val="0000FF"/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en-US" altLang="ja-JP" sz="1400" b="1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Before </a:t>
            </a:r>
            <a:r>
              <a:rPr lang="en-US" altLang="ja-JP" sz="1400" b="1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replacement, be sure to turn </a:t>
            </a:r>
            <a:r>
              <a:rPr lang="en-US" altLang="ja-JP" sz="1400" b="1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OFF and </a:t>
            </a:r>
            <a:r>
              <a:rPr lang="en-US" altLang="ja-JP" sz="1400" b="1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plug out </a:t>
            </a:r>
            <a:r>
              <a:rPr lang="en-US" altLang="ja-JP" sz="1400" b="1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all the </a:t>
            </a:r>
            <a:r>
              <a:rPr lang="en-US" altLang="ja-JP" sz="1400" b="1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power </a:t>
            </a:r>
            <a:r>
              <a:rPr lang="en-US" altLang="ja-JP" sz="1400" b="1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cords.</a:t>
            </a:r>
            <a:endParaRPr lang="en-US" altLang="ja-JP" sz="1400" b="1" dirty="0">
              <a:solidFill>
                <a:srgbClr val="0000FF"/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endParaRPr lang="ja-JP" altLang="en-US" sz="1400" b="1" dirty="0">
              <a:solidFill>
                <a:srgbClr val="0000FF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3200" dirty="0" smtClean="0">
                <a:latin typeface="+mj-lt"/>
              </a:rPr>
              <a:t>How To</a:t>
            </a:r>
            <a:endParaRPr lang="en-US" altLang="ja-JP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427038" y="723900"/>
            <a:ext cx="770096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 dirty="0"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Removal of Front Door Assembly (DOOR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ASSY,FRONT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ja-JP" altLang="en-US" sz="1400" dirty="0">
                <a:latin typeface="HGSｺﾞｼｯｸE" pitchFamily="50" charset="-128"/>
                <a:ea typeface="HGSｺﾞｼｯｸE" pitchFamily="50" charset="-128"/>
              </a:rPr>
              <a:t>　　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Loosen the four screws with stopper to detach the front door assembly in the arrow direction. </a:t>
            </a:r>
          </a:p>
        </p:txBody>
      </p:sp>
      <p:pic>
        <p:nvPicPr>
          <p:cNvPr id="13" name="図 12" descr="Fig1-02-01J=GUID-AD9E90BC-4978-45E3-94C2-5446A87E8471=1=en=Ep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752" y="1469654"/>
            <a:ext cx="7430485" cy="489999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ja-JP" sz="3200" dirty="0"/>
              <a:t>Removal of Front Door Assembly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427038" y="723900"/>
            <a:ext cx="770096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 dirty="0"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Removal of the PC board bracket Assembly (BRACKET ASSY, PC BOARD).</a:t>
            </a:r>
          </a:p>
          <a:p>
            <a:pPr>
              <a:spcBef>
                <a:spcPct val="50000"/>
              </a:spcBef>
            </a:pPr>
            <a:r>
              <a:rPr lang="ja-JP" altLang="en-US" sz="1400" dirty="0" smtClean="0">
                <a:latin typeface="HGSｺﾞｼｯｸE" pitchFamily="50" charset="-128"/>
                <a:ea typeface="HGSｺﾞｼｯｸE" pitchFamily="50" charset="-128"/>
              </a:rPr>
              <a:t>　　　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Remove the four screws (PSW3 </a:t>
            </a:r>
            <a:r>
              <a:rPr lang="en-US" altLang="ja-JP" sz="1400" dirty="0">
                <a:latin typeface="HGSｺﾞｼｯｸE" pitchFamily="50" charset="-128"/>
                <a:ea typeface="HGSｺﾞｼｯｸE" pitchFamily="50" charset="-128"/>
              </a:rPr>
              <a:t>x 8</a:t>
            </a:r>
            <a:r>
              <a:rPr lang="ja-JP" altLang="en-US" sz="1400" dirty="0" smtClean="0">
                <a:latin typeface="HGSｺﾞｼｯｸE" pitchFamily="50" charset="-128"/>
                <a:ea typeface="HGSｺﾞｼｯｸE" pitchFamily="50" charset="-128"/>
              </a:rPr>
              <a:t>）</a:t>
            </a:r>
            <a:r>
              <a:rPr lang="en-US" altLang="ja-JP" sz="1400" dirty="0" smtClean="0">
                <a:latin typeface="HGSｺﾞｼｯｸE" pitchFamily="50" charset="-128"/>
                <a:ea typeface="HGSｺﾞｼｯｸE" pitchFamily="50" charset="-128"/>
              </a:rPr>
              <a:t>to detach the Extract PWB Stopper Assembly.</a:t>
            </a:r>
            <a:endParaRPr lang="ja-JP" altLang="en-US" sz="1400" dirty="0">
              <a:latin typeface="HGSｺﾞｼｯｸE" pitchFamily="50" charset="-128"/>
              <a:ea typeface="HGSｺﾞｼｯｸE" pitchFamily="50" charset="-128"/>
            </a:endParaRPr>
          </a:p>
        </p:txBody>
      </p:sp>
      <p:pic>
        <p:nvPicPr>
          <p:cNvPr id="14" name="図 13" descr="Fig1-06-01J=GUID-8BCEBD1A-E865-436B-AC5C-8E0E8768CC4A=1=en=Ep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8730" y="1507806"/>
            <a:ext cx="5981381" cy="481679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ja-JP" sz="3200" dirty="0"/>
              <a:t>Removal of Front Door Assembly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DSC018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8881" y="3772972"/>
            <a:ext cx="2115335" cy="1586501"/>
          </a:xfrm>
          <a:prstGeom prst="rect">
            <a:avLst/>
          </a:prstGeom>
        </p:spPr>
      </p:pic>
      <p:pic>
        <p:nvPicPr>
          <p:cNvPr id="23" name="図 22" descr="sl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6861" y="2563718"/>
            <a:ext cx="1679052" cy="3762321"/>
          </a:xfrm>
          <a:prstGeom prst="rect">
            <a:avLst/>
          </a:prstGeom>
        </p:spPr>
      </p:pic>
      <p:pic>
        <p:nvPicPr>
          <p:cNvPr id="24" name="図 23" descr="DSC019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330" y="2663360"/>
            <a:ext cx="2279720" cy="1709790"/>
          </a:xfrm>
          <a:prstGeom prst="rect">
            <a:avLst/>
          </a:prstGeom>
        </p:spPr>
      </p:pic>
      <p:pic>
        <p:nvPicPr>
          <p:cNvPr id="25" name="図 24" descr="DSC019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0059" y="4567506"/>
            <a:ext cx="2276296" cy="1707222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140973" y="704938"/>
            <a:ext cx="8943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Note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In </a:t>
            </a:r>
            <a:r>
              <a:rPr lang="en-US" altLang="ja-JP" sz="1400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MVS-6520/6530/3000, the slot for installing each plug-in board is specified. </a:t>
            </a:r>
            <a:endParaRPr lang="en-US" altLang="ja-JP" sz="1400" dirty="0" smtClean="0">
              <a:solidFill>
                <a:srgbClr val="0000FF"/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en-US" altLang="ja-JP" sz="1400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Install each board in the specified slot correctly according the </a:t>
            </a:r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indications </a:t>
            </a:r>
            <a:r>
              <a:rPr lang="en-US" altLang="ja-JP" sz="1400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as described in 1 and 2 below.</a:t>
            </a:r>
            <a:endParaRPr lang="en-US" altLang="ja-JP" sz="1400" dirty="0" smtClean="0">
              <a:solidFill>
                <a:srgbClr val="0000FF"/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endParaRPr lang="ja-JP" altLang="en-US" sz="1400" dirty="0" smtClean="0">
              <a:solidFill>
                <a:srgbClr val="0000FF"/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1</a:t>
            </a:r>
            <a:r>
              <a:rPr lang="en-US" altLang="ja-JP" sz="1400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. The board is </a:t>
            </a:r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indicated </a:t>
            </a:r>
            <a:r>
              <a:rPr lang="en-US" altLang="ja-JP" sz="1400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close to the </a:t>
            </a:r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left-of-center of </a:t>
            </a:r>
            <a:r>
              <a:rPr lang="en-US" altLang="ja-JP" sz="1400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each plug-in board.</a:t>
            </a:r>
          </a:p>
          <a:p>
            <a:r>
              <a:rPr lang="en-US" altLang="ja-JP" sz="1400" dirty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2. The board name is indicated on the right surface of the inside of front panel of MVS-6520/6530/3000.</a:t>
            </a:r>
          </a:p>
          <a:p>
            <a:endParaRPr lang="en-US" altLang="ja-JP" sz="1400" dirty="0" smtClean="0">
              <a:solidFill>
                <a:srgbClr val="0000FF"/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en-US" altLang="ja-JP" sz="1400" dirty="0" smtClean="0">
                <a:solidFill>
                  <a:srgbClr val="0000FF"/>
                </a:solidFill>
                <a:latin typeface="HGSｺﾞｼｯｸE" pitchFamily="50" charset="-128"/>
                <a:ea typeface="HGSｺﾞｼｯｸE" pitchFamily="50" charset="-128"/>
              </a:rPr>
              <a:t>The heat sink on removed the plug-in board may be hot. Be careful not to burn yourself.</a:t>
            </a:r>
          </a:p>
          <a:p>
            <a:endParaRPr lang="ja-JP" altLang="en-US" sz="1400" dirty="0" smtClean="0">
              <a:solidFill>
                <a:srgbClr val="0000FF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1890445" y="4060647"/>
            <a:ext cx="369870" cy="2054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>
            <a:off x="1941816" y="4358597"/>
            <a:ext cx="267128" cy="4520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5400000">
            <a:off x="4782621" y="4548670"/>
            <a:ext cx="1356186" cy="339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下矢印 29"/>
          <p:cNvSpPr/>
          <p:nvPr/>
        </p:nvSpPr>
        <p:spPr>
          <a:xfrm rot="16200000">
            <a:off x="5854560" y="4439079"/>
            <a:ext cx="267128" cy="4520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3200" dirty="0"/>
              <a:t>Removal/Installation of Plug-in Board</a:t>
            </a:r>
            <a:endParaRPr lang="ja-JP" altLang="en-US" sz="3200" dirty="0"/>
          </a:p>
        </p:txBody>
      </p:sp>
      <p:sp>
        <p:nvSpPr>
          <p:cNvPr id="13" name="円/楕円 12"/>
          <p:cNvSpPr/>
          <p:nvPr/>
        </p:nvSpPr>
        <p:spPr>
          <a:xfrm>
            <a:off x="1609344" y="5498592"/>
            <a:ext cx="1085088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7419112" y="2757160"/>
            <a:ext cx="712766" cy="319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7417952" y="3230640"/>
            <a:ext cx="712766" cy="319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7416792" y="3704120"/>
            <a:ext cx="712766" cy="319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7422612" y="4659220"/>
            <a:ext cx="712766" cy="319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7421452" y="5090820"/>
            <a:ext cx="712766" cy="319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7420292" y="5522420"/>
            <a:ext cx="712766" cy="319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7419132" y="5947040"/>
            <a:ext cx="712766" cy="319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VS-7000X_J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5915</TotalTime>
  <Words>2013</Words>
  <Application>Microsoft Office PowerPoint</Application>
  <PresentationFormat>画面に合わせる (4:3)</PresentationFormat>
  <Paragraphs>499</Paragraphs>
  <Slides>34</Slides>
  <Notes>22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34</vt:i4>
      </vt:variant>
    </vt:vector>
  </HeadingPairs>
  <TitlesOfParts>
    <vt:vector size="38" baseType="lpstr">
      <vt:lpstr>デザインの設定</vt:lpstr>
      <vt:lpstr>MVS-7000X_J</vt:lpstr>
      <vt:lpstr>1_デザインの設定</vt:lpstr>
      <vt:lpstr>2_デザインの設定</vt:lpstr>
      <vt:lpstr>MVS-6520/6530/3000  メカニカルブロック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</vt:vector>
  </TitlesOfParts>
  <Company>sony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yumie</dc:creator>
  <cp:lastModifiedBy>Yumie.Mizuochi</cp:lastModifiedBy>
  <cp:revision>570</cp:revision>
  <dcterms:created xsi:type="dcterms:W3CDTF">2010-04-01T02:14:41Z</dcterms:created>
  <dcterms:modified xsi:type="dcterms:W3CDTF">2012-11-07T05:11:10Z</dcterms:modified>
</cp:coreProperties>
</file>