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80" r:id="rId2"/>
  </p:sldMasterIdLst>
  <p:notesMasterIdLst>
    <p:notesMasterId r:id="rId11"/>
  </p:notesMasterIdLst>
  <p:handoutMasterIdLst>
    <p:handoutMasterId r:id="rId12"/>
  </p:handoutMasterIdLst>
  <p:sldIdLst>
    <p:sldId id="411" r:id="rId3"/>
    <p:sldId id="447" r:id="rId4"/>
    <p:sldId id="438" r:id="rId5"/>
    <p:sldId id="450" r:id="rId6"/>
    <p:sldId id="451" r:id="rId7"/>
    <p:sldId id="452" r:id="rId8"/>
    <p:sldId id="453" r:id="rId9"/>
    <p:sldId id="422" r:id="rId10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FFCC"/>
    <a:srgbClr val="6699FF"/>
    <a:srgbClr val="FFFF00"/>
    <a:srgbClr val="FFFF66"/>
    <a:srgbClr val="FF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3" autoAdjust="0"/>
    <p:restoredTop sz="94025" autoAdjust="0"/>
  </p:normalViewPr>
  <p:slideViewPr>
    <p:cSldViewPr snapToGrid="0"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t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b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56F2C5-1CD8-4355-84FA-D7C8A5238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137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t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511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67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b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40863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835" rIns="95668" bIns="4783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37E7F4B-B9DC-4148-B102-9EC6A651CC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3638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2" tIns="45521" rIns="91042" bIns="45521" anchor="b"/>
          <a:lstStyle/>
          <a:p>
            <a:pPr algn="r" defTabSz="908050"/>
            <a:fld id="{91230D64-1AAF-4418-8826-80BB6CB8ED47}" type="slidenum">
              <a:rPr kumimoji="0" lang="en-US" altLang="ja-JP" sz="1200">
                <a:solidFill>
                  <a:srgbClr val="000000"/>
                </a:solidFill>
              </a:rPr>
              <a:pPr algn="r" defTabSz="908050"/>
              <a:t>2</a:t>
            </a:fld>
            <a:endParaRPr kumimoji="0" lang="en-US" altLang="ja-JP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042" tIns="45521" rIns="91042" bIns="45521"/>
          <a:lstStyle/>
          <a:p>
            <a:pPr eaLnBrk="1" hangingPunct="1">
              <a:spcBef>
                <a:spcPct val="0"/>
              </a:spcBef>
            </a:pPr>
            <a:endParaRPr lang="en-GB" altLang="ja-JP" smtClean="0">
              <a:ea typeface="MS PGothic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2" tIns="45521" rIns="91042" bIns="45521" anchor="b"/>
          <a:lstStyle/>
          <a:p>
            <a:pPr algn="r" defTabSz="908050"/>
            <a:fld id="{91230D64-1AAF-4418-8826-80BB6CB8ED47}" type="slidenum">
              <a:rPr kumimoji="0" lang="en-US" altLang="ja-JP" sz="1200">
                <a:solidFill>
                  <a:srgbClr val="000000"/>
                </a:solidFill>
              </a:rPr>
              <a:pPr algn="r" defTabSz="908050"/>
              <a:t>3</a:t>
            </a:fld>
            <a:endParaRPr kumimoji="0" lang="en-US" altLang="ja-JP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042" tIns="45521" rIns="91042" bIns="45521"/>
          <a:lstStyle/>
          <a:p>
            <a:pPr eaLnBrk="1" hangingPunct="1">
              <a:spcBef>
                <a:spcPct val="0"/>
              </a:spcBef>
            </a:pPr>
            <a:endParaRPr lang="en-GB" altLang="ja-JP" smtClean="0">
              <a:ea typeface="MS PGothic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90750" cy="5943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19850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152400" y="152400"/>
            <a:ext cx="8763000" cy="5943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7AC226F7-B120-466A-ABCC-0ECBB90DB1C0}" type="datetimeFigureOut">
              <a:rPr lang="ja-JP" altLang="en-US"/>
              <a:pPr>
                <a:defRPr/>
              </a:pPr>
              <a:t>2012/11/28</a:t>
            </a:fld>
            <a:endParaRPr lang="en-US" altLang="ja-JP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4790D881-A484-4407-9AC7-852AC8A02F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399" y="560917"/>
            <a:ext cx="8229203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399" y="1378479"/>
            <a:ext cx="8229203" cy="50482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0C36BF13-1B03-4546-BF35-FCA6EB8D5A5A}" type="datetimeFigureOut">
              <a:rPr lang="ja-JP" altLang="en-US"/>
              <a:pPr>
                <a:defRPr/>
              </a:pPr>
              <a:t>2012/11/28</a:t>
            </a:fld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8050F20F-8F72-42E1-B902-C554ED2D0E8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399" y="560917"/>
            <a:ext cx="8229203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6089FA9C-F5E5-4655-8DFF-6A0300C2FCC7}" type="datetimeFigureOut">
              <a:rPr lang="ja-JP" altLang="en-US"/>
              <a:pPr>
                <a:defRPr/>
              </a:pPr>
              <a:t>2012/11/28</a:t>
            </a:fld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46027A5A-A1B7-475E-9062-FA9837BE60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763000" cy="1143000"/>
          </a:xfrm>
          <a:prstGeom prst="rect">
            <a:avLst/>
          </a:prstGeom>
          <a:gradFill rotWithShape="0">
            <a:gsLst>
              <a:gs pos="0">
                <a:srgbClr val="3333FF"/>
              </a:gs>
              <a:gs pos="5000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559800" y="6323013"/>
            <a:ext cx="609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defRPr/>
            </a:pPr>
            <a:fld id="{F2AF8AAC-139D-4752-9D5D-C8632524D1C6}" type="slidenum">
              <a:rPr lang="en-US" altLang="ja-JP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</a:rPr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t>‹#›</a:t>
            </a:fld>
            <a:endParaRPr lang="en-US" altLang="ja-JP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</a:endParaRPr>
          </a:p>
        </p:txBody>
      </p:sp>
      <p:pic>
        <p:nvPicPr>
          <p:cNvPr id="1029" name="図 11" descr="japanese_naka_hi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435725"/>
            <a:ext cx="676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MS PGothic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MS PGothic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MS PGothic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MS PGothic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HG創英角ﾎﾟｯﾌﾟ体" pitchFamily="49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MS PGothic" pitchFamily="50" charset="-128"/>
          <a:ea typeface="MS PGothic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MS PGothic" pitchFamily="50" charset="-128"/>
          <a:ea typeface="MS PGothic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MS PGothic" pitchFamily="50" charset="-128"/>
          <a:ea typeface="MS PGothic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MS PGothic" pitchFamily="50" charset="-128"/>
          <a:ea typeface="MS PGothic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MS PGothic" pitchFamily="50" charset="-128"/>
          <a:ea typeface="MS PGothic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23" descr="GBM_top_4-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hidden">
          <a:xfrm>
            <a:off x="1588" y="0"/>
            <a:ext cx="9148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6782" tIns="38392" rIns="76782" bIns="38392" anchor="ctr"/>
          <a:lstStyle/>
          <a:p>
            <a:pPr>
              <a:defRPr/>
            </a:pPr>
            <a:endParaRPr lang="ja-JP" altLang="en-US" sz="2000">
              <a:solidFill>
                <a:srgbClr val="000000"/>
              </a:solidFill>
            </a:endParaRPr>
          </a:p>
        </p:txBody>
      </p:sp>
      <p:pic>
        <p:nvPicPr>
          <p:cNvPr id="2052" name="Picture 36" descr="16_9_logo位置0902w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invGray">
          <a:xfrm>
            <a:off x="8086725" y="254000"/>
            <a:ext cx="741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782" tIns="38392" rIns="76782" bIns="38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795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782" tIns="38392" rIns="76782" bIns="38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6" tIns="32003" rIns="64006" bIns="320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A6EC15-4F27-4B56-98C4-8C7F3C215B40}" type="datetimeFigureOut">
              <a:rPr lang="ja-JP" altLang="en-US"/>
              <a:pPr>
                <a:defRPr/>
              </a:pPr>
              <a:t>2012/11/28</a:t>
            </a:fld>
            <a:endParaRPr lang="en-US" altLang="ja-JP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788" y="6245225"/>
            <a:ext cx="289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6" tIns="32003" rIns="64006" bIns="3200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6" tIns="32003" rIns="64006" bIns="3200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41051C-A4E5-4CEA-AA93-23C93ECCD4E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058" name="Picture 57" descr="j and e_naka_confidential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8334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766763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1pPr>
      <a:lvl2pPr algn="l" defTabSz="766763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defTabSz="766763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defTabSz="766763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defTabSz="766763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320040" algn="l" rtl="0" fontAlgn="base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640080" algn="l" rtl="0" fontAlgn="base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960120" algn="l" rtl="0" fontAlgn="base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280160" algn="l" rtl="0" fontAlgn="base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287338" indent="-287338" algn="l" defTabSz="766763" rtl="0" eaLnBrk="0" fontAlgn="base" hangingPunct="0">
        <a:spcBef>
          <a:spcPct val="30000"/>
        </a:spcBef>
        <a:spcAft>
          <a:spcPct val="0"/>
        </a:spcAft>
        <a:defRPr kumimoji="1" sz="30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1pPr>
      <a:lvl2pPr marL="622300" indent="-239713" algn="l" defTabSz="766763" rtl="0" eaLnBrk="0" fontAlgn="base" hangingPunct="0">
        <a:spcBef>
          <a:spcPct val="10000"/>
        </a:spcBef>
        <a:spcAft>
          <a:spcPct val="0"/>
        </a:spcAft>
        <a:buSzPct val="85000"/>
        <a:buFont typeface="Arial" charset="0"/>
        <a:buChar char="–"/>
        <a:defRPr kumimoji="1" sz="27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marL="1000125" indent="-231775" algn="l" defTabSz="766763" rtl="0" eaLnBrk="0" fontAlgn="base" hangingPunct="0">
        <a:spcBef>
          <a:spcPct val="10000"/>
        </a:spcBef>
        <a:spcAft>
          <a:spcPct val="0"/>
        </a:spcAft>
        <a:buSzPct val="85000"/>
        <a:buChar char="•"/>
        <a:defRPr kumimoji="1" sz="25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marL="1343025" indent="-192088" algn="l" defTabSz="766763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ITC Avant Garde Std Md" pitchFamily="50" charset="0"/>
          <a:ea typeface="HGP創英角ｺﾞｼｯｸUB" pitchFamily="50" charset="-128"/>
          <a:cs typeface="HGP創英角ｺﾞｼｯｸUB" pitchFamily="50" charset="-128"/>
        </a:defRPr>
      </a:lvl4pPr>
      <a:lvl5pPr marL="1727200" indent="-192088" algn="l" defTabSz="766763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ITC Avant Garde Std Md" pitchFamily="50" charset="0"/>
          <a:ea typeface="HGP創英角ｺﾞｼｯｸUB" pitchFamily="50" charset="-128"/>
          <a:cs typeface="HGP創英角ｺﾞｼｯｸUB" pitchFamily="50" charset="-128"/>
        </a:defRPr>
      </a:lvl5pPr>
      <a:lvl6pPr marL="1760220" indent="-16002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080260" indent="-16002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2400300" indent="-16002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2720340" indent="-16002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jpeg"/><Relationship Id="rId1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9.jpe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5.png"/><Relationship Id="rId1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3500"/>
            <a:ext cx="7772400" cy="2266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LPS Products </a:t>
            </a:r>
            <a:br>
              <a:rPr lang="en-US" altLang="ja-JP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 Training</a:t>
            </a:r>
            <a:br>
              <a:rPr lang="en-US" altLang="ja-JP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Opening</a:t>
            </a:r>
          </a:p>
        </p:txBody>
      </p:sp>
      <p:sp>
        <p:nvSpPr>
          <p:cNvPr id="7171" name="テキスト ボックス 2"/>
          <p:cNvSpPr txBox="1">
            <a:spLocks noChangeArrowheads="1"/>
          </p:cNvSpPr>
          <p:nvPr/>
        </p:nvSpPr>
        <p:spPr bwMode="auto">
          <a:xfrm>
            <a:off x="1119188" y="4313238"/>
            <a:ext cx="71643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4400" dirty="0">
                <a:latin typeface="Britannic Bold" pitchFamily="34" charset="0"/>
              </a:rPr>
              <a:t>Ken Kawamura</a:t>
            </a:r>
          </a:p>
          <a:p>
            <a:r>
              <a:rPr lang="en-US" altLang="ja-JP" sz="3600" dirty="0">
                <a:latin typeface="Britannic Bold" pitchFamily="34" charset="0"/>
              </a:rPr>
              <a:t>Deputy GM, CCS Design Dept. 1</a:t>
            </a:r>
            <a:r>
              <a:rPr lang="en-US" altLang="ja-JP" sz="3600" dirty="0" smtClean="0">
                <a:latin typeface="Britannic Bold" pitchFamily="34" charset="0"/>
              </a:rPr>
              <a:t> </a:t>
            </a:r>
            <a:endParaRPr lang="ja-JP" altLang="en-US" sz="3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/>
          </p:cNvSpPr>
          <p:nvPr/>
        </p:nvSpPr>
        <p:spPr bwMode="auto">
          <a:xfrm>
            <a:off x="112713" y="39688"/>
            <a:ext cx="8896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6" rIns="91408" bIns="45706"/>
          <a:lstStyle/>
          <a:p>
            <a:pPr algn="ctr" defTabSz="766763" eaLnBrk="0" hangingPunct="0"/>
            <a:r>
              <a:rPr lang="en-US" altLang="ja-JP" sz="3400" dirty="0">
                <a:solidFill>
                  <a:srgbClr val="FFFFFF"/>
                </a:solidFill>
                <a:ea typeface="HGP創英角ｺﾞｼｯｸUB" pitchFamily="50" charset="-128"/>
              </a:rPr>
              <a:t>LPS Products </a:t>
            </a:r>
            <a:r>
              <a:rPr lang="en-US" altLang="ja-JP" sz="3400" dirty="0" smtClean="0">
                <a:solidFill>
                  <a:srgbClr val="FFFFFF"/>
                </a:solidFill>
                <a:ea typeface="HGP創英角ｺﾞｼｯｸUB" pitchFamily="50" charset="-128"/>
              </a:rPr>
              <a:t>Line-up (Last Year)</a:t>
            </a:r>
            <a:endParaRPr lang="en-US" altLang="ja-JP" sz="3400" dirty="0">
              <a:solidFill>
                <a:srgbClr val="FFFFFF"/>
              </a:solidFill>
              <a:ea typeface="HGP創英角ｺﾞｼｯｸUB" pitchFamily="50" charset="-128"/>
            </a:endParaRPr>
          </a:p>
        </p:txBody>
      </p:sp>
      <p:grpSp>
        <p:nvGrpSpPr>
          <p:cNvPr id="8195" name="Oval 24"/>
          <p:cNvGrpSpPr>
            <a:grpSpLocks/>
          </p:cNvGrpSpPr>
          <p:nvPr/>
        </p:nvGrpSpPr>
        <p:grpSpPr bwMode="auto">
          <a:xfrm>
            <a:off x="234950" y="1987550"/>
            <a:ext cx="7389813" cy="4310063"/>
            <a:chOff x="-188" y="396"/>
            <a:chExt cx="6286" cy="2787"/>
          </a:xfrm>
        </p:grpSpPr>
        <p:pic>
          <p:nvPicPr>
            <p:cNvPr id="8250" name="Oval 24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188" y="396"/>
              <a:ext cx="6286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1" name="Text Box 4"/>
            <p:cNvSpPr txBox="1">
              <a:spLocks noChangeArrowheads="1"/>
            </p:cNvSpPr>
            <p:nvPr/>
          </p:nvSpPr>
          <p:spPr bwMode="auto">
            <a:xfrm rot="-548192">
              <a:off x="717" y="868"/>
              <a:ext cx="4475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46282" tIns="73141" rIns="146282" bIns="73141" anchor="ctr"/>
            <a:lstStyle/>
            <a:p>
              <a:pPr defTabSz="1022350"/>
              <a:endParaRPr kumimoji="0" lang="ja-JP" alt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27" name="Freeform 2143"/>
          <p:cNvSpPr>
            <a:spLocks/>
          </p:cNvSpPr>
          <p:nvPr/>
        </p:nvSpPr>
        <p:spPr bwMode="gray">
          <a:xfrm rot="18724505">
            <a:off x="617538" y="1636712"/>
            <a:ext cx="9539288" cy="4233863"/>
          </a:xfrm>
          <a:custGeom>
            <a:avLst/>
            <a:gdLst>
              <a:gd name="T0" fmla="*/ 1293521 w 5190"/>
              <a:gd name="T1" fmla="*/ 365071 h 2298"/>
              <a:gd name="T2" fmla="*/ 0 w 5190"/>
              <a:gd name="T3" fmla="*/ 0 h 2298"/>
              <a:gd name="T4" fmla="*/ 602426 w 5190"/>
              <a:gd name="T5" fmla="*/ 288336 h 2298"/>
              <a:gd name="T6" fmla="*/ 11167048 w 5190"/>
              <a:gd name="T7" fmla="*/ 4708719 h 2298"/>
              <a:gd name="T8" fmla="*/ 10363812 w 5190"/>
              <a:gd name="T9" fmla="*/ 5343525 h 2298"/>
              <a:gd name="T10" fmla="*/ 13535025 w 5190"/>
              <a:gd name="T11" fmla="*/ 4801732 h 2298"/>
              <a:gd name="T12" fmla="*/ 13141232 w 5190"/>
              <a:gd name="T13" fmla="*/ 2948472 h 2298"/>
              <a:gd name="T14" fmla="*/ 12382332 w 5190"/>
              <a:gd name="T15" fmla="*/ 3504217 h 2298"/>
              <a:gd name="T16" fmla="*/ 1293521 w 5190"/>
              <a:gd name="T17" fmla="*/ 365071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  <a:tileRect/>
          </a:gradFill>
          <a:ln w="9525">
            <a:noFill/>
            <a:round/>
            <a:headEnd/>
            <a:tailEnd/>
          </a:ln>
          <a:effectLst>
            <a:outerShdw blurRad="1270000" dist="50800" dir="5400000" algn="ctr" rotWithShape="0">
              <a:schemeClr val="tx1"/>
            </a:outerShdw>
          </a:effectLst>
          <a:scene3d>
            <a:camera prst="legacyPerspectiveFront" fov="2100000">
              <a:rot lat="21000000" lon="20400000" rev="9000000"/>
            </a:camera>
            <a:lightRig rig="legacyFlat2" dir="t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</p:spPr>
        <p:txBody>
          <a:bodyPr wrap="none" lIns="64005" tIns="32003" rIns="64005" bIns="32003" anchor="ctr">
            <a:flatTx/>
          </a:bodyPr>
          <a:lstStyle/>
          <a:p>
            <a:pPr>
              <a:defRPr/>
            </a:pPr>
            <a:endParaRPr kumimoji="0" lang="en-GB" altLang="ja-JP" sz="1300" dirty="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35288" y="4719638"/>
            <a:ext cx="2057400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2527" tIns="81263" rIns="162527" bIns="81263" anchor="ctr"/>
          <a:lstStyle/>
          <a:p>
            <a:pPr defTabSz="1022350"/>
            <a:endParaRPr kumimoji="0" lang="en-GB" altLang="ja-JP" sz="2000">
              <a:solidFill>
                <a:srgbClr val="FFFFFF"/>
              </a:solidFill>
            </a:endParaRP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5487988" y="2874963"/>
            <a:ext cx="154146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>
                <a:solidFill>
                  <a:srgbClr val="FFFFFF"/>
                </a:solidFill>
              </a:rPr>
              <a:t>MVS-8000G</a:t>
            </a:r>
          </a:p>
        </p:txBody>
      </p:sp>
      <p:sp>
        <p:nvSpPr>
          <p:cNvPr id="8199" name="Text Box 24"/>
          <p:cNvSpPr txBox="1">
            <a:spLocks noChangeArrowheads="1"/>
          </p:cNvSpPr>
          <p:nvPr/>
        </p:nvSpPr>
        <p:spPr bwMode="auto">
          <a:xfrm>
            <a:off x="3100388" y="4265613"/>
            <a:ext cx="12969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>
                <a:solidFill>
                  <a:srgbClr val="FFFFFF"/>
                </a:solidFill>
              </a:rPr>
              <a:t>MFS-2000</a:t>
            </a:r>
          </a:p>
        </p:txBody>
      </p:sp>
      <p:sp>
        <p:nvSpPr>
          <p:cNvPr id="8200" name="Text Box 24"/>
          <p:cNvSpPr txBox="1">
            <a:spLocks noChangeArrowheads="1"/>
          </p:cNvSpPr>
          <p:nvPr/>
        </p:nvSpPr>
        <p:spPr bwMode="auto">
          <a:xfrm>
            <a:off x="4560888" y="3654425"/>
            <a:ext cx="13652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>
                <a:solidFill>
                  <a:srgbClr val="FFFFFF"/>
                </a:solidFill>
              </a:rPr>
              <a:t>MVS-6000</a:t>
            </a:r>
            <a:endParaRPr lang="en-US" altLang="ja-JP" sz="1100">
              <a:solidFill>
                <a:srgbClr val="FFFFFF"/>
              </a:solidFill>
            </a:endParaRPr>
          </a:p>
        </p:txBody>
      </p:sp>
      <p:pic>
        <p:nvPicPr>
          <p:cNvPr id="8201" name="Picture 14" descr="mvs60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32275" y="3087688"/>
            <a:ext cx="1344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 descr="BKDF-901_design_8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85963" y="4038600"/>
            <a:ext cx="9509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24"/>
          <p:cNvSpPr txBox="1">
            <a:spLocks noChangeArrowheads="1"/>
          </p:cNvSpPr>
          <p:nvPr/>
        </p:nvSpPr>
        <p:spPr bwMode="auto">
          <a:xfrm>
            <a:off x="2049463" y="4716463"/>
            <a:ext cx="13827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>
                <a:solidFill>
                  <a:srgbClr val="FFFFFF"/>
                </a:solidFill>
              </a:rPr>
              <a:t>DFS-900M </a:t>
            </a:r>
            <a:r>
              <a:rPr lang="en-US" altLang="ja-JP" sz="110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6897688" y="2106613"/>
            <a:ext cx="1711325" cy="40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 sz="2000" b="1">
                <a:solidFill>
                  <a:srgbClr val="FFFFFF"/>
                </a:solidFill>
              </a:rPr>
              <a:t>MVS-8000X</a:t>
            </a:r>
          </a:p>
        </p:txBody>
      </p:sp>
      <p:pic>
        <p:nvPicPr>
          <p:cNvPr id="8205" name="Picture 21" descr="Lonely-Pane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16550" y="2005013"/>
            <a:ext cx="1612900" cy="111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6" name="Picture 3" descr="mks-2010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336925"/>
            <a:ext cx="1073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tk04112201_03_awsg500---_tm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" y="4240213"/>
            <a:ext cx="971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1549400" y="5159375"/>
            <a:ext cx="19891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>
                <a:solidFill>
                  <a:srgbClr val="FFFFFF"/>
                </a:solidFill>
              </a:rPr>
              <a:t>Anycast Station</a:t>
            </a:r>
            <a:r>
              <a:rPr lang="en-US" altLang="ja-JP" sz="110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8209" name="Oval 49"/>
          <p:cNvSpPr>
            <a:spLocks noChangeArrowheads="1"/>
          </p:cNvSpPr>
          <p:nvPr/>
        </p:nvSpPr>
        <p:spPr bwMode="auto">
          <a:xfrm>
            <a:off x="7820025" y="1943100"/>
            <a:ext cx="441325" cy="2333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lIns="63995" tIns="31996" rIns="63995" bIns="31996" anchor="ctr"/>
          <a:lstStyle/>
          <a:p>
            <a:pPr algn="ctr"/>
            <a:r>
              <a:rPr lang="en-US" altLang="ja-JP" sz="1300" b="1">
                <a:solidFill>
                  <a:srgbClr val="224B50"/>
                </a:solidFill>
              </a:rPr>
              <a:t>3G</a:t>
            </a:r>
          </a:p>
        </p:txBody>
      </p:sp>
      <p:grpSp>
        <p:nvGrpSpPr>
          <p:cNvPr id="8210" name="グループ化 27"/>
          <p:cNvGrpSpPr>
            <a:grpSpLocks/>
          </p:cNvGrpSpPr>
          <p:nvPr/>
        </p:nvGrpSpPr>
        <p:grpSpPr bwMode="auto">
          <a:xfrm>
            <a:off x="6802438" y="2511425"/>
            <a:ext cx="1717675" cy="1106488"/>
            <a:chOff x="11627439" y="2851790"/>
            <a:chExt cx="3166734" cy="1528478"/>
          </a:xfrm>
        </p:grpSpPr>
        <p:grpSp>
          <p:nvGrpSpPr>
            <p:cNvPr id="8245" name="グループ化 23"/>
            <p:cNvGrpSpPr>
              <a:grpSpLocks/>
            </p:cNvGrpSpPr>
            <p:nvPr/>
          </p:nvGrpSpPr>
          <p:grpSpPr bwMode="auto">
            <a:xfrm>
              <a:off x="11627439" y="2851790"/>
              <a:ext cx="3108314" cy="874049"/>
              <a:chOff x="11723426" y="3057099"/>
              <a:chExt cx="3361490" cy="941696"/>
            </a:xfrm>
          </p:grpSpPr>
          <p:sp>
            <p:nvSpPr>
              <p:cNvPr id="8248" name="Oval 25"/>
              <p:cNvSpPr>
                <a:spLocks noChangeArrowheads="1"/>
              </p:cNvSpPr>
              <p:nvPr/>
            </p:nvSpPr>
            <p:spPr bwMode="auto">
              <a:xfrm>
                <a:off x="11723426" y="3057099"/>
                <a:ext cx="3361490" cy="94169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>
                <a:prstShdw prst="shdw17" dist="17961" dir="2700000">
                  <a:srgbClr val="FF0000"/>
                </a:prstShdw>
              </a:effectLst>
            </p:spPr>
            <p:txBody>
              <a:bodyPr wrap="none" anchor="ctr"/>
              <a:lstStyle/>
              <a:p>
                <a:endParaRPr lang="ja-JP" altLang="en-US" sz="1400">
                  <a:solidFill>
                    <a:srgbClr val="000000"/>
                  </a:solidFill>
                  <a:ea typeface="HGP創英角ｺﾞｼｯｸUB" pitchFamily="50" charset="-128"/>
                </a:endParaRPr>
              </a:p>
            </p:txBody>
          </p:sp>
          <p:sp>
            <p:nvSpPr>
              <p:cNvPr id="8249" name="Text Box 26"/>
              <p:cNvSpPr txBox="1">
                <a:spLocks noChangeArrowheads="1"/>
              </p:cNvSpPr>
              <p:nvPr/>
            </p:nvSpPr>
            <p:spPr bwMode="auto">
              <a:xfrm>
                <a:off x="11770377" y="3202066"/>
                <a:ext cx="2951466" cy="5569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27000" dir="13012194">
                  <a:srgbClr val="FF0000"/>
                </a:prstShdw>
              </a:effectLst>
            </p:spPr>
            <p:txBody>
              <a:bodyPr wrap="none" lIns="91437" tIns="45718" rIns="91437" bIns="45718">
                <a:spAutoFit/>
              </a:bodyPr>
              <a:lstStyle/>
              <a:p>
                <a:pPr defTabSz="766763"/>
                <a:r>
                  <a:rPr lang="en-US" altLang="ja-JP" sz="2200" b="1">
                    <a:solidFill>
                      <a:srgbClr val="FFFF00"/>
                    </a:solidFill>
                    <a:ea typeface="HGP創英角ｺﾞｼｯｸUB" pitchFamily="50" charset="-128"/>
                  </a:rPr>
                  <a:t>MVS-7000X</a:t>
                </a:r>
              </a:p>
            </p:txBody>
          </p:sp>
        </p:grpSp>
        <p:pic>
          <p:nvPicPr>
            <p:cNvPr id="8246" name="Picture 18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2847898" y="3419831"/>
              <a:ext cx="1946275" cy="96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7" name="Oval 49"/>
            <p:cNvSpPr>
              <a:spLocks noChangeArrowheads="1"/>
            </p:cNvSpPr>
            <p:nvPr/>
          </p:nvSpPr>
          <p:spPr bwMode="auto">
            <a:xfrm>
              <a:off x="11808397" y="3542224"/>
              <a:ext cx="815890" cy="32220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004D"/>
              </a:prstShdw>
            </a:effectLst>
          </p:spPr>
          <p:txBody>
            <a:bodyPr wrap="none" lIns="91425" tIns="45711" rIns="91425" bIns="45711" anchor="ctr"/>
            <a:lstStyle/>
            <a:p>
              <a:pPr algn="ctr"/>
              <a:r>
                <a:rPr lang="en-US" altLang="ja-JP" sz="1300" b="1">
                  <a:solidFill>
                    <a:srgbClr val="224B50"/>
                  </a:solidFill>
                </a:rPr>
                <a:t>3G</a:t>
              </a:r>
            </a:p>
          </p:txBody>
        </p:sp>
      </p:grpSp>
      <p:pic>
        <p:nvPicPr>
          <p:cNvPr id="8211" name="Picture 8" descr="WS000031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5450" y="5456238"/>
            <a:ext cx="7540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1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52525" y="5386388"/>
            <a:ext cx="788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Text Box 24"/>
          <p:cNvSpPr txBox="1">
            <a:spLocks noChangeArrowheads="1"/>
          </p:cNvSpPr>
          <p:nvPr/>
        </p:nvSpPr>
        <p:spPr bwMode="auto">
          <a:xfrm>
            <a:off x="1120775" y="5853113"/>
            <a:ext cx="11953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592" tIns="65297" rIns="130592" bIns="65297">
            <a:spAutoFit/>
          </a:bodyPr>
          <a:lstStyle/>
          <a:p>
            <a:pPr defTabSz="912813"/>
            <a:r>
              <a:rPr lang="en-US" altLang="ja-JP" b="1">
                <a:solidFill>
                  <a:srgbClr val="FFFF00"/>
                </a:solidFill>
              </a:rPr>
              <a:t>MCS-8M</a:t>
            </a:r>
            <a:endParaRPr lang="en-US" altLang="ja-JP" sz="1100" b="1">
              <a:solidFill>
                <a:srgbClr val="FFFF00"/>
              </a:solidFill>
            </a:endParaRPr>
          </a:p>
        </p:txBody>
      </p:sp>
      <p:grpSp>
        <p:nvGrpSpPr>
          <p:cNvPr id="8214" name="グループ化 70"/>
          <p:cNvGrpSpPr>
            <a:grpSpLocks/>
          </p:cNvGrpSpPr>
          <p:nvPr/>
        </p:nvGrpSpPr>
        <p:grpSpPr bwMode="auto">
          <a:xfrm>
            <a:off x="288925" y="928688"/>
            <a:ext cx="4451350" cy="2028825"/>
            <a:chOff x="1171677" y="1713443"/>
            <a:chExt cx="11189854" cy="5101725"/>
          </a:xfrm>
        </p:grpSpPr>
        <p:pic>
          <p:nvPicPr>
            <p:cNvPr id="8224" name="図 12" descr="ring1.png"/>
            <p:cNvPicPr>
              <a:picLocks noChangeAspect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878138" y="2184400"/>
              <a:ext cx="8839200" cy="450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9" descr="tk09103001_01_mpe200----_tm.pn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 bwMode="auto">
            <a:xfrm>
              <a:off x="5177608" y="2676892"/>
              <a:ext cx="4246975" cy="3335088"/>
            </a:xfrm>
            <a:prstGeom prst="rect">
              <a:avLst/>
            </a:prstGeom>
            <a:noFill/>
            <a:effectLst>
              <a:glow rad="228600">
                <a:srgbClr val="BBE0E3">
                  <a:satMod val="175000"/>
                  <a:alpha val="40000"/>
                </a:srgbClr>
              </a:glow>
              <a:outerShdw blurRad="381000" dist="76200" dir="5400000" algn="t" rotWithShape="0">
                <a:prstClr val="black">
                  <a:alpha val="70000"/>
                </a:prstClr>
              </a:outerShdw>
            </a:effectLst>
          </p:spPr>
        </p:pic>
        <p:sp>
          <p:nvSpPr>
            <p:cNvPr id="55" name="フローチャート : 書類 54"/>
            <p:cNvSpPr/>
            <p:nvPr/>
          </p:nvSpPr>
          <p:spPr bwMode="auto">
            <a:xfrm>
              <a:off x="8039955" y="5419724"/>
              <a:ext cx="2723296" cy="1378385"/>
            </a:xfrm>
            <a:prstGeom prst="flowChartDocumen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FX BOX</a:t>
              </a:r>
              <a:endParaRPr kumimoji="0" lang="ja-JP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58" name="フローチャート : 書類 57"/>
            <p:cNvSpPr/>
            <p:nvPr/>
          </p:nvSpPr>
          <p:spPr bwMode="auto">
            <a:xfrm>
              <a:off x="9638282" y="2404667"/>
              <a:ext cx="2723249" cy="1378988"/>
            </a:xfrm>
            <a:prstGeom prst="flowChartDocumen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2D to 3D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Converter</a:t>
              </a:r>
              <a:endParaRPr kumimoji="0" lang="ja-JP" alt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61" name="フローチャート : 書類 60"/>
            <p:cNvSpPr/>
            <p:nvPr/>
          </p:nvSpPr>
          <p:spPr bwMode="auto">
            <a:xfrm>
              <a:off x="5954112" y="1713443"/>
              <a:ext cx="2724468" cy="1378143"/>
            </a:xfrm>
            <a:prstGeom prst="flowChartDocumen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3D BOX</a:t>
              </a:r>
              <a:endParaRPr kumimoji="0" lang="ja-JP" alt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  <p:grpSp>
          <p:nvGrpSpPr>
            <p:cNvPr id="8235" name="グループ化 21"/>
            <p:cNvGrpSpPr>
              <a:grpSpLocks/>
            </p:cNvGrpSpPr>
            <p:nvPr/>
          </p:nvGrpSpPr>
          <p:grpSpPr bwMode="auto">
            <a:xfrm>
              <a:off x="2354930" y="4903038"/>
              <a:ext cx="4211793" cy="1912130"/>
              <a:chOff x="2355596" y="4903197"/>
              <a:chExt cx="4211884" cy="1911499"/>
            </a:xfrm>
          </p:grpSpPr>
          <p:sp>
            <p:nvSpPr>
              <p:cNvPr id="64" name="フローチャート : 書類 63"/>
              <p:cNvSpPr/>
              <p:nvPr/>
            </p:nvSpPr>
            <p:spPr bwMode="auto">
              <a:xfrm>
                <a:off x="3843864" y="5436722"/>
                <a:ext cx="2723616" cy="1377974"/>
              </a:xfrm>
              <a:prstGeom prst="flowChartDocumen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h="38100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808080"/>
                      </a:outerShdw>
                    </a:effectLst>
                    <a:latin typeface="Tahoma" pitchFamily="34" charset="0"/>
                    <a:ea typeface="ＭＳ Ｐゴシック"/>
                    <a:cs typeface="Tahoma" pitchFamily="34" charset="0"/>
                  </a:rPr>
                  <a:t>Virtual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808080"/>
                      </a:outerShdw>
                    </a:effectLst>
                    <a:latin typeface="Tahoma" pitchFamily="34" charset="0"/>
                    <a:ea typeface="ＭＳ Ｐゴシック"/>
                    <a:cs typeface="Tahoma" pitchFamily="34" charset="0"/>
                  </a:rPr>
                  <a:t>Camera</a:t>
                </a:r>
                <a:endParaRPr kumimoji="0" lang="ja-JP" altLang="en-US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endParaRPr>
              </a:p>
            </p:txBody>
          </p:sp>
          <p:pic>
            <p:nvPicPr>
              <p:cNvPr id="8244" name="Picture 18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2355596" y="4903197"/>
                <a:ext cx="2347548" cy="115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36" name="グループ化 22"/>
            <p:cNvGrpSpPr>
              <a:grpSpLocks/>
            </p:cNvGrpSpPr>
            <p:nvPr/>
          </p:nvGrpSpPr>
          <p:grpSpPr bwMode="auto">
            <a:xfrm>
              <a:off x="1171677" y="1820105"/>
              <a:ext cx="3801967" cy="1962977"/>
              <a:chOff x="1171181" y="1820271"/>
              <a:chExt cx="3802455" cy="1963116"/>
            </a:xfrm>
          </p:grpSpPr>
          <p:sp>
            <p:nvSpPr>
              <p:cNvPr id="68" name="フローチャート : 書類 67"/>
              <p:cNvSpPr/>
              <p:nvPr/>
            </p:nvSpPr>
            <p:spPr bwMode="auto">
              <a:xfrm>
                <a:off x="2250020" y="2405413"/>
                <a:ext cx="2723616" cy="1377974"/>
              </a:xfrm>
              <a:prstGeom prst="flowChartDocument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h="38100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808080"/>
                      </a:outerShdw>
                    </a:effectLst>
                    <a:latin typeface="Tahoma" pitchFamily="34" charset="0"/>
                    <a:ea typeface="ＭＳ Ｐゴシック"/>
                    <a:cs typeface="Tahoma" pitchFamily="34" charset="0"/>
                  </a:rPr>
                  <a:t>3D QC</a:t>
                </a:r>
                <a:endParaRPr kumimoji="0" lang="ja-JP" altLang="en-US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endParaRPr>
              </a:p>
            </p:txBody>
          </p:sp>
          <p:pic>
            <p:nvPicPr>
              <p:cNvPr id="8240" name="Picture 18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1171181" y="1820271"/>
                <a:ext cx="2276502" cy="1122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2" name="テキスト ボックス 71"/>
          <p:cNvSpPr txBox="1"/>
          <p:nvPr/>
        </p:nvSpPr>
        <p:spPr>
          <a:xfrm>
            <a:off x="2035175" y="1966913"/>
            <a:ext cx="13065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MPE-200</a:t>
            </a:r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16" name="グループ化 88"/>
          <p:cNvGrpSpPr>
            <a:grpSpLocks/>
          </p:cNvGrpSpPr>
          <p:nvPr/>
        </p:nvGrpSpPr>
        <p:grpSpPr bwMode="auto">
          <a:xfrm>
            <a:off x="5308600" y="4560888"/>
            <a:ext cx="3430588" cy="1809750"/>
            <a:chOff x="469900" y="723900"/>
            <a:chExt cx="3834143" cy="1932110"/>
          </a:xfrm>
        </p:grpSpPr>
        <p:pic>
          <p:nvPicPr>
            <p:cNvPr id="8218" name="Picture 7" descr="MCs-3000xlw-top"/>
            <p:cNvPicPr>
              <a:picLocks noChangeAspect="1" noChangeArrowheads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9674" y="1594286"/>
              <a:ext cx="1084369" cy="106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1" descr="tk05120704_04_mks8033a--_nm"/>
            <p:cNvPicPr>
              <a:picLocks noChangeAspect="1" noChangeArrowheads="1"/>
            </p:cNvPicPr>
            <p:nvPr/>
          </p:nvPicPr>
          <p:blipFill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997" y="2089936"/>
              <a:ext cx="865831" cy="56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8220" name="Picture 12" descr="01503010249"/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3688" y="1958975"/>
              <a:ext cx="1712912" cy="6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1" name="Picture 14" descr="00852012155"/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19238" y="723900"/>
              <a:ext cx="1531937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2" name="Picture 80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1654175" y="765175"/>
              <a:ext cx="126682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1" descr="tk05120704_04_mks8033a--_nm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900" y="1510303"/>
              <a:ext cx="865831" cy="56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91" name="テキスト ボックス 90"/>
          <p:cNvSpPr txBox="1"/>
          <p:nvPr/>
        </p:nvSpPr>
        <p:spPr>
          <a:xfrm>
            <a:off x="5994400" y="6292850"/>
            <a:ext cx="2092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ELC Automation</a:t>
            </a:r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60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/>
          </p:cNvSpPr>
          <p:nvPr/>
        </p:nvSpPr>
        <p:spPr bwMode="auto">
          <a:xfrm>
            <a:off x="112713" y="39688"/>
            <a:ext cx="8896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6" rIns="91408" bIns="45706"/>
          <a:lstStyle/>
          <a:p>
            <a:pPr algn="ctr" defTabSz="766763" eaLnBrk="0" hangingPunct="0"/>
            <a:r>
              <a:rPr lang="en-US" altLang="ja-JP" sz="3400">
                <a:solidFill>
                  <a:srgbClr val="FFFFFF"/>
                </a:solidFill>
                <a:ea typeface="HGP創英角ｺﾞｼｯｸUB" pitchFamily="50" charset="-128"/>
              </a:rPr>
              <a:t>LPS Products Line-up</a:t>
            </a:r>
          </a:p>
        </p:txBody>
      </p:sp>
      <p:grpSp>
        <p:nvGrpSpPr>
          <p:cNvPr id="8195" name="Oval 24"/>
          <p:cNvGrpSpPr>
            <a:grpSpLocks/>
          </p:cNvGrpSpPr>
          <p:nvPr/>
        </p:nvGrpSpPr>
        <p:grpSpPr bwMode="auto">
          <a:xfrm>
            <a:off x="234950" y="1987550"/>
            <a:ext cx="7389813" cy="4310063"/>
            <a:chOff x="-188" y="396"/>
            <a:chExt cx="6286" cy="2787"/>
          </a:xfrm>
        </p:grpSpPr>
        <p:pic>
          <p:nvPicPr>
            <p:cNvPr id="8250" name="Oval 24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188" y="396"/>
              <a:ext cx="6286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1" name="Text Box 4"/>
            <p:cNvSpPr txBox="1">
              <a:spLocks noChangeArrowheads="1"/>
            </p:cNvSpPr>
            <p:nvPr/>
          </p:nvSpPr>
          <p:spPr bwMode="auto">
            <a:xfrm rot="-548192">
              <a:off x="717" y="868"/>
              <a:ext cx="4475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46282" tIns="73141" rIns="146282" bIns="73141" anchor="ctr"/>
            <a:lstStyle/>
            <a:p>
              <a:pPr defTabSz="1022350"/>
              <a:endParaRPr kumimoji="0" lang="ja-JP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Freeform 2143"/>
          <p:cNvSpPr>
            <a:spLocks/>
          </p:cNvSpPr>
          <p:nvPr/>
        </p:nvSpPr>
        <p:spPr bwMode="gray">
          <a:xfrm rot="18724505">
            <a:off x="617538" y="1636712"/>
            <a:ext cx="9539288" cy="4233863"/>
          </a:xfrm>
          <a:custGeom>
            <a:avLst/>
            <a:gdLst>
              <a:gd name="T0" fmla="*/ 1293521 w 5190"/>
              <a:gd name="T1" fmla="*/ 365071 h 2298"/>
              <a:gd name="T2" fmla="*/ 0 w 5190"/>
              <a:gd name="T3" fmla="*/ 0 h 2298"/>
              <a:gd name="T4" fmla="*/ 602426 w 5190"/>
              <a:gd name="T5" fmla="*/ 288336 h 2298"/>
              <a:gd name="T6" fmla="*/ 11167048 w 5190"/>
              <a:gd name="T7" fmla="*/ 4708719 h 2298"/>
              <a:gd name="T8" fmla="*/ 10363812 w 5190"/>
              <a:gd name="T9" fmla="*/ 5343525 h 2298"/>
              <a:gd name="T10" fmla="*/ 13535025 w 5190"/>
              <a:gd name="T11" fmla="*/ 4801732 h 2298"/>
              <a:gd name="T12" fmla="*/ 13141232 w 5190"/>
              <a:gd name="T13" fmla="*/ 2948472 h 2298"/>
              <a:gd name="T14" fmla="*/ 12382332 w 5190"/>
              <a:gd name="T15" fmla="*/ 3504217 h 2298"/>
              <a:gd name="T16" fmla="*/ 1293521 w 5190"/>
              <a:gd name="T17" fmla="*/ 365071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  <a:tileRect/>
          </a:gradFill>
          <a:ln w="9525">
            <a:noFill/>
            <a:round/>
            <a:headEnd/>
            <a:tailEnd/>
          </a:ln>
          <a:effectLst>
            <a:outerShdw blurRad="1270000" dist="50800" dir="5400000" algn="ctr" rotWithShape="0">
              <a:schemeClr val="tx1"/>
            </a:outerShdw>
          </a:effectLst>
          <a:scene3d>
            <a:camera prst="legacyPerspectiveFront" fov="2100000">
              <a:rot lat="21000000" lon="20400000" rev="9000000"/>
            </a:camera>
            <a:lightRig rig="legacyFlat2" dir="t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</p:spPr>
        <p:txBody>
          <a:bodyPr wrap="none" lIns="64005" tIns="32003" rIns="64005" bIns="32003" anchor="ctr">
            <a:flatTx/>
          </a:bodyPr>
          <a:lstStyle/>
          <a:p>
            <a:pPr>
              <a:defRPr/>
            </a:pPr>
            <a:endParaRPr kumimoji="0" lang="en-GB" altLang="ja-JP" sz="1300" dirty="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35288" y="4719638"/>
            <a:ext cx="2057400" cy="32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2527" tIns="81263" rIns="162527" bIns="81263" anchor="ctr"/>
          <a:lstStyle/>
          <a:p>
            <a:pPr defTabSz="1022350"/>
            <a:endParaRPr kumimoji="0" lang="en-GB" altLang="ja-JP" sz="2000">
              <a:solidFill>
                <a:srgbClr val="FFFFFF"/>
              </a:solidFill>
            </a:endParaRPr>
          </a:p>
        </p:txBody>
      </p:sp>
      <p:pic>
        <p:nvPicPr>
          <p:cNvPr id="8202" name="Picture 3" descr="BKDF-901_design_8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5963" y="4038600"/>
            <a:ext cx="9509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24"/>
          <p:cNvSpPr txBox="1">
            <a:spLocks noChangeArrowheads="1"/>
          </p:cNvSpPr>
          <p:nvPr/>
        </p:nvSpPr>
        <p:spPr bwMode="auto">
          <a:xfrm>
            <a:off x="2049463" y="4716463"/>
            <a:ext cx="13827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>
                <a:solidFill>
                  <a:srgbClr val="FFFFFF"/>
                </a:solidFill>
              </a:rPr>
              <a:t>DFS-900M </a:t>
            </a:r>
            <a:r>
              <a:rPr lang="en-US" altLang="ja-JP" sz="110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6897688" y="2106613"/>
            <a:ext cx="1711325" cy="40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 sz="2000" dirty="0">
                <a:solidFill>
                  <a:srgbClr val="FFFFFF"/>
                </a:solidFill>
              </a:rPr>
              <a:t>MVS-8000X</a:t>
            </a:r>
          </a:p>
        </p:txBody>
      </p:sp>
      <p:pic>
        <p:nvPicPr>
          <p:cNvPr id="8205" name="Picture 21" descr="Lonely-Pane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6550" y="2005013"/>
            <a:ext cx="1612900" cy="111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7" name="Picture 9" descr="tk04112201_03_awsg500---_tm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" y="4240213"/>
            <a:ext cx="971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1549400" y="5159375"/>
            <a:ext cx="19891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>
                <a:solidFill>
                  <a:srgbClr val="FFFFFF"/>
                </a:solidFill>
              </a:rPr>
              <a:t>Anycast Station</a:t>
            </a:r>
            <a:r>
              <a:rPr lang="en-US" altLang="ja-JP" sz="110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8209" name="Oval 49"/>
          <p:cNvSpPr>
            <a:spLocks noChangeArrowheads="1"/>
          </p:cNvSpPr>
          <p:nvPr/>
        </p:nvSpPr>
        <p:spPr bwMode="auto">
          <a:xfrm>
            <a:off x="7820025" y="1943100"/>
            <a:ext cx="441325" cy="2333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lIns="63995" tIns="31996" rIns="63995" bIns="31996" anchor="ctr"/>
          <a:lstStyle/>
          <a:p>
            <a:pPr algn="ctr"/>
            <a:r>
              <a:rPr lang="en-US" altLang="ja-JP" sz="1300" b="1">
                <a:solidFill>
                  <a:srgbClr val="224B50"/>
                </a:solidFill>
              </a:rPr>
              <a:t>3G</a:t>
            </a:r>
          </a:p>
        </p:txBody>
      </p:sp>
      <p:pic>
        <p:nvPicPr>
          <p:cNvPr id="8211" name="Picture 8" descr="WS00003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5450" y="5456238"/>
            <a:ext cx="7540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Text Box 24"/>
          <p:cNvSpPr txBox="1">
            <a:spLocks noChangeArrowheads="1"/>
          </p:cNvSpPr>
          <p:nvPr/>
        </p:nvSpPr>
        <p:spPr bwMode="auto">
          <a:xfrm>
            <a:off x="1120775" y="5853113"/>
            <a:ext cx="11953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592" tIns="65297" rIns="130592" bIns="65297">
            <a:spAutoFit/>
          </a:bodyPr>
          <a:lstStyle/>
          <a:p>
            <a:pPr defTabSz="912813"/>
            <a:r>
              <a:rPr lang="en-US" altLang="ja-JP" dirty="0">
                <a:solidFill>
                  <a:schemeClr val="bg1"/>
                </a:solidFill>
              </a:rPr>
              <a:t>MCS-8M</a:t>
            </a:r>
            <a:endParaRPr lang="en-US" altLang="ja-JP" sz="1100" dirty="0">
              <a:solidFill>
                <a:schemeClr val="bg1"/>
              </a:solidFill>
            </a:endParaRPr>
          </a:p>
        </p:txBody>
      </p:sp>
      <p:grpSp>
        <p:nvGrpSpPr>
          <p:cNvPr id="8214" name="グループ化 70"/>
          <p:cNvGrpSpPr>
            <a:grpSpLocks/>
          </p:cNvGrpSpPr>
          <p:nvPr/>
        </p:nvGrpSpPr>
        <p:grpSpPr bwMode="auto">
          <a:xfrm>
            <a:off x="718034" y="928688"/>
            <a:ext cx="4022241" cy="2028825"/>
            <a:chOff x="2250377" y="1713443"/>
            <a:chExt cx="10111154" cy="5101726"/>
          </a:xfrm>
        </p:grpSpPr>
        <p:pic>
          <p:nvPicPr>
            <p:cNvPr id="8224" name="図 12" descr="ring1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878138" y="2184400"/>
              <a:ext cx="8839200" cy="450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9" descr="tk09103001_01_mpe200----_tm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5177608" y="2676892"/>
              <a:ext cx="4246975" cy="3335088"/>
            </a:xfrm>
            <a:prstGeom prst="rect">
              <a:avLst/>
            </a:prstGeom>
            <a:noFill/>
            <a:effectLst>
              <a:glow rad="228600">
                <a:srgbClr val="BBE0E3">
                  <a:satMod val="175000"/>
                  <a:alpha val="40000"/>
                </a:srgbClr>
              </a:glow>
              <a:outerShdw blurRad="381000" dist="76200" dir="5400000" algn="t" rotWithShape="0">
                <a:prstClr val="black">
                  <a:alpha val="70000"/>
                </a:prstClr>
              </a:outerShdw>
            </a:effectLst>
          </p:spPr>
        </p:pic>
        <p:sp>
          <p:nvSpPr>
            <p:cNvPr id="55" name="フローチャート : 書類 54"/>
            <p:cNvSpPr/>
            <p:nvPr/>
          </p:nvSpPr>
          <p:spPr bwMode="auto">
            <a:xfrm>
              <a:off x="8039955" y="5419724"/>
              <a:ext cx="2723296" cy="1378385"/>
            </a:xfrm>
            <a:prstGeom prst="flowChartDocumen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FX BOX</a:t>
              </a:r>
              <a:endParaRPr kumimoji="0" lang="ja-JP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58" name="フローチャート : 書類 57"/>
            <p:cNvSpPr/>
            <p:nvPr/>
          </p:nvSpPr>
          <p:spPr bwMode="auto">
            <a:xfrm>
              <a:off x="9638282" y="2404667"/>
              <a:ext cx="2723249" cy="1378988"/>
            </a:xfrm>
            <a:prstGeom prst="flowChartDocumen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2D to 3D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Converter</a:t>
              </a:r>
              <a:endParaRPr kumimoji="0" lang="ja-JP" alt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61" name="フローチャート : 書類 60"/>
            <p:cNvSpPr/>
            <p:nvPr/>
          </p:nvSpPr>
          <p:spPr bwMode="auto">
            <a:xfrm>
              <a:off x="5954112" y="1713443"/>
              <a:ext cx="2724468" cy="1378143"/>
            </a:xfrm>
            <a:prstGeom prst="flowChartDocumen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3D BOX</a:t>
              </a:r>
              <a:endParaRPr kumimoji="0" lang="ja-JP" alt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64" name="フローチャート : 書類 63"/>
            <p:cNvSpPr/>
            <p:nvPr/>
          </p:nvSpPr>
          <p:spPr bwMode="auto">
            <a:xfrm>
              <a:off x="3843165" y="5436739"/>
              <a:ext cx="2723556" cy="1378430"/>
            </a:xfrm>
            <a:prstGeom prst="flowChartDocumen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Virtual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Camera</a:t>
              </a:r>
              <a:endParaRPr kumimoji="0" lang="ja-JP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68" name="フローチャート : 書類 67"/>
            <p:cNvSpPr/>
            <p:nvPr/>
          </p:nvSpPr>
          <p:spPr bwMode="auto">
            <a:xfrm>
              <a:off x="2250377" y="2405205"/>
              <a:ext cx="2723267" cy="1377876"/>
            </a:xfrm>
            <a:prstGeom prst="flowChartDocumen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ea typeface="ＭＳ Ｐゴシック"/>
                  <a:cs typeface="Tahoma" pitchFamily="34" charset="0"/>
                </a:rPr>
                <a:t>3D QC</a:t>
              </a:r>
              <a:endParaRPr kumimoji="0" lang="ja-JP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/>
                <a:cs typeface="Tahoma" pitchFamily="34" charset="0"/>
              </a:endParaRPr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2035175" y="1966913"/>
            <a:ext cx="13065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MPE-200</a:t>
            </a:r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16" name="グループ化 88"/>
          <p:cNvGrpSpPr>
            <a:grpSpLocks/>
          </p:cNvGrpSpPr>
          <p:nvPr/>
        </p:nvGrpSpPr>
        <p:grpSpPr bwMode="auto">
          <a:xfrm>
            <a:off x="5308600" y="4560888"/>
            <a:ext cx="3430588" cy="1809750"/>
            <a:chOff x="469900" y="723900"/>
            <a:chExt cx="3834143" cy="1932110"/>
          </a:xfrm>
        </p:grpSpPr>
        <p:pic>
          <p:nvPicPr>
            <p:cNvPr id="8218" name="Picture 7" descr="MCs-3000xlw-top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9674" y="1594286"/>
              <a:ext cx="1084369" cy="106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1" descr="tk05120704_04_mks8033a--_nm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997" y="2089936"/>
              <a:ext cx="865831" cy="56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8220" name="Picture 12" descr="01503010249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3688" y="1958975"/>
              <a:ext cx="1712912" cy="6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1" name="Picture 14" descr="00852012155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19238" y="723900"/>
              <a:ext cx="1531937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2" name="Picture 80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1654175" y="765175"/>
              <a:ext cx="126682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1" descr="tk05120704_04_mks8033a--_nm"/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900" y="1510303"/>
              <a:ext cx="865831" cy="56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91" name="テキスト ボックス 90"/>
          <p:cNvSpPr txBox="1"/>
          <p:nvPr/>
        </p:nvSpPr>
        <p:spPr>
          <a:xfrm>
            <a:off x="5994400" y="6292850"/>
            <a:ext cx="2092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ELC Automation</a:t>
            </a:r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894820" y="2388403"/>
            <a:ext cx="1711325" cy="40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defTabSz="912813"/>
            <a:r>
              <a:rPr lang="en-US" altLang="ja-JP" sz="2000" dirty="0" smtClean="0">
                <a:solidFill>
                  <a:srgbClr val="FFFFFF"/>
                </a:solidFill>
              </a:rPr>
              <a:t>MVS-7000X</a:t>
            </a:r>
            <a:endParaRPr lang="en-US" altLang="ja-JP" sz="2000" dirty="0">
              <a:solidFill>
                <a:srgbClr val="FFFFFF"/>
              </a:solidFill>
            </a:endParaRPr>
          </a:p>
        </p:txBody>
      </p:sp>
      <p:sp>
        <p:nvSpPr>
          <p:cNvPr id="5" name="AutoShape 2" descr="https://www.palette-net.sony.co.jp/cgi-bin/MakePreviewImg.cgi?ConID=32842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4" descr="https://www.palette-net.sony.co.jp/cgi-bin/MakePreviewImg.cgi?ConID=3284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45" y="2790040"/>
            <a:ext cx="1592110" cy="10160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79" y="3599045"/>
            <a:ext cx="1308735" cy="612776"/>
          </a:xfrm>
          <a:prstGeom prst="rect">
            <a:avLst/>
          </a:prstGeom>
        </p:spPr>
      </p:pic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4767156" y="3755473"/>
            <a:ext cx="1518358" cy="430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27000" dir="13012194">
              <a:srgbClr val="FF0000"/>
            </a:prstShdw>
          </a:effectLst>
        </p:spPr>
        <p:txBody>
          <a:bodyPr wrap="none" lIns="91437" tIns="45718" rIns="91437" bIns="45718">
            <a:spAutoFit/>
          </a:bodyPr>
          <a:lstStyle/>
          <a:p>
            <a:pPr defTabSz="766763"/>
            <a:r>
              <a:rPr lang="en-US" altLang="ja-JP" sz="2200" b="1" dirty="0" smtClean="0">
                <a:solidFill>
                  <a:srgbClr val="FFFF00"/>
                </a:solidFill>
                <a:ea typeface="HGP創英角ｺﾞｼｯｸUB" pitchFamily="50" charset="-128"/>
              </a:rPr>
              <a:t>MVS-6500</a:t>
            </a:r>
            <a:endParaRPr lang="en-US" altLang="ja-JP" sz="2200" b="1" dirty="0">
              <a:solidFill>
                <a:srgbClr val="FFFF00"/>
              </a:solidFill>
              <a:ea typeface="HGP創英角ｺﾞｼｯｸUB" pitchFamily="50" charset="-128"/>
            </a:endParaRPr>
          </a:p>
        </p:txBody>
      </p:sp>
      <p:pic>
        <p:nvPicPr>
          <p:cNvPr id="62" name="Picture 18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239314" y="2686205"/>
            <a:ext cx="1055683" cy="6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3156329" y="4201476"/>
            <a:ext cx="1518358" cy="430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27000" dir="13012194">
              <a:srgbClr val="FF0000"/>
            </a:prstShdw>
          </a:effectLst>
        </p:spPr>
        <p:txBody>
          <a:bodyPr wrap="none" lIns="91437" tIns="45718" rIns="91437" bIns="45718">
            <a:spAutoFit/>
          </a:bodyPr>
          <a:lstStyle/>
          <a:p>
            <a:pPr defTabSz="766763"/>
            <a:r>
              <a:rPr lang="en-US" altLang="ja-JP" sz="2200" b="1" dirty="0" smtClean="0">
                <a:solidFill>
                  <a:srgbClr val="FFFF00"/>
                </a:solidFill>
                <a:ea typeface="HGP創英角ｺﾞｼｯｸUB" pitchFamily="50" charset="-128"/>
              </a:rPr>
              <a:t>MVS-3000</a:t>
            </a:r>
            <a:endParaRPr lang="en-US" altLang="ja-JP" sz="2200" b="1" dirty="0">
              <a:solidFill>
                <a:srgbClr val="FFFF00"/>
              </a:solidFill>
              <a:ea typeface="HGP創英角ｺﾞｼｯｸUB" pitchFamily="50" charset="-128"/>
            </a:endParaRPr>
          </a:p>
        </p:txBody>
      </p:sp>
      <p:pic>
        <p:nvPicPr>
          <p:cNvPr id="65" name="Picture 18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908305" y="3124200"/>
            <a:ext cx="1055683" cy="6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Tahoma" pitchFamily="34" charset="0"/>
                <a:cs typeface="Tahoma" pitchFamily="34" charset="0"/>
              </a:rPr>
              <a:t>Sales Number</a:t>
            </a:r>
            <a:endParaRPr lang="ja-JP" altLang="en-US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9" descr="tk09103001_01_mpe200----_tm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007911" y="918834"/>
            <a:ext cx="1147229" cy="900900"/>
          </a:xfrm>
          <a:prstGeom prst="rect">
            <a:avLst/>
          </a:prstGeom>
          <a:noFill/>
          <a:effectLst>
            <a:glow rad="228600">
              <a:srgbClr val="BBE0E3">
                <a:satMod val="175000"/>
                <a:alpha val="40000"/>
              </a:srgbClr>
            </a:glow>
            <a:outerShdw blurRad="381000" dist="762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9220" name="Picture 21" descr="Lonely-Pane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3163" y="804863"/>
            <a:ext cx="1611312" cy="111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3" descr="mks-201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957263"/>
            <a:ext cx="9493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tk04112201_03_awsg500---_tm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3650" y="887413"/>
            <a:ext cx="10414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70638" y="968375"/>
            <a:ext cx="9953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テキスト ボックス 17"/>
          <p:cNvSpPr txBox="1">
            <a:spLocks noChangeArrowheads="1"/>
          </p:cNvSpPr>
          <p:nvPr/>
        </p:nvSpPr>
        <p:spPr bwMode="auto">
          <a:xfrm>
            <a:off x="1501775" y="1660526"/>
            <a:ext cx="982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3200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5" name="テキスト ボックス 18"/>
          <p:cNvSpPr txBox="1">
            <a:spLocks noChangeArrowheads="1"/>
          </p:cNvSpPr>
          <p:nvPr/>
        </p:nvSpPr>
        <p:spPr bwMode="auto">
          <a:xfrm>
            <a:off x="3857624" y="1660281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6300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6" name="テキスト ボックス 19"/>
          <p:cNvSpPr txBox="1">
            <a:spLocks noChangeArrowheads="1"/>
          </p:cNvSpPr>
          <p:nvPr/>
        </p:nvSpPr>
        <p:spPr bwMode="auto">
          <a:xfrm>
            <a:off x="2619655" y="1651000"/>
            <a:ext cx="103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1000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7" name="テキスト ボックス 20"/>
          <p:cNvSpPr txBox="1">
            <a:spLocks noChangeArrowheads="1"/>
          </p:cNvSpPr>
          <p:nvPr/>
        </p:nvSpPr>
        <p:spPr bwMode="auto">
          <a:xfrm>
            <a:off x="5213350" y="1644650"/>
            <a:ext cx="96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310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8" name="テキスト ボックス 21"/>
          <p:cNvSpPr txBox="1">
            <a:spLocks noChangeArrowheads="1"/>
          </p:cNvSpPr>
          <p:nvPr/>
        </p:nvSpPr>
        <p:spPr bwMode="auto">
          <a:xfrm>
            <a:off x="6557963" y="1632743"/>
            <a:ext cx="715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30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9" name="テキスト ボックス 22"/>
          <p:cNvSpPr txBox="1">
            <a:spLocks noChangeArrowheads="1"/>
          </p:cNvSpPr>
          <p:nvPr/>
        </p:nvSpPr>
        <p:spPr bwMode="auto">
          <a:xfrm>
            <a:off x="41275" y="1736726"/>
            <a:ext cx="128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More than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9230" name="テキスト ボックス 23"/>
          <p:cNvSpPr txBox="1">
            <a:spLocks noChangeArrowheads="1"/>
          </p:cNvSpPr>
          <p:nvPr/>
        </p:nvSpPr>
        <p:spPr bwMode="auto">
          <a:xfrm>
            <a:off x="7288213" y="1697038"/>
            <a:ext cx="185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units were sold</a:t>
            </a:r>
            <a:endParaRPr lang="ja-JP" altLang="en-US" b="1">
              <a:solidFill>
                <a:srgbClr val="FF0000"/>
              </a:solidFill>
            </a:endParaRPr>
          </a:p>
        </p:txBody>
      </p:sp>
      <p:grpSp>
        <p:nvGrpSpPr>
          <p:cNvPr id="9235" name="グループ化 43"/>
          <p:cNvGrpSpPr>
            <a:grpSpLocks/>
          </p:cNvGrpSpPr>
          <p:nvPr/>
        </p:nvGrpSpPr>
        <p:grpSpPr bwMode="auto">
          <a:xfrm>
            <a:off x="6101163" y="4631555"/>
            <a:ext cx="2928043" cy="1533489"/>
            <a:chOff x="3466531" y="4585648"/>
            <a:chExt cx="5450705" cy="2269157"/>
          </a:xfrm>
        </p:grpSpPr>
        <p:sp>
          <p:nvSpPr>
            <p:cNvPr id="9244" name="角丸四角形 27"/>
            <p:cNvSpPr>
              <a:spLocks noChangeArrowheads="1"/>
            </p:cNvSpPr>
            <p:nvPr/>
          </p:nvSpPr>
          <p:spPr bwMode="auto">
            <a:xfrm>
              <a:off x="3499075" y="4585648"/>
              <a:ext cx="5418161" cy="224505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ja-JP" altLang="en-US" sz="1000" b="1">
                <a:latin typeface="HG創英角ﾎﾟｯﾌﾟ体" pitchFamily="49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466531" y="4645981"/>
              <a:ext cx="5450703" cy="2208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b="1" dirty="0"/>
                <a:t>Customers choose Sony</a:t>
              </a:r>
            </a:p>
            <a:p>
              <a:pPr algn="ctr">
                <a:defRPr/>
              </a:pPr>
              <a:r>
                <a:rPr lang="en-US" altLang="ja-JP" sz="1400" b="1" dirty="0"/>
                <a:t>not only “by Product”, but</a:t>
              </a:r>
            </a:p>
            <a:p>
              <a:pPr algn="ctr">
                <a:defRPr/>
              </a:pPr>
              <a:r>
                <a:rPr lang="en-US" altLang="ja-JP" sz="1400" b="1" dirty="0"/>
                <a:t>“by TECHNICAL SUPPORT”.</a:t>
              </a:r>
            </a:p>
            <a:p>
              <a:pPr algn="ctr">
                <a:defRPr/>
              </a:pPr>
              <a:endParaRPr lang="en-US" altLang="ja-JP" sz="700" b="1" dirty="0"/>
            </a:p>
            <a:p>
              <a:pPr algn="ctr">
                <a:defRPr/>
              </a:pPr>
              <a:r>
                <a:rPr lang="en-US" altLang="ja-JP" sz="1400" b="1" dirty="0"/>
                <a:t>Sony’s technical support is 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No.1</a:t>
              </a:r>
              <a:r>
                <a:rPr lang="en-US" altLang="ja-JP" sz="1400" b="1" dirty="0"/>
                <a:t>!</a:t>
              </a:r>
            </a:p>
            <a:p>
              <a:pPr algn="ctr">
                <a:defRPr/>
              </a:pPr>
              <a:r>
                <a:rPr lang="en-US" altLang="ja-JP" sz="1400" b="1" dirty="0"/>
                <a:t>Thank you!</a:t>
              </a: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122238" y="3821752"/>
            <a:ext cx="846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MVS</a:t>
            </a:r>
            <a:endParaRPr lang="ja-JP" altLang="en-US" sz="2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95146" y="3795713"/>
            <a:ext cx="1306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Anycast</a:t>
            </a:r>
            <a:endParaRPr lang="ja-JP" altLang="en-US" sz="2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073400" y="3795713"/>
            <a:ext cx="8461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MFS</a:t>
            </a:r>
            <a:endParaRPr lang="ja-JP" altLang="en-US" sz="2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3988" y="6010275"/>
            <a:ext cx="846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MPE</a:t>
            </a:r>
            <a:endParaRPr lang="ja-JP" altLang="en-US" sz="2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41" name="正方形/長方形 53"/>
          <p:cNvSpPr>
            <a:spLocks noChangeArrowheads="1"/>
          </p:cNvSpPr>
          <p:nvPr/>
        </p:nvSpPr>
        <p:spPr bwMode="auto">
          <a:xfrm>
            <a:off x="3122612" y="2197101"/>
            <a:ext cx="2867025" cy="19383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ja-JP" altLang="en-US" sz="1200" b="1">
              <a:latin typeface="HG創英角ﾎﾟｯﾌﾟ体" pitchFamily="49" charset="-12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237466"/>
            <a:ext cx="2797175" cy="178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2" name="正方形/長方形 54"/>
          <p:cNvSpPr>
            <a:spLocks noChangeArrowheads="1"/>
          </p:cNvSpPr>
          <p:nvPr/>
        </p:nvSpPr>
        <p:spPr bwMode="auto">
          <a:xfrm>
            <a:off x="6073775" y="2188684"/>
            <a:ext cx="2919413" cy="1938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ja-JP" altLang="en-US" sz="1200" b="1">
              <a:latin typeface="HG創英角ﾎﾟｯﾌﾟ体" pitchFamily="49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" y="2237465"/>
            <a:ext cx="2801521" cy="177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0" name="正方形/長方形 52"/>
          <p:cNvSpPr>
            <a:spLocks noChangeArrowheads="1"/>
          </p:cNvSpPr>
          <p:nvPr/>
        </p:nvSpPr>
        <p:spPr bwMode="auto">
          <a:xfrm>
            <a:off x="163513" y="2197100"/>
            <a:ext cx="2867025" cy="19383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ja-JP" altLang="en-US" sz="1200" b="1">
              <a:latin typeface="HG創英角ﾎﾟｯﾌﾟ体" pitchFamily="49" charset="-128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3" y="2237466"/>
            <a:ext cx="2975538" cy="175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487473"/>
            <a:ext cx="2776369" cy="172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3111781" y="6005640"/>
            <a:ext cx="1271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MCS-8M</a:t>
            </a:r>
            <a:endParaRPr lang="ja-JP" altLang="en-US" sz="2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正方形/長方形 55"/>
          <p:cNvSpPr>
            <a:spLocks noChangeArrowheads="1"/>
          </p:cNvSpPr>
          <p:nvPr/>
        </p:nvSpPr>
        <p:spPr bwMode="auto">
          <a:xfrm>
            <a:off x="3135593" y="4392740"/>
            <a:ext cx="2865438" cy="1936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ja-JP" altLang="en-US" sz="1200" b="1">
              <a:latin typeface="HG創英角ﾎﾟｯﾌﾟ体" pitchFamily="49" charset="-128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71" y="4487474"/>
            <a:ext cx="2615859" cy="171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3" name="正方形/長方形 55"/>
          <p:cNvSpPr>
            <a:spLocks noChangeArrowheads="1"/>
          </p:cNvSpPr>
          <p:nvPr/>
        </p:nvSpPr>
        <p:spPr bwMode="auto">
          <a:xfrm>
            <a:off x="177800" y="4397375"/>
            <a:ext cx="2865438" cy="1936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ja-JP" altLang="en-US" sz="1200" b="1">
              <a:latin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598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 bwMode="auto">
          <a:xfrm>
            <a:off x="7146925" y="1089025"/>
            <a:ext cx="1749425" cy="5378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000" b="1" dirty="0" smtClean="0">
                <a:latin typeface="Tahoma" pitchFamily="34" charset="0"/>
                <a:ea typeface="MS PGothic" pitchFamily="50" charset="-128"/>
                <a:cs typeface="Tahoma" pitchFamily="34" charset="0"/>
              </a:rPr>
              <a:t>PDSG, PSG, </a:t>
            </a:r>
            <a:r>
              <a:rPr lang="en-US" altLang="ja-JP" sz="3000" b="1" dirty="0" err="1" smtClean="0">
                <a:latin typeface="Tahoma" pitchFamily="34" charset="0"/>
                <a:ea typeface="MS PGothic" pitchFamily="50" charset="-128"/>
                <a:cs typeface="Tahoma" pitchFamily="34" charset="0"/>
              </a:rPr>
              <a:t>CCS,Design</a:t>
            </a:r>
            <a:r>
              <a:rPr lang="en-US" altLang="ja-JP" sz="3000" b="1" dirty="0" smtClean="0">
                <a:latin typeface="Tahoma" pitchFamily="34" charset="0"/>
                <a:ea typeface="MS PGothic" pitchFamily="50" charset="-128"/>
                <a:cs typeface="Tahoma" pitchFamily="34" charset="0"/>
              </a:rPr>
              <a:t> Dept.1</a:t>
            </a:r>
          </a:p>
        </p:txBody>
      </p:sp>
      <p:sp>
        <p:nvSpPr>
          <p:cNvPr id="13316" name="Text Box 46"/>
          <p:cNvSpPr txBox="1">
            <a:spLocks noChangeArrowheads="1"/>
          </p:cNvSpPr>
          <p:nvPr/>
        </p:nvSpPr>
        <p:spPr bwMode="auto">
          <a:xfrm>
            <a:off x="838200" y="1089025"/>
            <a:ext cx="2578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>
                <a:solidFill>
                  <a:srgbClr val="000000"/>
                </a:solidFill>
                <a:latin typeface="Tahoma" pitchFamily="34" charset="0"/>
              </a:rPr>
              <a:t>General Manager</a:t>
            </a:r>
            <a:br>
              <a:rPr lang="en-US" altLang="ja-JP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600">
                <a:solidFill>
                  <a:srgbClr val="000000"/>
                </a:solidFill>
                <a:latin typeface="Tahoma" pitchFamily="34" charset="0"/>
              </a:rPr>
              <a:t>Susumu Shibagaki</a:t>
            </a:r>
            <a:r>
              <a:rPr lang="en-US" altLang="ja-JP" sz="1600"/>
              <a:t>  </a:t>
            </a:r>
            <a:endParaRPr lang="ja-JP" alt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3317" name="グループ化 3"/>
          <p:cNvGrpSpPr>
            <a:grpSpLocks/>
          </p:cNvGrpSpPr>
          <p:nvPr/>
        </p:nvGrpSpPr>
        <p:grpSpPr bwMode="auto">
          <a:xfrm>
            <a:off x="933450" y="4183063"/>
            <a:ext cx="5526088" cy="265112"/>
            <a:chOff x="1044185" y="3449209"/>
            <a:chExt cx="5525058" cy="343115"/>
          </a:xfrm>
        </p:grpSpPr>
        <p:sp>
          <p:nvSpPr>
            <p:cNvPr id="13343" name="Line 92"/>
            <p:cNvSpPr>
              <a:spLocks noChangeShapeType="1"/>
            </p:cNvSpPr>
            <p:nvPr/>
          </p:nvSpPr>
          <p:spPr bwMode="auto">
            <a:xfrm flipV="1">
              <a:off x="1044185" y="3470275"/>
              <a:ext cx="552505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4" name="Line 95"/>
            <p:cNvSpPr>
              <a:spLocks noChangeShapeType="1"/>
            </p:cNvSpPr>
            <p:nvPr/>
          </p:nvSpPr>
          <p:spPr bwMode="auto">
            <a:xfrm>
              <a:off x="2156639" y="3461437"/>
              <a:ext cx="0" cy="32702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Line 95"/>
            <p:cNvSpPr>
              <a:spLocks noChangeShapeType="1"/>
            </p:cNvSpPr>
            <p:nvPr/>
          </p:nvSpPr>
          <p:spPr bwMode="auto">
            <a:xfrm>
              <a:off x="1044195" y="3461437"/>
              <a:ext cx="0" cy="32702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6" name="Line 95"/>
            <p:cNvSpPr>
              <a:spLocks noChangeShapeType="1"/>
            </p:cNvSpPr>
            <p:nvPr/>
          </p:nvSpPr>
          <p:spPr bwMode="auto">
            <a:xfrm>
              <a:off x="4388015" y="3465299"/>
              <a:ext cx="0" cy="32702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7" name="Line 95"/>
            <p:cNvSpPr>
              <a:spLocks noChangeShapeType="1"/>
            </p:cNvSpPr>
            <p:nvPr/>
          </p:nvSpPr>
          <p:spPr bwMode="auto">
            <a:xfrm>
              <a:off x="3257634" y="3465299"/>
              <a:ext cx="0" cy="32702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Line 95"/>
            <p:cNvSpPr>
              <a:spLocks noChangeShapeType="1"/>
            </p:cNvSpPr>
            <p:nvPr/>
          </p:nvSpPr>
          <p:spPr bwMode="auto">
            <a:xfrm>
              <a:off x="5467783" y="3449209"/>
              <a:ext cx="0" cy="32702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3318" name="直線コネクタ 6"/>
          <p:cNvCxnSpPr>
            <a:cxnSpLocks noChangeShapeType="1"/>
          </p:cNvCxnSpPr>
          <p:nvPr/>
        </p:nvCxnSpPr>
        <p:spPr bwMode="auto">
          <a:xfrm>
            <a:off x="2051050" y="3328988"/>
            <a:ext cx="0" cy="85725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直線コネクタ 8"/>
          <p:cNvCxnSpPr>
            <a:cxnSpLocks noChangeShapeType="1"/>
          </p:cNvCxnSpPr>
          <p:nvPr/>
        </p:nvCxnSpPr>
        <p:spPr bwMode="auto">
          <a:xfrm>
            <a:off x="2051050" y="3843338"/>
            <a:ext cx="154305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0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322513"/>
            <a:ext cx="150495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 Box 100"/>
          <p:cNvSpPr txBox="1">
            <a:spLocks noChangeArrowheads="1"/>
          </p:cNvSpPr>
          <p:nvPr/>
        </p:nvSpPr>
        <p:spPr bwMode="auto">
          <a:xfrm>
            <a:off x="4268788" y="863600"/>
            <a:ext cx="2954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900" b="1">
                <a:solidFill>
                  <a:srgbClr val="000000"/>
                </a:solidFill>
                <a:latin typeface="Tahoma" pitchFamily="34" charset="0"/>
              </a:rPr>
              <a:t>Professional, Device &amp; Solutions Group(</a:t>
            </a:r>
            <a:r>
              <a:rPr lang="en-US" altLang="ja-JP" sz="900" b="1">
                <a:latin typeface="Tahoma" pitchFamily="34" charset="0"/>
                <a:cs typeface="Tahoma" pitchFamily="34" charset="0"/>
              </a:rPr>
              <a:t>PDSG</a:t>
            </a:r>
            <a:r>
              <a:rPr lang="en-US" altLang="ja-JP" sz="900" b="1">
                <a:solidFill>
                  <a:srgbClr val="000000"/>
                </a:solidFill>
                <a:latin typeface="Tahoma" pitchFamily="34" charset="0"/>
              </a:rPr>
              <a:t> )</a:t>
            </a:r>
            <a:endParaRPr lang="en-US" altLang="ja-JP" sz="900" b="1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ja-JP" sz="900" b="1">
                <a:solidFill>
                  <a:srgbClr val="000000"/>
                </a:solidFill>
                <a:latin typeface="Tahoma" pitchFamily="34" charset="0"/>
              </a:rPr>
              <a:t>Professional Solutions Group(PSG)</a:t>
            </a:r>
          </a:p>
          <a:p>
            <a:pPr eaLnBrk="1" hangingPunct="1"/>
            <a:r>
              <a:rPr lang="en-US" altLang="ja-JP" sz="900" b="1">
                <a:solidFill>
                  <a:srgbClr val="000000"/>
                </a:solidFill>
                <a:latin typeface="Tahoma" pitchFamily="34" charset="0"/>
              </a:rPr>
              <a:t>Content Creation Solutions Business Div( CCS)</a:t>
            </a:r>
          </a:p>
        </p:txBody>
      </p:sp>
      <p:sp>
        <p:nvSpPr>
          <p:cNvPr id="13322" name="Text Box 46"/>
          <p:cNvSpPr txBox="1">
            <a:spLocks noChangeArrowheads="1"/>
          </p:cNvSpPr>
          <p:nvPr/>
        </p:nvSpPr>
        <p:spPr bwMode="auto">
          <a:xfrm>
            <a:off x="3348038" y="1836738"/>
            <a:ext cx="2203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Deputy General Manager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K. Kawamura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3" name="Text Box 46"/>
          <p:cNvSpPr txBox="1">
            <a:spLocks noChangeArrowheads="1"/>
          </p:cNvSpPr>
          <p:nvPr/>
        </p:nvSpPr>
        <p:spPr bwMode="auto">
          <a:xfrm>
            <a:off x="249238" y="4448175"/>
            <a:ext cx="1404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Sec 1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T. Inoue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4" name="Text Box 46"/>
          <p:cNvSpPr txBox="1">
            <a:spLocks noChangeArrowheads="1"/>
          </p:cNvSpPr>
          <p:nvPr/>
        </p:nvSpPr>
        <p:spPr bwMode="auto">
          <a:xfrm>
            <a:off x="2482850" y="4443413"/>
            <a:ext cx="1406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Sec 3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T. Katagiri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5" name="Text Box 46"/>
          <p:cNvSpPr txBox="1">
            <a:spLocks noChangeArrowheads="1"/>
          </p:cNvSpPr>
          <p:nvPr/>
        </p:nvSpPr>
        <p:spPr bwMode="auto">
          <a:xfrm>
            <a:off x="3587750" y="4448175"/>
            <a:ext cx="1404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Sec 4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H. Matsui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6" name="Text Box 46"/>
          <p:cNvSpPr txBox="1">
            <a:spLocks noChangeArrowheads="1"/>
          </p:cNvSpPr>
          <p:nvPr/>
        </p:nvSpPr>
        <p:spPr bwMode="auto">
          <a:xfrm>
            <a:off x="4670425" y="4451350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Promotion sec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T. Okamura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7" name="Text Box 46"/>
          <p:cNvSpPr txBox="1">
            <a:spLocks noChangeArrowheads="1"/>
          </p:cNvSpPr>
          <p:nvPr/>
        </p:nvSpPr>
        <p:spPr bwMode="auto">
          <a:xfrm>
            <a:off x="1382713" y="4445000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Sec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2 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Y. Nakamura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8" name="Text Box 46"/>
          <p:cNvSpPr txBox="1">
            <a:spLocks noChangeArrowheads="1"/>
          </p:cNvSpPr>
          <p:nvPr/>
        </p:nvSpPr>
        <p:spPr bwMode="auto">
          <a:xfrm>
            <a:off x="7294563" y="4449763"/>
            <a:ext cx="140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Sec 2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H. Yakushiji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9" name="Text Box 46"/>
          <p:cNvSpPr txBox="1">
            <a:spLocks noChangeArrowheads="1"/>
          </p:cNvSpPr>
          <p:nvPr/>
        </p:nvSpPr>
        <p:spPr bwMode="auto">
          <a:xfrm>
            <a:off x="7165975" y="1727200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General Manager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M.Yoshimoto</a:t>
            </a:r>
          </a:p>
        </p:txBody>
      </p:sp>
      <p:sp>
        <p:nvSpPr>
          <p:cNvPr id="13330" name="Text Box 46"/>
          <p:cNvSpPr txBox="1">
            <a:spLocks noChangeArrowheads="1"/>
          </p:cNvSpPr>
          <p:nvPr/>
        </p:nvSpPr>
        <p:spPr bwMode="auto">
          <a:xfrm>
            <a:off x="7148513" y="1319213"/>
            <a:ext cx="171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</a:rPr>
              <a:t>PSSD, Dept No2</a:t>
            </a:r>
            <a:endParaRPr lang="ja-JP" altLang="en-US" sz="1400" b="1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13331" name="直線コネクタ 6"/>
          <p:cNvCxnSpPr>
            <a:cxnSpLocks noChangeShapeType="1"/>
          </p:cNvCxnSpPr>
          <p:nvPr/>
        </p:nvCxnSpPr>
        <p:spPr bwMode="auto">
          <a:xfrm flipH="1">
            <a:off x="8012113" y="3967163"/>
            <a:ext cx="0" cy="519112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3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612900"/>
            <a:ext cx="1665287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3" descr="C:\Users\0000952003\Desktop\yoshimo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259013"/>
            <a:ext cx="1462087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Line 95"/>
          <p:cNvSpPr>
            <a:spLocks noChangeShapeType="1"/>
          </p:cNvSpPr>
          <p:nvPr/>
        </p:nvSpPr>
        <p:spPr bwMode="auto">
          <a:xfrm>
            <a:off x="6459538" y="4191000"/>
            <a:ext cx="0" cy="254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5" name="Text Box 46"/>
          <p:cNvSpPr txBox="1">
            <a:spLocks noChangeArrowheads="1"/>
          </p:cNvSpPr>
          <p:nvPr/>
        </p:nvSpPr>
        <p:spPr bwMode="auto">
          <a:xfrm>
            <a:off x="5794375" y="4451350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PJM Gp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A. Suzuki</a:t>
            </a:r>
            <a:r>
              <a:rPr lang="en-US" altLang="ja-JP" sz="1400"/>
              <a:t>  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3336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946650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7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940300"/>
            <a:ext cx="1019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8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4935538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9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4946650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0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946650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1" name="Picture 4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945063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935538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5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 bwMode="auto">
          <a:xfrm>
            <a:off x="690563" y="785813"/>
            <a:ext cx="7975600" cy="2881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1600"/>
            <a:ext cx="8763000" cy="40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b="1" dirty="0" smtClean="0">
                <a:latin typeface="Tahoma" pitchFamily="34" charset="0"/>
                <a:cs typeface="Tahoma" pitchFamily="34" charset="0"/>
              </a:rPr>
              <a:t>Projects</a:t>
            </a:r>
            <a:endParaRPr lang="ja-JP" altLang="en-US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0" name="Text Box 46"/>
          <p:cNvSpPr txBox="1">
            <a:spLocks noChangeArrowheads="1"/>
          </p:cNvSpPr>
          <p:nvPr/>
        </p:nvSpPr>
        <p:spPr bwMode="auto">
          <a:xfrm>
            <a:off x="3660775" y="1751013"/>
            <a:ext cx="17192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300">
                <a:solidFill>
                  <a:srgbClr val="000000"/>
                </a:solidFill>
                <a:latin typeface="Tahoma" pitchFamily="34" charset="0"/>
              </a:rPr>
              <a:t>6500/3000 Proc</a:t>
            </a:r>
            <a:br>
              <a:rPr lang="en-US" altLang="ja-JP" sz="13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300">
                <a:solidFill>
                  <a:srgbClr val="000000"/>
                </a:solidFill>
                <a:latin typeface="Tahoma" pitchFamily="34" charset="0"/>
              </a:rPr>
              <a:t>PL A.Takashima</a:t>
            </a:r>
            <a:endParaRPr lang="ja-JP" altLang="en-US" sz="13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5238750" y="1765300"/>
            <a:ext cx="1719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300">
                <a:solidFill>
                  <a:srgbClr val="000000"/>
                </a:solidFill>
                <a:latin typeface="Tahoma" pitchFamily="34" charset="0"/>
              </a:rPr>
              <a:t>6500/3000 Panel</a:t>
            </a:r>
            <a:br>
              <a:rPr lang="en-US" altLang="ja-JP" sz="13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300">
                <a:solidFill>
                  <a:srgbClr val="000000"/>
                </a:solidFill>
                <a:latin typeface="Tahoma" pitchFamily="34" charset="0"/>
              </a:rPr>
              <a:t>PL S. yamashita</a:t>
            </a:r>
            <a:endParaRPr lang="ja-JP" altLang="en-US" sz="13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2" name="Text Box 46"/>
          <p:cNvSpPr txBox="1">
            <a:spLocks noChangeArrowheads="1"/>
          </p:cNvSpPr>
          <p:nvPr/>
        </p:nvSpPr>
        <p:spPr bwMode="auto">
          <a:xfrm>
            <a:off x="6805613" y="1744663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300">
                <a:solidFill>
                  <a:srgbClr val="000000"/>
                </a:solidFill>
                <a:latin typeface="Tahoma" pitchFamily="34" charset="0"/>
              </a:rPr>
              <a:t>Soft </a:t>
            </a:r>
            <a:br>
              <a:rPr lang="en-US" altLang="ja-JP" sz="13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300">
                <a:solidFill>
                  <a:srgbClr val="000000"/>
                </a:solidFill>
                <a:latin typeface="Tahoma" pitchFamily="34" charset="0"/>
              </a:rPr>
              <a:t>PL F.Higashi</a:t>
            </a:r>
          </a:p>
        </p:txBody>
      </p:sp>
      <p:cxnSp>
        <p:nvCxnSpPr>
          <p:cNvPr id="14343" name="直線コネクタ 6"/>
          <p:cNvCxnSpPr>
            <a:cxnSpLocks noChangeShapeType="1"/>
            <a:endCxn id="14340" idx="0"/>
          </p:cNvCxnSpPr>
          <p:nvPr/>
        </p:nvCxnSpPr>
        <p:spPr bwMode="auto">
          <a:xfrm>
            <a:off x="4516438" y="1512888"/>
            <a:ext cx="4762" cy="23812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直線コネクタ 86"/>
          <p:cNvCxnSpPr>
            <a:cxnSpLocks noChangeShapeType="1"/>
          </p:cNvCxnSpPr>
          <p:nvPr/>
        </p:nvCxnSpPr>
        <p:spPr bwMode="auto">
          <a:xfrm flipV="1">
            <a:off x="6016625" y="2860675"/>
            <a:ext cx="398463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直線コネクタ 87"/>
          <p:cNvCxnSpPr>
            <a:cxnSpLocks noChangeShapeType="1"/>
          </p:cNvCxnSpPr>
          <p:nvPr/>
        </p:nvCxnSpPr>
        <p:spPr bwMode="auto">
          <a:xfrm>
            <a:off x="7296150" y="2852738"/>
            <a:ext cx="368300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直線コネクタ 88"/>
          <p:cNvCxnSpPr>
            <a:cxnSpLocks noChangeShapeType="1"/>
          </p:cNvCxnSpPr>
          <p:nvPr/>
        </p:nvCxnSpPr>
        <p:spPr bwMode="auto">
          <a:xfrm>
            <a:off x="3113088" y="1512888"/>
            <a:ext cx="4583112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7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259013"/>
            <a:ext cx="11811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235200"/>
            <a:ext cx="1147762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227263"/>
            <a:ext cx="99218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Text Box 46"/>
          <p:cNvSpPr txBox="1">
            <a:spLocks noChangeArrowheads="1"/>
          </p:cNvSpPr>
          <p:nvPr/>
        </p:nvSpPr>
        <p:spPr bwMode="auto">
          <a:xfrm>
            <a:off x="1962150" y="890588"/>
            <a:ext cx="1395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 PM M.Noguchi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51" name="テキスト ボックス 2"/>
          <p:cNvSpPr txBox="1">
            <a:spLocks noChangeArrowheads="1"/>
          </p:cNvSpPr>
          <p:nvPr/>
        </p:nvSpPr>
        <p:spPr bwMode="auto">
          <a:xfrm>
            <a:off x="690563" y="1571625"/>
            <a:ext cx="133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latin typeface="HGS創英角ﾎﾟｯﾌﾟ体" pitchFamily="50" charset="-128"/>
                <a:ea typeface="HGS創英角ﾎﾟｯﾌﾟ体" pitchFamily="50" charset="-128"/>
              </a:rPr>
              <a:t>MVS</a:t>
            </a:r>
            <a:endParaRPr lang="ja-JP" altLang="en-US" sz="24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 bwMode="auto">
          <a:xfrm>
            <a:off x="684213" y="3841750"/>
            <a:ext cx="7974012" cy="2882900"/>
          </a:xfrm>
          <a:prstGeom prst="roundRect">
            <a:avLst/>
          </a:prstGeom>
          <a:solidFill>
            <a:srgbClr val="BBE7D3"/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cxnSp>
        <p:nvCxnSpPr>
          <p:cNvPr id="14353" name="直線コネクタ 88"/>
          <p:cNvCxnSpPr>
            <a:cxnSpLocks noChangeShapeType="1"/>
          </p:cNvCxnSpPr>
          <p:nvPr/>
        </p:nvCxnSpPr>
        <p:spPr bwMode="auto">
          <a:xfrm>
            <a:off x="3105150" y="4537075"/>
            <a:ext cx="4583113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4" name="Text Box 46"/>
          <p:cNvSpPr txBox="1">
            <a:spLocks noChangeArrowheads="1"/>
          </p:cNvSpPr>
          <p:nvPr/>
        </p:nvSpPr>
        <p:spPr bwMode="auto">
          <a:xfrm>
            <a:off x="1944688" y="3948113"/>
            <a:ext cx="1395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 PL S. Akahane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4355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262438"/>
            <a:ext cx="10953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6" name="テキスト ボックス 66"/>
          <p:cNvSpPr txBox="1">
            <a:spLocks noChangeArrowheads="1"/>
          </p:cNvSpPr>
          <p:nvPr/>
        </p:nvSpPr>
        <p:spPr bwMode="auto">
          <a:xfrm>
            <a:off x="606425" y="4614863"/>
            <a:ext cx="158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>
                <a:latin typeface="HGS創英角ﾎﾟｯﾌﾟ体" pitchFamily="50" charset="-128"/>
                <a:ea typeface="HGS創英角ﾎﾟｯﾌﾟ体" pitchFamily="50" charset="-128"/>
              </a:rPr>
              <a:t>New Proj</a:t>
            </a:r>
            <a:endParaRPr lang="ja-JP" altLang="en-US" sz="200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4357" name="Text Box 46"/>
          <p:cNvSpPr txBox="1">
            <a:spLocks noChangeArrowheads="1"/>
          </p:cNvSpPr>
          <p:nvPr/>
        </p:nvSpPr>
        <p:spPr bwMode="auto">
          <a:xfrm>
            <a:off x="3819525" y="4810125"/>
            <a:ext cx="139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 SPEC PL T.Nakata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58" name="Text Box 46"/>
          <p:cNvSpPr txBox="1">
            <a:spLocks noChangeArrowheads="1"/>
          </p:cNvSpPr>
          <p:nvPr/>
        </p:nvSpPr>
        <p:spPr bwMode="auto">
          <a:xfrm>
            <a:off x="6846888" y="4800600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Soft PL 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N.Ozaki</a:t>
            </a:r>
            <a:endParaRPr lang="ja-JP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4359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5340350"/>
            <a:ext cx="10683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0" name="Picture 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337175"/>
            <a:ext cx="118427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1" name="Picture 2" descr="C:\Users\0000952003\Desktop\uet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305425"/>
            <a:ext cx="11398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Text Box 46"/>
          <p:cNvSpPr txBox="1">
            <a:spLocks noChangeArrowheads="1"/>
          </p:cNvSpPr>
          <p:nvPr/>
        </p:nvSpPr>
        <p:spPr bwMode="auto">
          <a:xfrm>
            <a:off x="5381625" y="4789488"/>
            <a:ext cx="1381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Elec PL </a:t>
            </a:r>
            <a:br>
              <a:rPr lang="en-US" altLang="ja-JP" sz="14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M.Ueta</a:t>
            </a:r>
          </a:p>
        </p:txBody>
      </p:sp>
      <p:cxnSp>
        <p:nvCxnSpPr>
          <p:cNvPr id="14363" name="直線コネクタ 6"/>
          <p:cNvCxnSpPr>
            <a:cxnSpLocks noChangeShapeType="1"/>
          </p:cNvCxnSpPr>
          <p:nvPr/>
        </p:nvCxnSpPr>
        <p:spPr bwMode="auto">
          <a:xfrm>
            <a:off x="6094413" y="1506538"/>
            <a:ext cx="3175" cy="236537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4" name="直線コネクタ 6"/>
          <p:cNvCxnSpPr>
            <a:cxnSpLocks noChangeShapeType="1"/>
          </p:cNvCxnSpPr>
          <p:nvPr/>
        </p:nvCxnSpPr>
        <p:spPr bwMode="auto">
          <a:xfrm>
            <a:off x="7681913" y="1498600"/>
            <a:ext cx="3175" cy="23812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5" name="直線コネクタ 6"/>
          <p:cNvCxnSpPr>
            <a:cxnSpLocks noChangeShapeType="1"/>
          </p:cNvCxnSpPr>
          <p:nvPr/>
        </p:nvCxnSpPr>
        <p:spPr bwMode="auto">
          <a:xfrm>
            <a:off x="4530725" y="4525963"/>
            <a:ext cx="3175" cy="23812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直線コネクタ 6"/>
          <p:cNvCxnSpPr>
            <a:cxnSpLocks noChangeShapeType="1"/>
          </p:cNvCxnSpPr>
          <p:nvPr/>
        </p:nvCxnSpPr>
        <p:spPr bwMode="auto">
          <a:xfrm>
            <a:off x="6108700" y="4529138"/>
            <a:ext cx="3175" cy="23812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7" name="直線コネクタ 6"/>
          <p:cNvCxnSpPr>
            <a:cxnSpLocks noChangeShapeType="1"/>
          </p:cNvCxnSpPr>
          <p:nvPr/>
        </p:nvCxnSpPr>
        <p:spPr bwMode="auto">
          <a:xfrm>
            <a:off x="7696200" y="4532313"/>
            <a:ext cx="3175" cy="23812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68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1208088"/>
            <a:ext cx="1090612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直線コネクタ 88"/>
          <p:cNvCxnSpPr>
            <a:cxnSpLocks noChangeShapeType="1"/>
          </p:cNvCxnSpPr>
          <p:nvPr/>
        </p:nvCxnSpPr>
        <p:spPr bwMode="auto">
          <a:xfrm>
            <a:off x="1122363" y="1389063"/>
            <a:ext cx="530225" cy="4762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3" name="直線コネクタ 88"/>
          <p:cNvCxnSpPr>
            <a:cxnSpLocks noChangeShapeType="1"/>
          </p:cNvCxnSpPr>
          <p:nvPr/>
        </p:nvCxnSpPr>
        <p:spPr bwMode="auto">
          <a:xfrm>
            <a:off x="6005513" y="1300163"/>
            <a:ext cx="530225" cy="4762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直線コネクタ 88"/>
          <p:cNvCxnSpPr>
            <a:cxnSpLocks noChangeShapeType="1"/>
          </p:cNvCxnSpPr>
          <p:nvPr/>
        </p:nvCxnSpPr>
        <p:spPr bwMode="auto">
          <a:xfrm>
            <a:off x="6083300" y="3752850"/>
            <a:ext cx="530225" cy="4763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直線コネクタ 88"/>
          <p:cNvCxnSpPr>
            <a:cxnSpLocks noChangeShapeType="1"/>
          </p:cNvCxnSpPr>
          <p:nvPr/>
        </p:nvCxnSpPr>
        <p:spPr bwMode="auto">
          <a:xfrm>
            <a:off x="6078538" y="6261100"/>
            <a:ext cx="530225" cy="4763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角丸四角形 37"/>
          <p:cNvSpPr/>
          <p:nvPr/>
        </p:nvSpPr>
        <p:spPr bwMode="auto">
          <a:xfrm>
            <a:off x="6469063" y="1846263"/>
            <a:ext cx="2366962" cy="1219200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39" name="角丸四角形 38"/>
          <p:cNvSpPr/>
          <p:nvPr/>
        </p:nvSpPr>
        <p:spPr bwMode="auto">
          <a:xfrm>
            <a:off x="6469063" y="3130550"/>
            <a:ext cx="2366962" cy="1166813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40" name="角丸四角形 39"/>
          <p:cNvSpPr/>
          <p:nvPr/>
        </p:nvSpPr>
        <p:spPr bwMode="auto">
          <a:xfrm>
            <a:off x="6469063" y="4364038"/>
            <a:ext cx="2366962" cy="1149350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41" name="角丸四角形 40"/>
          <p:cNvSpPr/>
          <p:nvPr/>
        </p:nvSpPr>
        <p:spPr bwMode="auto">
          <a:xfrm>
            <a:off x="6469063" y="5586413"/>
            <a:ext cx="2366962" cy="1192212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37" name="角丸四角形 36"/>
          <p:cNvSpPr/>
          <p:nvPr/>
        </p:nvSpPr>
        <p:spPr bwMode="auto">
          <a:xfrm>
            <a:off x="6448425" y="606425"/>
            <a:ext cx="2366963" cy="1176338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86" name="角丸四角形 85"/>
          <p:cNvSpPr/>
          <p:nvPr/>
        </p:nvSpPr>
        <p:spPr bwMode="auto">
          <a:xfrm>
            <a:off x="1430338" y="5540375"/>
            <a:ext cx="3371850" cy="1238250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85" name="角丸四角形 84"/>
          <p:cNvSpPr/>
          <p:nvPr/>
        </p:nvSpPr>
        <p:spPr bwMode="auto">
          <a:xfrm>
            <a:off x="1427163" y="4165600"/>
            <a:ext cx="3371850" cy="1287463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84" name="角丸四角形 83"/>
          <p:cNvSpPr/>
          <p:nvPr/>
        </p:nvSpPr>
        <p:spPr bwMode="auto">
          <a:xfrm>
            <a:off x="1428750" y="2317750"/>
            <a:ext cx="3371850" cy="1749425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83" name="角丸四角形 82"/>
          <p:cNvSpPr/>
          <p:nvPr/>
        </p:nvSpPr>
        <p:spPr bwMode="auto">
          <a:xfrm>
            <a:off x="1425575" y="612775"/>
            <a:ext cx="3370263" cy="1635125"/>
          </a:xfrm>
          <a:prstGeom prst="roundRect">
            <a:avLst/>
          </a:prstGeom>
          <a:solidFill>
            <a:srgbClr val="FEEFD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ja-JP" altLang="en-US" sz="1200" b="1" dirty="0">
              <a:solidFill>
                <a:schemeClr val="tx1"/>
              </a:solidFill>
              <a:latin typeface="HG創英角ﾎﾟｯﾌﾟ体" pitchFamily="49" charset="-128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1600"/>
            <a:ext cx="8763000" cy="40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Support</a:t>
            </a:r>
            <a:endParaRPr lang="en-US" altLang="ja-JP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6" name="Text Box 46"/>
          <p:cNvSpPr txBox="1">
            <a:spLocks noChangeArrowheads="1"/>
          </p:cNvSpPr>
          <p:nvPr/>
        </p:nvSpPr>
        <p:spPr bwMode="auto">
          <a:xfrm>
            <a:off x="1150938" y="714375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M.</a:t>
            </a:r>
            <a:r>
              <a:rPr lang="ja-JP" altLang="en-US" sz="12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Noguchi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7" name="Text Box 46"/>
          <p:cNvSpPr txBox="1">
            <a:spLocks noChangeArrowheads="1"/>
          </p:cNvSpPr>
          <p:nvPr/>
        </p:nvSpPr>
        <p:spPr bwMode="auto">
          <a:xfrm>
            <a:off x="1139825" y="2405063"/>
            <a:ext cx="17192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C. Nakasaka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8" name="Text Box 46"/>
          <p:cNvSpPr txBox="1">
            <a:spLocks noChangeArrowheads="1"/>
          </p:cNvSpPr>
          <p:nvPr/>
        </p:nvSpPr>
        <p:spPr bwMode="auto">
          <a:xfrm>
            <a:off x="1150938" y="4206875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H. Nishida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9" name="Text Box 46"/>
          <p:cNvSpPr txBox="1">
            <a:spLocks noChangeArrowheads="1"/>
          </p:cNvSpPr>
          <p:nvPr/>
        </p:nvSpPr>
        <p:spPr bwMode="auto">
          <a:xfrm>
            <a:off x="1203325" y="5538788"/>
            <a:ext cx="171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Y. Aoyagi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80" name="Text Box 46"/>
          <p:cNvSpPr txBox="1">
            <a:spLocks noChangeArrowheads="1"/>
          </p:cNvSpPr>
          <p:nvPr/>
        </p:nvSpPr>
        <p:spPr bwMode="auto">
          <a:xfrm>
            <a:off x="6151563" y="569913"/>
            <a:ext cx="1719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K. Inoue</a:t>
            </a:r>
          </a:p>
        </p:txBody>
      </p:sp>
      <p:sp>
        <p:nvSpPr>
          <p:cNvPr id="15381" name="Text Box 46"/>
          <p:cNvSpPr txBox="1">
            <a:spLocks noChangeArrowheads="1"/>
          </p:cNvSpPr>
          <p:nvPr/>
        </p:nvSpPr>
        <p:spPr bwMode="auto">
          <a:xfrm>
            <a:off x="6164263" y="1827213"/>
            <a:ext cx="1719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R. Nonaka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82" name="Text Box 46"/>
          <p:cNvSpPr txBox="1">
            <a:spLocks noChangeArrowheads="1"/>
          </p:cNvSpPr>
          <p:nvPr/>
        </p:nvSpPr>
        <p:spPr bwMode="auto">
          <a:xfrm>
            <a:off x="6164263" y="30908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M. Ueta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6164263" y="4318000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T. Shigata</a:t>
            </a:r>
          </a:p>
        </p:txBody>
      </p:sp>
      <p:sp>
        <p:nvSpPr>
          <p:cNvPr id="15384" name="Text Box 46"/>
          <p:cNvSpPr txBox="1">
            <a:spLocks noChangeArrowheads="1"/>
          </p:cNvSpPr>
          <p:nvPr/>
        </p:nvSpPr>
        <p:spPr bwMode="auto">
          <a:xfrm>
            <a:off x="-158750" y="693738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Category M</a:t>
            </a:r>
            <a:br>
              <a:rPr lang="en-US" altLang="ja-JP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H. Nishida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85" name="Text Box 46"/>
          <p:cNvSpPr txBox="1">
            <a:spLocks noChangeArrowheads="1"/>
          </p:cNvSpPr>
          <p:nvPr/>
        </p:nvSpPr>
        <p:spPr bwMode="auto">
          <a:xfrm>
            <a:off x="6164263" y="5568950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T. Ito</a:t>
            </a:r>
          </a:p>
        </p:txBody>
      </p:sp>
      <p:sp>
        <p:nvSpPr>
          <p:cNvPr id="15386" name="テキスト ボックス 14"/>
          <p:cNvSpPr txBox="1">
            <a:spLocks noChangeArrowheads="1"/>
          </p:cNvSpPr>
          <p:nvPr/>
        </p:nvSpPr>
        <p:spPr bwMode="auto">
          <a:xfrm>
            <a:off x="2511425" y="631825"/>
            <a:ext cx="17065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&lt;Current model&gt;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MVS-8000X/7000X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MVS-6000/6500/3000</a:t>
            </a:r>
            <a:b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MVE-9000/8000A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MKS-6470/2470 </a:t>
            </a:r>
          </a:p>
          <a:p>
            <a:pPr eaLnBrk="1" hangingPunct="1">
              <a:defRPr/>
            </a:pP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&lt;</a:t>
            </a:r>
            <a:r>
              <a:rPr lang="en-US" altLang="ja-JP" sz="1000" dirty="0" err="1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Discon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Model&gt;</a:t>
            </a:r>
            <a:b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</a:b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MVS-8000/8000A/8000G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・ 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DVS-9000, MFS-2000, 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・ 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MVE-8000, BKDS-9470 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・ 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HDS-7000,</a:t>
            </a: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HDME-7000</a:t>
            </a:r>
            <a:endParaRPr lang="ja-JP" altLang="en-US" sz="10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88" name="テキスト ボックス 71"/>
          <p:cNvSpPr txBox="1">
            <a:spLocks noChangeArrowheads="1"/>
          </p:cNvSpPr>
          <p:nvPr/>
        </p:nvSpPr>
        <p:spPr bwMode="auto">
          <a:xfrm>
            <a:off x="2600325" y="2325688"/>
            <a:ext cx="1838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&lt;Current model&gt;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CCP-8000A/9000A/6000 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MKS-8080/8082/8700/2700 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UCP-8060 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MKS-2050/8050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BKS-R </a:t>
            </a:r>
          </a:p>
          <a:p>
            <a:pPr eaLnBrk="1" hangingPunct="1">
              <a:defRPr/>
            </a:pP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&lt;</a:t>
            </a:r>
            <a:r>
              <a:rPr lang="en-US" altLang="ja-JP" sz="1000" dirty="0" err="1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Discon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Model&gt;</a:t>
            </a:r>
            <a:b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</a:b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CCP-8000/9000 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・ 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MKS-201X 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BKS-R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BVE-700/BVE-700A </a:t>
            </a:r>
            <a:endParaRPr lang="ja-JP" altLang="en-US" sz="10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89" name="テキスト ボックス 72"/>
          <p:cNvSpPr txBox="1">
            <a:spLocks noChangeArrowheads="1"/>
          </p:cNvSpPr>
          <p:nvPr/>
        </p:nvSpPr>
        <p:spPr bwMode="auto">
          <a:xfrm>
            <a:off x="2589213" y="4175125"/>
            <a:ext cx="21621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&lt;Current model&gt;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MCS-8M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IXS-6700/6700 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HKSP-R80 </a:t>
            </a:r>
          </a:p>
          <a:p>
            <a:pPr eaLnBrk="1" hangingPunct="1">
              <a:defRPr/>
            </a:pP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&lt;</a:t>
            </a:r>
            <a:r>
              <a:rPr lang="en-US" altLang="ja-JP" sz="1000" dirty="0" err="1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Discon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Model&gt;</a:t>
            </a:r>
            <a:b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</a:b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HDS-X3400/X3600/X3700 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・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HDS-X5800 </a:t>
            </a:r>
          </a:p>
          <a:p>
            <a:pPr eaLnBrk="1" hangingPunct="1">
              <a:defRPr/>
            </a:pPr>
            <a:r>
              <a:rPr lang="ja-JP" altLang="en-US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・ </a:t>
            </a:r>
            <a:r>
              <a:rPr lang="en-US" altLang="ja-JP" sz="1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DVS-128/DVS-TC3232/RS1616 </a:t>
            </a:r>
            <a:endParaRPr lang="ja-JP" altLang="en-US" sz="10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90" name="テキスト ボックス 73"/>
          <p:cNvSpPr txBox="1">
            <a:spLocks noChangeArrowheads="1"/>
          </p:cNvSpPr>
          <p:nvPr/>
        </p:nvSpPr>
        <p:spPr bwMode="auto">
          <a:xfrm>
            <a:off x="2586038" y="5607050"/>
            <a:ext cx="1211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&lt;Current model&gt;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PFV-L 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PFV-SP  </a:t>
            </a:r>
          </a:p>
        </p:txBody>
      </p:sp>
      <p:sp>
        <p:nvSpPr>
          <p:cNvPr id="15391" name="テキスト ボックス 75"/>
          <p:cNvSpPr txBox="1">
            <a:spLocks noChangeArrowheads="1"/>
          </p:cNvSpPr>
          <p:nvPr/>
        </p:nvSpPr>
        <p:spPr bwMode="auto">
          <a:xfrm>
            <a:off x="7534275" y="80962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&lt;Current model&gt;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 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DFS-900M</a:t>
            </a:r>
            <a:endParaRPr lang="ja-JP" altLang="en-US" sz="1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92" name="テキスト ボックス 76"/>
          <p:cNvSpPr txBox="1">
            <a:spLocks noChangeArrowheads="1"/>
          </p:cNvSpPr>
          <p:nvPr/>
        </p:nvSpPr>
        <p:spPr bwMode="auto">
          <a:xfrm>
            <a:off x="7534275" y="2079625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&lt;</a:t>
            </a:r>
            <a:r>
              <a:rPr lang="en-US" altLang="ja-JP" sz="10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Discon</a:t>
            </a:r>
            <a: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Model&gt;</a:t>
            </a:r>
            <a:b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ja-JP" altLang="en-US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DFS-800</a:t>
            </a:r>
            <a:endParaRPr lang="ja-JP" altLang="en-US" sz="10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93" name="テキスト ボックス 77"/>
          <p:cNvSpPr txBox="1">
            <a:spLocks noChangeArrowheads="1"/>
          </p:cNvSpPr>
          <p:nvPr/>
        </p:nvSpPr>
        <p:spPr bwMode="auto">
          <a:xfrm>
            <a:off x="7534275" y="3344863"/>
            <a:ext cx="1109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&lt;</a:t>
            </a:r>
            <a:r>
              <a:rPr lang="en-US" altLang="ja-JP" sz="10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Discon</a:t>
            </a:r>
            <a: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Model&gt;</a:t>
            </a:r>
            <a:b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ja-JP" altLang="en-US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AWS-G500</a:t>
            </a:r>
            <a:b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ja-JP" altLang="en-US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・</a:t>
            </a:r>
            <a:r>
              <a:rPr lang="en-US" altLang="ja-JP" sz="1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BKAW-5XX</a:t>
            </a:r>
            <a:endParaRPr lang="ja-JP" altLang="en-US" sz="10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94" name="テキスト ボックス 78"/>
          <p:cNvSpPr txBox="1">
            <a:spLocks noChangeArrowheads="1"/>
          </p:cNvSpPr>
          <p:nvPr/>
        </p:nvSpPr>
        <p:spPr bwMode="auto">
          <a:xfrm>
            <a:off x="7534275" y="45783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&lt;Current model&gt;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MPE-200</a:t>
            </a:r>
          </a:p>
        </p:txBody>
      </p:sp>
      <p:sp>
        <p:nvSpPr>
          <p:cNvPr id="15395" name="テキスト ボックス 79"/>
          <p:cNvSpPr txBox="1">
            <a:spLocks noChangeArrowheads="1"/>
          </p:cNvSpPr>
          <p:nvPr/>
        </p:nvSpPr>
        <p:spPr bwMode="auto">
          <a:xfrm>
            <a:off x="7534275" y="582612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&lt;Current model&gt;</a:t>
            </a:r>
          </a:p>
          <a:p>
            <a:pPr eaLnBrk="1" hangingPunct="1">
              <a:defRPr/>
            </a:pPr>
            <a:r>
              <a:rPr lang="ja-JP" alt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・</a:t>
            </a:r>
            <a:r>
              <a:rPr lang="en-US" altLang="ja-JP" sz="1000" b="1" dirty="0" smtClean="0">
                <a:solidFill>
                  <a:schemeClr val="accent2">
                    <a:lumMod val="75000"/>
                  </a:schemeClr>
                </a:solidFill>
              </a:rPr>
              <a:t>ELC</a:t>
            </a:r>
          </a:p>
        </p:txBody>
      </p:sp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4679950" y="584200"/>
            <a:ext cx="1719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Category M </a:t>
            </a:r>
            <a:br>
              <a:rPr lang="en-US" altLang="ja-JP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H. Sugimoto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96" name="Text Box 46"/>
          <p:cNvSpPr txBox="1">
            <a:spLocks noChangeArrowheads="1"/>
          </p:cNvSpPr>
          <p:nvPr/>
        </p:nvSpPr>
        <p:spPr bwMode="auto">
          <a:xfrm>
            <a:off x="4819650" y="2876550"/>
            <a:ext cx="1719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Category M </a:t>
            </a:r>
            <a:br>
              <a:rPr lang="en-US" altLang="ja-JP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T. Nakata</a:t>
            </a:r>
            <a:endParaRPr lang="ja-JP" alt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97" name="Text Box 46"/>
          <p:cNvSpPr txBox="1">
            <a:spLocks noChangeArrowheads="1"/>
          </p:cNvSpPr>
          <p:nvPr/>
        </p:nvSpPr>
        <p:spPr bwMode="auto">
          <a:xfrm>
            <a:off x="4819650" y="5384800"/>
            <a:ext cx="1719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Category M </a:t>
            </a:r>
            <a:br>
              <a:rPr lang="en-US" altLang="ja-JP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en-US" altLang="ja-JP" sz="1200">
                <a:solidFill>
                  <a:srgbClr val="000000"/>
                </a:solidFill>
                <a:latin typeface="Tahoma" pitchFamily="34" charset="0"/>
              </a:rPr>
              <a:t>H. Noto</a:t>
            </a:r>
          </a:p>
        </p:txBody>
      </p:sp>
      <p:cxnSp>
        <p:nvCxnSpPr>
          <p:cNvPr id="15398" name="直線コネクタ 6"/>
          <p:cNvCxnSpPr>
            <a:cxnSpLocks noChangeShapeType="1"/>
          </p:cNvCxnSpPr>
          <p:nvPr/>
        </p:nvCxnSpPr>
        <p:spPr bwMode="auto">
          <a:xfrm>
            <a:off x="6267450" y="1311275"/>
            <a:ext cx="3175" cy="11572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直線コネクタ 88"/>
          <p:cNvCxnSpPr>
            <a:cxnSpLocks noChangeShapeType="1"/>
            <a:endCxn id="38" idx="1"/>
          </p:cNvCxnSpPr>
          <p:nvPr/>
        </p:nvCxnSpPr>
        <p:spPr bwMode="auto">
          <a:xfrm>
            <a:off x="6270625" y="2455863"/>
            <a:ext cx="198438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直線コネクタ 6"/>
          <p:cNvCxnSpPr>
            <a:cxnSpLocks noChangeShapeType="1"/>
          </p:cNvCxnSpPr>
          <p:nvPr/>
        </p:nvCxnSpPr>
        <p:spPr bwMode="auto">
          <a:xfrm>
            <a:off x="6259513" y="3740150"/>
            <a:ext cx="3175" cy="11572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1" name="直線コネクタ 88"/>
          <p:cNvCxnSpPr>
            <a:cxnSpLocks noChangeShapeType="1"/>
          </p:cNvCxnSpPr>
          <p:nvPr/>
        </p:nvCxnSpPr>
        <p:spPr bwMode="auto">
          <a:xfrm>
            <a:off x="6262688" y="4894263"/>
            <a:ext cx="200025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2" name="直線コネクタ 6"/>
          <p:cNvCxnSpPr>
            <a:cxnSpLocks noChangeShapeType="1"/>
          </p:cNvCxnSpPr>
          <p:nvPr/>
        </p:nvCxnSpPr>
        <p:spPr bwMode="auto">
          <a:xfrm>
            <a:off x="1236663" y="1393825"/>
            <a:ext cx="3175" cy="473710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3" name="直線コネクタ 88"/>
          <p:cNvCxnSpPr>
            <a:cxnSpLocks noChangeShapeType="1"/>
          </p:cNvCxnSpPr>
          <p:nvPr/>
        </p:nvCxnSpPr>
        <p:spPr bwMode="auto">
          <a:xfrm>
            <a:off x="1239838" y="3111500"/>
            <a:ext cx="198437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4" name="直線コネクタ 88"/>
          <p:cNvCxnSpPr>
            <a:cxnSpLocks noChangeShapeType="1"/>
          </p:cNvCxnSpPr>
          <p:nvPr/>
        </p:nvCxnSpPr>
        <p:spPr bwMode="auto">
          <a:xfrm>
            <a:off x="1220788" y="4859338"/>
            <a:ext cx="200025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5" name="直線コネクタ 88"/>
          <p:cNvCxnSpPr>
            <a:cxnSpLocks noChangeShapeType="1"/>
          </p:cNvCxnSpPr>
          <p:nvPr/>
        </p:nvCxnSpPr>
        <p:spPr bwMode="auto">
          <a:xfrm>
            <a:off x="1231900" y="6124575"/>
            <a:ext cx="198438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406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960438"/>
            <a:ext cx="779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07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303588"/>
            <a:ext cx="930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08" name="Picture 2" descr="C:\Users\0000952003\Desktop\ue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319463"/>
            <a:ext cx="8191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5794375"/>
            <a:ext cx="103346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0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803275"/>
            <a:ext cx="8731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1" name="Picture 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120775"/>
            <a:ext cx="95408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2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776913"/>
            <a:ext cx="74930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3" name="Picture 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557713"/>
            <a:ext cx="909638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4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998538"/>
            <a:ext cx="942975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5" name="Picture 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456113"/>
            <a:ext cx="95408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6" name="Picture 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041525"/>
            <a:ext cx="742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7" name="Picture 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682875"/>
            <a:ext cx="9017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18" name="Picture 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5792788"/>
            <a:ext cx="889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4"/>
          <p:cNvSpPr txBox="1">
            <a:spLocks noChangeArrowheads="1"/>
          </p:cNvSpPr>
          <p:nvPr/>
        </p:nvSpPr>
        <p:spPr bwMode="auto">
          <a:xfrm>
            <a:off x="677863" y="2897188"/>
            <a:ext cx="8097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400" b="1">
                <a:latin typeface="Tahoma" pitchFamily="34" charset="0"/>
                <a:cs typeface="Tahoma" pitchFamily="34" charset="0"/>
              </a:rPr>
              <a:t>Thank you for your support!</a:t>
            </a:r>
            <a:endParaRPr lang="ja-JP" altLang="en-US" sz="44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HG創英角ﾎﾟｯﾌﾟ体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ＭＳ Ｐゴシック" pitchFamily="50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17270</TotalTime>
  <Words>313</Words>
  <Application>Microsoft Office PowerPoint</Application>
  <PresentationFormat>画面に合わせる (4:3)</PresentationFormat>
  <Paragraphs>139</Paragraphs>
  <Slides>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新しいﾌﾟﾚｾﾞﾝﾃｰｼｮﾝ</vt:lpstr>
      <vt:lpstr>35_Title&amp;LastPages</vt:lpstr>
      <vt:lpstr>LPS Products  Service Training Opening</vt:lpstr>
      <vt:lpstr>PowerPoint プレゼンテーション</vt:lpstr>
      <vt:lpstr>PowerPoint プレゼンテーション</vt:lpstr>
      <vt:lpstr>Sales Number</vt:lpstr>
      <vt:lpstr>PDSG, PSG, CCS,Design Dept.1</vt:lpstr>
      <vt:lpstr>Projects</vt:lpstr>
      <vt:lpstr>Support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Watanabe, Takashi (PSNC)</dc:creator>
  <cp:lastModifiedBy>Kawamura, Kenichi</cp:lastModifiedBy>
  <cp:revision>1422</cp:revision>
  <dcterms:created xsi:type="dcterms:W3CDTF">2003-03-31T15:13:05Z</dcterms:created>
  <dcterms:modified xsi:type="dcterms:W3CDTF">2012-11-28T01:26:57Z</dcterms:modified>
</cp:coreProperties>
</file>