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  <p:sldMasterId id="2147483726" r:id="rId2"/>
    <p:sldMasterId id="2147483707" r:id="rId3"/>
    <p:sldMasterId id="2147483688" r:id="rId4"/>
  </p:sldMasterIdLst>
  <p:notesMasterIdLst>
    <p:notesMasterId r:id="rId14"/>
  </p:notesMasterIdLst>
  <p:handoutMasterIdLst>
    <p:handoutMasterId r:id="rId15"/>
  </p:handoutMasterIdLst>
  <p:sldIdLst>
    <p:sldId id="351" r:id="rId5"/>
    <p:sldId id="372" r:id="rId6"/>
    <p:sldId id="376" r:id="rId7"/>
    <p:sldId id="380" r:id="rId8"/>
    <p:sldId id="375" r:id="rId9"/>
    <p:sldId id="378" r:id="rId10"/>
    <p:sldId id="377" r:id="rId11"/>
    <p:sldId id="379" r:id="rId12"/>
    <p:sldId id="354" r:id="rId13"/>
  </p:sldIdLst>
  <p:sldSz cx="12204700" cy="6859588"/>
  <p:notesSz cx="6794500" cy="9931400"/>
  <p:defaultTextStyle>
    <a:defPPr>
      <a:defRPr lang="ja-JP"/>
    </a:defPPr>
    <a:lvl1pPr marL="0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44662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89325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33987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78649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723312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67974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812637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357299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iri Kato" initials="D.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C8C8C8"/>
    <a:srgbClr val="003366"/>
    <a:srgbClr val="717171"/>
    <a:srgbClr val="B2B2B2"/>
    <a:srgbClr val="B3B3B3"/>
    <a:srgbClr val="B1B1B1"/>
    <a:srgbClr val="B0B0B0"/>
    <a:srgbClr val="AFAFAF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7340" autoAdjust="0"/>
  </p:normalViewPr>
  <p:slideViewPr>
    <p:cSldViewPr>
      <p:cViewPr varScale="1">
        <p:scale>
          <a:sx n="81" d="100"/>
          <a:sy n="81" d="100"/>
        </p:scale>
        <p:origin x="-102" y="-420"/>
      </p:cViewPr>
      <p:guideLst>
        <p:guide orient="horz" pos="4048"/>
        <p:guide orient="horz" pos="227"/>
        <p:guide orient="horz" pos="568"/>
        <p:guide orient="horz" pos="3929"/>
        <p:guide orient="horz" pos="682"/>
        <p:guide orient="horz" pos="2160"/>
        <p:guide pos="3844"/>
        <p:guide pos="271"/>
        <p:guide pos="454"/>
        <p:guide pos="7234"/>
        <p:guide pos="7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9954"/>
    </p:cViewPr>
  </p:sorterViewPr>
  <p:notesViewPr>
    <p:cSldViewPr showGuides="1">
      <p:cViewPr varScale="1">
        <p:scale>
          <a:sx n="49" d="100"/>
          <a:sy n="49" d="100"/>
        </p:scale>
        <p:origin x="-292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4389-FDA7-DD41-A374-B1DA747FDC5A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3614E-5182-F847-8C8B-1C22E58109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043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D1A7-AB37-4B52-BC42-F90D4DEB2F36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262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6B5EF-E6B2-4482-B3E1-BC282756F2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841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B5EF-E6B2-4482-B3E1-BC282756F21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B5EF-E6B2-4482-B3E1-BC282756F21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0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first thing to do is to do this procedure to check if the system has no problems.</a:t>
            </a:r>
            <a:endParaRPr kumimoji="1" lang="en-US" altLang="ja-JP" dirty="0" smtClean="0"/>
          </a:p>
          <a:p>
            <a:r>
              <a:rPr kumimoji="1" lang="en-US" altLang="ja-JP" dirty="0" smtClean="0"/>
              <a:t>Half of problems must be solved</a:t>
            </a:r>
            <a:r>
              <a:rPr kumimoji="1" lang="en-US" altLang="ja-JP" baseline="0" dirty="0" smtClean="0"/>
              <a:t> with this procedure.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B5EF-E6B2-4482-B3E1-BC282756F21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77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B5EF-E6B2-4482-B3E1-BC282756F21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77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test focuses the suspected hardware from here. 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Can almost make sense by d</a:t>
            </a:r>
            <a:r>
              <a:rPr kumimoji="1" lang="en-US" altLang="ja-JP" dirty="0" smtClean="0"/>
              <a:t>oing module tests.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B5EF-E6B2-4482-B3E1-BC282756F21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30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B5EF-E6B2-4482-B3E1-BC282756F21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57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SO-DIMM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B5EF-E6B2-4482-B3E1-BC282756F21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90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Titlepage"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989634"/>
            <a:ext cx="10764000" cy="576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1089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複製禁止</a:t>
            </a:r>
            <a:endParaRPr lang="ja-JP" altLang="en-US" sz="105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2" y="302965"/>
            <a:ext cx="1438171" cy="361621"/>
          </a:xfrm>
          <a:prstGeom prst="rect">
            <a:avLst/>
          </a:prstGeom>
        </p:spPr>
      </p:pic>
      <p:sp>
        <p:nvSpPr>
          <p:cNvPr id="1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734800"/>
            <a:ext cx="10764000" cy="2154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CCS</a:t>
            </a:r>
            <a:r>
              <a:rPr kumimoji="1" lang="ja-JP" altLang="en-US" dirty="0" smtClean="0"/>
              <a:t>１部３課</a:t>
            </a:r>
            <a:endParaRPr kumimoji="1" lang="ja-JP" altLang="en-US" dirty="0"/>
          </a:p>
        </p:txBody>
      </p:sp>
      <p:sp>
        <p:nvSpPr>
          <p:cNvPr id="21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83400"/>
            <a:ext cx="10764000" cy="15388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ライツ表記</a:t>
            </a:r>
            <a:endParaRPr kumimoji="1" lang="ja-JP" altLang="en-US" dirty="0"/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915965"/>
            <a:ext cx="10764000" cy="3077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544662" indent="0" algn="l">
              <a:buNone/>
              <a:defRPr/>
            </a:lvl2pPr>
          </a:lstStyle>
          <a:p>
            <a:pPr lvl="0"/>
            <a:r>
              <a:rPr kumimoji="1" lang="ja-JP" altLang="en-US" dirty="0" smtClean="0"/>
              <a:t>サブタイトルの書式設定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6771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8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2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23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27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日付</a:t>
            </a:r>
            <a:endParaRPr lang="ja-JP" altLang="en-US" sz="1000" dirty="0"/>
          </a:p>
        </p:txBody>
      </p:sp>
      <p:sp>
        <p:nvSpPr>
          <p:cNvPr id="28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/>
              <a:pPr/>
              <a:t>‹#›</a:t>
            </a:fld>
            <a:endParaRPr lang="ja-JP" altLang="en-US" sz="1000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30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31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日付</a:t>
            </a:r>
            <a:endParaRPr lang="ja-JP" altLang="en-US" sz="1000" dirty="0"/>
          </a:p>
        </p:txBody>
      </p:sp>
      <p:sp>
        <p:nvSpPr>
          <p:cNvPr id="32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/>
              <a:pPr/>
              <a:t>‹#›</a:t>
            </a:fld>
            <a:endParaRPr lang="ja-JP" altLang="en-US" sz="1000" dirty="0"/>
          </a:p>
        </p:txBody>
      </p:sp>
      <p:sp>
        <p:nvSpPr>
          <p:cNvPr id="38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9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/Black Midd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sp>
        <p:nvSpPr>
          <p:cNvPr id="20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付帯項目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4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日付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>
                <a:solidFill>
                  <a:schemeClr val="tx1"/>
                </a:solidFill>
              </a:rPr>
              <a:pPr/>
              <a:t>‹#›</a:t>
            </a:fld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7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30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31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日付</a:t>
            </a:r>
            <a:endParaRPr lang="ja-JP" altLang="en-US" sz="1000" dirty="0"/>
          </a:p>
        </p:txBody>
      </p:sp>
      <p:sp>
        <p:nvSpPr>
          <p:cNvPr id="32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/>
              <a:pPr/>
              <a:t>‹#›</a:t>
            </a:fld>
            <a:endParaRPr lang="ja-JP" altLang="en-US" sz="1000" dirty="0"/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Black Midd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sp>
        <p:nvSpPr>
          <p:cNvPr id="38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9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7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付帯項目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29" name="直線コネクタ 28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4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日付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>
                <a:solidFill>
                  <a:schemeClr val="tx1"/>
                </a:solidFill>
              </a:rPr>
              <a:pPr/>
              <a:t>‹#›</a:t>
            </a:fld>
            <a:endParaRPr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4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 bwMode="gray">
          <a:xfrm>
            <a:off x="720725" y="6121417"/>
            <a:ext cx="10763249" cy="4321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C8C8C8"/>
                </a:solidFill>
                <a:latin typeface="+mj-ea"/>
                <a:ea typeface="+mj-ea"/>
                <a:cs typeface="メイリオ"/>
              </a:rPr>
              <a:t>SONY</a:t>
            </a:r>
            <a:r>
              <a:rPr kumimoji="1" lang="ja-JP" altLang="en-US" sz="900" dirty="0" smtClean="0">
                <a:solidFill>
                  <a:srgbClr val="C8C8C8"/>
                </a:solidFill>
                <a:latin typeface="+mj-ea"/>
                <a:ea typeface="+mj-ea"/>
                <a:cs typeface="メイリオ"/>
              </a:rPr>
              <a:t>はソニー株式会社の登録商標または商標です。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ja-JP" altLang="en-US" sz="900" dirty="0" smtClean="0">
                <a:solidFill>
                  <a:srgbClr val="C8C8C8"/>
                </a:solidFill>
                <a:latin typeface="+mj-ea"/>
                <a:ea typeface="+mj-ea"/>
                <a:cs typeface="メイリオ"/>
              </a:rPr>
              <a:t>各ソニー製品の商品名・サービス名はソニー株式会社またはグループ各社の登録商標または商標です。その他の製品および会社名は、各社の商号、登録商標または商標です。 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8" y="2979592"/>
            <a:ext cx="3595262" cy="8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7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734800"/>
            <a:ext cx="10764000" cy="2154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部署名</a:t>
            </a:r>
            <a:endParaRPr kumimoji="1" lang="ja-JP" altLang="en-US" dirty="0"/>
          </a:p>
        </p:txBody>
      </p:sp>
      <p:sp>
        <p:nvSpPr>
          <p:cNvPr id="26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83400"/>
            <a:ext cx="10764000" cy="15388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ライツ表記</a:t>
            </a:r>
            <a:endParaRPr kumimoji="1" lang="ja-JP" altLang="en-US" dirty="0"/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989634"/>
            <a:ext cx="10764000" cy="576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915965"/>
            <a:ext cx="10764000" cy="3077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544662" indent="0" algn="l">
              <a:buNone/>
              <a:defRPr/>
            </a:lvl2pPr>
          </a:lstStyle>
          <a:p>
            <a:pPr lvl="0"/>
            <a:r>
              <a:rPr kumimoji="1" lang="ja-JP" altLang="en-US" dirty="0" smtClean="0"/>
              <a:t>サブタイトルの書式設定</a:t>
            </a:r>
            <a:endParaRPr kumimoji="1" lang="ja-JP" altLang="en-US" dirty="0"/>
          </a:p>
        </p:txBody>
      </p:sp>
      <p:sp>
        <p:nvSpPr>
          <p:cNvPr id="15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付帯項目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2" y="302965"/>
            <a:ext cx="1438171" cy="3616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Midd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8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2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23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27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日付</a:t>
            </a:r>
            <a:endParaRPr lang="ja-JP" altLang="en-US" sz="1000" dirty="0"/>
          </a:p>
        </p:txBody>
      </p:sp>
      <p:sp>
        <p:nvSpPr>
          <p:cNvPr id="28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/>
              <a:pPr/>
              <a:t>‹#›</a:t>
            </a:fld>
            <a:endParaRPr lang="ja-JP" altLang="en-US" sz="1000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Gray/White Midd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sp>
        <p:nvSpPr>
          <p:cNvPr id="23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付帯項目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27" name="直線コネクタ 26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1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日付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>
                <a:solidFill>
                  <a:schemeClr val="tx1"/>
                </a:solidFill>
              </a:rPr>
              <a:pPr/>
              <a:t>‹#›</a:t>
            </a:fld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/White Midd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23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31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日付</a:t>
            </a:r>
            <a:endParaRPr lang="ja-JP" altLang="en-US" sz="1000" dirty="0"/>
          </a:p>
        </p:txBody>
      </p:sp>
      <p:sp>
        <p:nvSpPr>
          <p:cNvPr id="32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/>
              <a:pPr/>
              <a:t>‹#›</a:t>
            </a:fld>
            <a:endParaRPr lang="ja-JP" altLang="en-US" sz="1000" dirty="0"/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Gray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7" name="直線コネクタ 26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089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00" dirty="0" smtClean="0">
                <a:solidFill>
                  <a:schemeClr val="tx1"/>
                </a:solidFill>
                <a:latin typeface="+mn-ea"/>
                <a:ea typeface="+mn-ea"/>
              </a:rPr>
              <a:t>CCS Dept.1 Sec.3 </a:t>
            </a:r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　　</a:t>
            </a:r>
            <a:r>
              <a:rPr lang="en-US" altLang="ja-JP" sz="1000" dirty="0" smtClean="0">
                <a:solidFill>
                  <a:schemeClr val="tx1"/>
                </a:solidFill>
              </a:rPr>
              <a:t>Copyright 2014 Sony Corporation</a:t>
            </a:r>
            <a:endParaRPr lang="ja-JP" alt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6771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/White Midd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8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2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23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27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日付</a:t>
            </a:r>
            <a:endParaRPr lang="ja-JP" altLang="en-US" sz="1000" dirty="0"/>
          </a:p>
        </p:txBody>
      </p:sp>
      <p:sp>
        <p:nvSpPr>
          <p:cNvPr id="28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/>
              <a:pPr/>
              <a:t>‹#›</a:t>
            </a:fld>
            <a:endParaRPr lang="ja-JP" altLang="en-US" sz="1000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sp>
        <p:nvSpPr>
          <p:cNvPr id="38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9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7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付帯項目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29" name="直線コネクタ 28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4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日付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>
                <a:solidFill>
                  <a:schemeClr val="tx1"/>
                </a:solidFill>
              </a:rPr>
              <a:pPr/>
              <a:t>‹#›</a:t>
            </a:fld>
            <a:endParaRPr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 userDrawn="1"/>
        </p:nvSpPr>
        <p:spPr bwMode="gray">
          <a:xfrm>
            <a:off x="720725" y="6121417"/>
            <a:ext cx="10763249" cy="4321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717171"/>
                </a:solidFill>
                <a:latin typeface="+mj-ea"/>
                <a:ea typeface="+mj-ea"/>
                <a:cs typeface="メイリオ"/>
              </a:rPr>
              <a:t>SONY</a:t>
            </a:r>
            <a:r>
              <a:rPr kumimoji="1" lang="ja-JP" altLang="en-US" sz="900" dirty="0" smtClean="0">
                <a:solidFill>
                  <a:srgbClr val="717171"/>
                </a:solidFill>
                <a:latin typeface="+mj-ea"/>
                <a:ea typeface="+mj-ea"/>
                <a:cs typeface="メイリオ"/>
              </a:rPr>
              <a:t>はソニー株式会社の登録商標または商標です。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ja-JP" altLang="en-US" sz="900" dirty="0" smtClean="0">
                <a:solidFill>
                  <a:srgbClr val="717171"/>
                </a:solidFill>
                <a:latin typeface="+mj-ea"/>
                <a:ea typeface="+mj-ea"/>
                <a:cs typeface="メイリオ"/>
              </a:rPr>
              <a:t>各ソニー製品の商品名・サービス名はソニー株式会社またはグループ各社の登録商標または商標です。その他の製品および会社名は、各社の商号、登録商標または商標です。 </a:t>
            </a: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50" y="2979000"/>
            <a:ext cx="36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6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sp>
        <p:nvSpPr>
          <p:cNvPr id="20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付帯項目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4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日付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>
                <a:solidFill>
                  <a:schemeClr val="tx1"/>
                </a:solidFill>
              </a:rPr>
              <a:pPr/>
              <a:t>‹#›</a:t>
            </a:fld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7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6771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 bwMode="gray">
          <a:xfrm>
            <a:off x="720725" y="6121417"/>
            <a:ext cx="10763249" cy="4321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717171"/>
                </a:solidFill>
                <a:latin typeface="+mj-ea"/>
                <a:ea typeface="+mj-ea"/>
                <a:cs typeface="メイリオ"/>
              </a:rPr>
              <a:t>SONY</a:t>
            </a:r>
            <a:r>
              <a:rPr kumimoji="1" lang="ja-JP" altLang="en-US" sz="900" dirty="0" smtClean="0">
                <a:solidFill>
                  <a:srgbClr val="717171"/>
                </a:solidFill>
                <a:latin typeface="+mj-ea"/>
                <a:ea typeface="+mj-ea"/>
                <a:cs typeface="メイリオ"/>
              </a:rPr>
              <a:t>はソニー株式会社の登録商標または商標です。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ja-JP" altLang="en-US" sz="900" dirty="0" smtClean="0">
                <a:solidFill>
                  <a:srgbClr val="717171"/>
                </a:solidFill>
                <a:latin typeface="+mj-ea"/>
                <a:ea typeface="+mj-ea"/>
                <a:cs typeface="メイリオ"/>
              </a:rPr>
              <a:t>各ソニー製品の商品名・サービス名はソニー株式会社またはグループ各社の登録商標または商標です。その他の製品および会社名は、各社の商号、登録商標または商標です。 </a:t>
            </a: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50" y="2979000"/>
            <a:ext cx="36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4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 Titlepage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989634"/>
            <a:ext cx="10764000" cy="576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" y="302400"/>
            <a:ext cx="1438171" cy="361621"/>
          </a:xfrm>
          <a:prstGeom prst="rect">
            <a:avLst/>
          </a:prstGeom>
        </p:spPr>
      </p:pic>
      <p:sp>
        <p:nvSpPr>
          <p:cNvPr id="20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734800"/>
            <a:ext cx="10764000" cy="2154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部署名</a:t>
            </a:r>
            <a:endParaRPr kumimoji="1" lang="ja-JP" altLang="en-US" dirty="0"/>
          </a:p>
        </p:txBody>
      </p:sp>
      <p:sp>
        <p:nvSpPr>
          <p:cNvPr id="21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83400"/>
            <a:ext cx="10764000" cy="15388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ライツ表記</a:t>
            </a:r>
            <a:endParaRPr kumimoji="1" lang="ja-JP" altLang="en-US" dirty="0"/>
          </a:p>
        </p:txBody>
      </p:sp>
      <p:sp>
        <p:nvSpPr>
          <p:cNvPr id="26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915965"/>
            <a:ext cx="10764000" cy="3077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544662" indent="0" algn="l">
              <a:buNone/>
              <a:defRPr/>
            </a:lvl2pPr>
          </a:lstStyle>
          <a:p>
            <a:pPr lvl="0"/>
            <a:r>
              <a:rPr kumimoji="1" lang="ja-JP" altLang="en-US" dirty="0" smtClean="0"/>
              <a:t>サブタイトルの書式設定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23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31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日付</a:t>
            </a:r>
            <a:endParaRPr lang="ja-JP" altLang="en-US" sz="1000" dirty="0"/>
          </a:p>
        </p:txBody>
      </p:sp>
      <p:sp>
        <p:nvSpPr>
          <p:cNvPr id="32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/>
              <a:pPr/>
              <a:t>‹#›</a:t>
            </a:fld>
            <a:endParaRPr lang="ja-JP" altLang="en-US" sz="1000" dirty="0"/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30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dirty="0" smtClean="0">
                <a:latin typeface="+mn-ea"/>
                <a:ea typeface="+mn-ea"/>
              </a:rPr>
              <a:t>部署名　　　　ライツ表記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31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日付</a:t>
            </a:r>
            <a:endParaRPr lang="ja-JP" altLang="en-US" sz="1000" dirty="0"/>
          </a:p>
        </p:txBody>
      </p:sp>
      <p:sp>
        <p:nvSpPr>
          <p:cNvPr id="32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/>
              <a:pPr/>
              <a:t>‹#›</a:t>
            </a:fld>
            <a:endParaRPr lang="ja-JP" altLang="en-US" sz="1000" dirty="0"/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1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 Back Cover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 bwMode="gray">
          <a:xfrm>
            <a:off x="720725" y="6121417"/>
            <a:ext cx="10763249" cy="4321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C8C8C8"/>
                </a:solidFill>
                <a:latin typeface="+mj-ea"/>
                <a:ea typeface="+mj-ea"/>
                <a:cs typeface="メイリオ"/>
              </a:rPr>
              <a:t>SONY</a:t>
            </a:r>
            <a:r>
              <a:rPr kumimoji="1" lang="ja-JP" altLang="en-US" sz="900" dirty="0" smtClean="0">
                <a:solidFill>
                  <a:srgbClr val="C8C8C8"/>
                </a:solidFill>
                <a:latin typeface="+mj-ea"/>
                <a:ea typeface="+mj-ea"/>
                <a:cs typeface="メイリオ"/>
              </a:rPr>
              <a:t>はソニー株式会社の登録商標または商標です。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ja-JP" altLang="en-US" sz="900" dirty="0" smtClean="0">
                <a:solidFill>
                  <a:srgbClr val="C8C8C8"/>
                </a:solidFill>
                <a:latin typeface="+mj-ea"/>
                <a:ea typeface="+mj-ea"/>
                <a:cs typeface="メイリオ"/>
              </a:rPr>
              <a:t>各ソニー製品の商品名・サービス名はソニー株式会社またはグループ各社の登録商標または商標です。その他の製品および会社名は、各社の商号、登録商標または商標です。 </a:t>
            </a: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8" y="2979592"/>
            <a:ext cx="3595262" cy="8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989634"/>
            <a:ext cx="10764000" cy="576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000" dirty="0" smtClean="0">
                <a:latin typeface="+mn-ea"/>
                <a:ea typeface="+mn-ea"/>
              </a:rPr>
              <a:t>付帯項目</a:t>
            </a:r>
            <a:endParaRPr lang="ja-JP" altLang="en-US" sz="1000" dirty="0">
              <a:latin typeface="+mn-ea"/>
              <a:ea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" y="302400"/>
            <a:ext cx="1438171" cy="361621"/>
          </a:xfrm>
          <a:prstGeom prst="rect">
            <a:avLst/>
          </a:prstGeom>
        </p:spPr>
      </p:pic>
      <p:sp>
        <p:nvSpPr>
          <p:cNvPr id="14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734800"/>
            <a:ext cx="10764000" cy="2154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部署名</a:t>
            </a:r>
            <a:endParaRPr kumimoji="1" lang="ja-JP" altLang="en-US" dirty="0"/>
          </a:p>
        </p:txBody>
      </p:sp>
      <p:sp>
        <p:nvSpPr>
          <p:cNvPr id="20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83400"/>
            <a:ext cx="10764000" cy="15388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ライツ表記</a:t>
            </a:r>
            <a:endParaRPr kumimoji="1" lang="ja-JP" altLang="en-US" dirty="0"/>
          </a:p>
        </p:txBody>
      </p:sp>
      <p:sp>
        <p:nvSpPr>
          <p:cNvPr id="21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915965"/>
            <a:ext cx="10764000" cy="3077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544662" indent="0" algn="l">
              <a:buNone/>
              <a:defRPr/>
            </a:lvl2pPr>
          </a:lstStyle>
          <a:p>
            <a:pPr lvl="0"/>
            <a:r>
              <a:rPr kumimoji="1" lang="ja-JP" altLang="en-US" dirty="0" smtClean="0"/>
              <a:t>サブタイトルの書式設定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97" y="6427588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2" r:id="rId2"/>
    <p:sldLayoutId id="2147483756" r:id="rId3"/>
    <p:sldLayoutId id="2147483760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1089325" rtl="0" eaLnBrk="1" latinLnBrk="0" hangingPunct="1">
        <a:spcBef>
          <a:spcPct val="0"/>
        </a:spcBef>
        <a:buNone/>
        <a:defRPr kumimoji="1" sz="5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497" indent="-408497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3800" kern="1200">
          <a:solidFill>
            <a:schemeClr val="tx1"/>
          </a:solidFill>
          <a:latin typeface="+mj-ea"/>
          <a:ea typeface="+mj-ea"/>
          <a:cs typeface="+mn-cs"/>
        </a:defRPr>
      </a:lvl1pPr>
      <a:lvl2pPr marL="885076" indent="-340414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3300" kern="1200">
          <a:solidFill>
            <a:schemeClr val="tx1"/>
          </a:solidFill>
          <a:latin typeface="+mj-ea"/>
          <a:ea typeface="+mj-ea"/>
          <a:cs typeface="+mn-cs"/>
        </a:defRPr>
      </a:lvl2pPr>
      <a:lvl3pPr marL="1361656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j-ea"/>
          <a:ea typeface="+mj-ea"/>
          <a:cs typeface="+mn-cs"/>
        </a:defRPr>
      </a:lvl3pPr>
      <a:lvl4pPr marL="1906318" indent="-272331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4pPr>
      <a:lvl5pPr marL="2450981" indent="-272331" algn="l" defTabSz="1089325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5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4" r:id="rId2"/>
    <p:sldLayoutId id="2147483738" r:id="rId3"/>
    <p:sldLayoutId id="214748374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1089325" rtl="0" eaLnBrk="1" latinLnBrk="0" hangingPunct="1">
        <a:spcBef>
          <a:spcPct val="0"/>
        </a:spcBef>
        <a:buNone/>
        <a:defRPr kumimoji="1" sz="5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497" indent="-408497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3800" kern="1200">
          <a:solidFill>
            <a:schemeClr val="tx1"/>
          </a:solidFill>
          <a:latin typeface="+mj-ea"/>
          <a:ea typeface="+mj-ea"/>
          <a:cs typeface="+mn-cs"/>
        </a:defRPr>
      </a:lvl1pPr>
      <a:lvl2pPr marL="885076" indent="-340414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3300" kern="1200">
          <a:solidFill>
            <a:schemeClr val="tx1"/>
          </a:solidFill>
          <a:latin typeface="+mj-ea"/>
          <a:ea typeface="+mj-ea"/>
          <a:cs typeface="+mn-cs"/>
        </a:defRPr>
      </a:lvl2pPr>
      <a:lvl3pPr marL="1361656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j-ea"/>
          <a:ea typeface="+mj-ea"/>
          <a:cs typeface="+mn-cs"/>
        </a:defRPr>
      </a:lvl3pPr>
      <a:lvl4pPr marL="1906318" indent="-272331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4pPr>
      <a:lvl5pPr marL="2450981" indent="-272331" algn="l" defTabSz="1089325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66" r:id="rId2"/>
    <p:sldLayoutId id="2147483767" r:id="rId3"/>
    <p:sldLayoutId id="2147483764" r:id="rId4"/>
    <p:sldLayoutId id="2147483765" r:id="rId5"/>
    <p:sldLayoutId id="2147483763" r:id="rId6"/>
    <p:sldLayoutId id="2147483724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1089325" rtl="0" eaLnBrk="1" latinLnBrk="0" hangingPunct="1">
        <a:spcBef>
          <a:spcPct val="0"/>
        </a:spcBef>
        <a:buNone/>
        <a:defRPr kumimoji="1" sz="5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497" indent="-408497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3800" kern="1200">
          <a:solidFill>
            <a:schemeClr val="tx1"/>
          </a:solidFill>
          <a:latin typeface="+mj-ea"/>
          <a:ea typeface="+mj-ea"/>
          <a:cs typeface="+mn-cs"/>
        </a:defRPr>
      </a:lvl1pPr>
      <a:lvl2pPr marL="885076" indent="-340414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3300" kern="1200">
          <a:solidFill>
            <a:schemeClr val="tx1"/>
          </a:solidFill>
          <a:latin typeface="+mj-ea"/>
          <a:ea typeface="+mj-ea"/>
          <a:cs typeface="+mn-cs"/>
        </a:defRPr>
      </a:lvl2pPr>
      <a:lvl3pPr marL="1361656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j-ea"/>
          <a:ea typeface="+mj-ea"/>
          <a:cs typeface="+mn-cs"/>
        </a:defRPr>
      </a:lvl3pPr>
      <a:lvl4pPr marL="1906318" indent="-272331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4pPr>
      <a:lvl5pPr marL="2450981" indent="-272331" algn="l" defTabSz="1089325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4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68" r:id="rId2"/>
    <p:sldLayoutId id="2147483769" r:id="rId3"/>
    <p:sldLayoutId id="2147483770" r:id="rId4"/>
    <p:sldLayoutId id="2147483694" r:id="rId5"/>
    <p:sldLayoutId id="2147483698" r:id="rId6"/>
    <p:sldLayoutId id="214748370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1089325" rtl="0" eaLnBrk="1" latinLnBrk="0" hangingPunct="1">
        <a:spcBef>
          <a:spcPct val="0"/>
        </a:spcBef>
        <a:buNone/>
        <a:defRPr kumimoji="1" sz="5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497" indent="-408497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3800" kern="1200">
          <a:solidFill>
            <a:schemeClr val="tx1"/>
          </a:solidFill>
          <a:latin typeface="+mj-ea"/>
          <a:ea typeface="+mj-ea"/>
          <a:cs typeface="+mn-cs"/>
        </a:defRPr>
      </a:lvl1pPr>
      <a:lvl2pPr marL="885076" indent="-340414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3300" kern="1200">
          <a:solidFill>
            <a:schemeClr val="tx1"/>
          </a:solidFill>
          <a:latin typeface="+mj-ea"/>
          <a:ea typeface="+mj-ea"/>
          <a:cs typeface="+mn-cs"/>
        </a:defRPr>
      </a:lvl2pPr>
      <a:lvl3pPr marL="1361656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j-ea"/>
          <a:ea typeface="+mj-ea"/>
          <a:cs typeface="+mn-cs"/>
        </a:defRPr>
      </a:lvl3pPr>
      <a:lvl4pPr marL="1906318" indent="-272331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4pPr>
      <a:lvl5pPr marL="2450981" indent="-272331" algn="l" defTabSz="1089325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smtClean="0"/>
              <a:t>CA-86 hardware analyzing procedure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Copyright 2015 Sony Corporation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66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Block diagram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557734" y="1015638"/>
            <a:ext cx="2808312" cy="43204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MVS-6500/-3000A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57734" y="5878066"/>
            <a:ext cx="2808312" cy="3600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ICP-6500/-3000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73346" y="4293890"/>
            <a:ext cx="8841372" cy="1944216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73346" y="1003902"/>
            <a:ext cx="8841372" cy="1944216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565846" y="1807726"/>
            <a:ext cx="3096344" cy="767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CA-85 board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565846" y="4581922"/>
            <a:ext cx="3096344" cy="7678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CA-86 board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933998" y="1587145"/>
            <a:ext cx="1728192" cy="3888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On board</a:t>
            </a:r>
          </a:p>
          <a:p>
            <a:pPr algn="ctr"/>
            <a:r>
              <a:rPr lang="en-US" altLang="ja-JP" sz="1200" dirty="0" smtClean="0"/>
              <a:t>setting Switches</a:t>
            </a:r>
            <a:endParaRPr kumimoji="1" lang="ja-JP" altLang="en-US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598294" y="4581922"/>
            <a:ext cx="3096344" cy="767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panel module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742310" y="4737674"/>
            <a:ext cx="3096344" cy="767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panel module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886326" y="4956765"/>
            <a:ext cx="3096344" cy="767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panel module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030342" y="5193990"/>
            <a:ext cx="3096344" cy="767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panel module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5598294" y="1203235"/>
            <a:ext cx="3096344" cy="767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panel module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5742310" y="1358987"/>
            <a:ext cx="3096344" cy="767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panel module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886326" y="1578078"/>
            <a:ext cx="3096344" cy="767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panel module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030342" y="1815303"/>
            <a:ext cx="3096344" cy="767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v</a:t>
            </a:r>
            <a:r>
              <a:rPr lang="en-US" altLang="ja-JP" dirty="0" smtClean="0"/>
              <a:t>ideo board</a:t>
            </a:r>
            <a:endParaRPr kumimoji="1"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1802652" y="2575546"/>
            <a:ext cx="0" cy="200637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13718" y="3569951"/>
            <a:ext cx="12875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MVS LAN</a:t>
            </a:r>
            <a:endParaRPr kumimoji="1" lang="ja-JP" altLang="en-US" dirty="0"/>
          </a:p>
        </p:txBody>
      </p:sp>
      <p:cxnSp>
        <p:nvCxnSpPr>
          <p:cNvPr id="27" name="直線コネクタ 26"/>
          <p:cNvCxnSpPr>
            <a:endCxn id="17" idx="1"/>
          </p:cNvCxnSpPr>
          <p:nvPr/>
        </p:nvCxnSpPr>
        <p:spPr>
          <a:xfrm>
            <a:off x="4662190" y="4737674"/>
            <a:ext cx="936104" cy="2281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662190" y="4956765"/>
            <a:ext cx="1080120" cy="3092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662190" y="5186058"/>
            <a:ext cx="1224136" cy="3918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4662190" y="5351647"/>
            <a:ext cx="1368152" cy="52641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350266" y="5754061"/>
            <a:ext cx="16129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Local signals</a:t>
            </a:r>
            <a:endParaRPr kumimoji="1" lang="ja-JP" altLang="en-US" dirty="0"/>
          </a:p>
        </p:txBody>
      </p:sp>
      <p:cxnSp>
        <p:nvCxnSpPr>
          <p:cNvPr id="40" name="カギ線コネクタ 39"/>
          <p:cNvCxnSpPr>
            <a:stCxn id="11" idx="0"/>
            <a:endCxn id="42" idx="1"/>
          </p:cNvCxnSpPr>
          <p:nvPr/>
        </p:nvCxnSpPr>
        <p:spPr>
          <a:xfrm rot="5400000" flipH="1" flipV="1">
            <a:off x="3343397" y="3479153"/>
            <a:ext cx="873391" cy="1332148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062734" y="3230320"/>
            <a:ext cx="14253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DVI &amp; USB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4446166" y="3339196"/>
            <a:ext cx="1676790" cy="73866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ICP-6511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46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25962"/>
              </p:ext>
            </p:extLst>
          </p:nvPr>
        </p:nvGraphicFramePr>
        <p:xfrm>
          <a:off x="485727" y="2133650"/>
          <a:ext cx="10729192" cy="3418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79"/>
                <a:gridCol w="2592288"/>
                <a:gridCol w="741682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No.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Check item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Description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1-1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Cable Connection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9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Check the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wiring</a:t>
                      </a:r>
                      <a:r>
                        <a:rPr kumimoji="1" lang="en-US" altLang="ja-JP" sz="1600" baseline="0" dirty="0" smtClean="0"/>
                        <a:t> refer to block diagram.</a:t>
                      </a:r>
                      <a:endParaRPr kumimoji="1" lang="en-US" altLang="ja-JP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1-2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Group / Unit ID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Verify Unit / Group ID. </a:t>
                      </a:r>
                    </a:p>
                    <a:p>
                      <a:r>
                        <a:rPr kumimoji="1" lang="en-US" altLang="ja-JP" sz="1600" dirty="0" smtClean="0"/>
                        <a:t>ICP PANEL : Set Group</a:t>
                      </a:r>
                      <a:r>
                        <a:rPr kumimoji="1" lang="en-US" altLang="ja-JP" sz="1600" baseline="0" dirty="0" smtClean="0"/>
                        <a:t> ID by </a:t>
                      </a:r>
                      <a:r>
                        <a:rPr kumimoji="1" lang="en-US" altLang="ja-JP" sz="1600" dirty="0" smtClean="0"/>
                        <a:t>MENU</a:t>
                      </a:r>
                      <a:r>
                        <a:rPr kumimoji="1" lang="en-US" altLang="ja-JP" sz="1600" baseline="0" dirty="0" smtClean="0"/>
                        <a:t> 7311.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MVS PROC</a:t>
                      </a:r>
                      <a:r>
                        <a:rPr kumimoji="1" lang="en-US" altLang="ja-JP" sz="1600" baseline="0" dirty="0" smtClean="0"/>
                        <a:t> : Set S1301 on CA-85 board.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1-3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Bit 4 clear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Do SRAM clear procedure.</a:t>
                      </a:r>
                      <a:r>
                        <a:rPr kumimoji="1" lang="en-US" altLang="ja-JP" sz="1600" baseline="0" dirty="0" smtClean="0"/>
                        <a:t> (</a:t>
                      </a:r>
                      <a:r>
                        <a:rPr kumimoji="1" lang="en-US" altLang="ja-JP" sz="1600" dirty="0" smtClean="0"/>
                        <a:t>S3802 &amp; S1302 o</a:t>
                      </a:r>
                      <a:r>
                        <a:rPr kumimoji="1" lang="en-US" altLang="ja-JP" sz="1600" baseline="0" dirty="0" smtClean="0"/>
                        <a:t>n CA-85 board).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1-4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System reboot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Reboot your system.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1-5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Network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Check the network status by MENU 9999.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1-6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Version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9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Check MENU</a:t>
                      </a:r>
                      <a:r>
                        <a:rPr kumimoji="1" lang="en-US" altLang="ja-JP" sz="1600" baseline="0" dirty="0" smtClean="0"/>
                        <a:t> 7316.  </a:t>
                      </a:r>
                      <a:r>
                        <a:rPr kumimoji="1" lang="en-US" altLang="ja-JP" sz="1600" dirty="0" smtClean="0"/>
                        <a:t>UI / PNL / SWR version need to be matched.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1-7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PNL</a:t>
                      </a:r>
                      <a:r>
                        <a:rPr kumimoji="1" lang="en-US" altLang="ja-JP" sz="1600" baseline="0" dirty="0" smtClean="0"/>
                        <a:t> Unit </a:t>
                      </a:r>
                      <a:r>
                        <a:rPr kumimoji="1" lang="en-US" altLang="ja-JP" sz="1600" baseline="0" dirty="0" err="1" smtClean="0"/>
                        <a:t>Config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Choose ICP Type (6530,6520,3000 or 3016) by MENU 7316.8.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485726" y="621482"/>
            <a:ext cx="10657184" cy="11161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altLang="ja-JP" sz="1600" dirty="0" smtClean="0"/>
              <a:t>At first, please </a:t>
            </a:r>
            <a:r>
              <a:rPr lang="en-US" altLang="ja-JP" sz="1600" dirty="0"/>
              <a:t>do check </a:t>
            </a:r>
            <a:r>
              <a:rPr lang="en-US" altLang="ja-JP" sz="1600" dirty="0" smtClean="0"/>
              <a:t>your </a:t>
            </a:r>
            <a:r>
              <a:rPr lang="en-US" altLang="ja-JP" sz="1600" dirty="0"/>
              <a:t>system </a:t>
            </a:r>
            <a:r>
              <a:rPr lang="en-US" altLang="ja-JP" sz="1600" dirty="0">
                <a:solidFill>
                  <a:schemeClr val="tx1"/>
                </a:solidFill>
              </a:rPr>
              <a:t>according to</a:t>
            </a:r>
            <a:r>
              <a:rPr lang="ja-JP" altLang="en-US" sz="1600" dirty="0">
                <a:solidFill>
                  <a:schemeClr val="tx1"/>
                </a:solidFill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the following </a:t>
            </a:r>
            <a:r>
              <a:rPr lang="en-US" altLang="ja-JP" sz="1600" dirty="0" smtClean="0">
                <a:solidFill>
                  <a:schemeClr val="tx1"/>
                </a:solidFill>
              </a:rPr>
              <a:t>procedure from 1-1 to 1-6.</a:t>
            </a:r>
          </a:p>
          <a:p>
            <a:pPr defTabSz="914400">
              <a:defRPr/>
            </a:pPr>
            <a:r>
              <a:rPr lang="en-US" altLang="ja-JP" sz="1600" dirty="0" smtClean="0">
                <a:solidFill>
                  <a:schemeClr val="tx1"/>
                </a:solidFill>
              </a:rPr>
              <a:t>They are basic procedure to verify the validity of your system. </a:t>
            </a:r>
          </a:p>
        </p:txBody>
      </p:sp>
    </p:spTree>
    <p:extLst>
      <p:ext uri="{BB962C8B-B14F-4D97-AF65-F5344CB8AC3E}">
        <p14:creationId xmlns:p14="http://schemas.microsoft.com/office/powerpoint/2010/main" val="32787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78045"/>
              </p:ext>
            </p:extLst>
          </p:nvPr>
        </p:nvGraphicFramePr>
        <p:xfrm>
          <a:off x="485726" y="2061642"/>
          <a:ext cx="10009113" cy="2270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912767"/>
                <a:gridCol w="309634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Examples of trouble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Check item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Neither  the whole panel nor Menu function.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9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2-2. </a:t>
                      </a:r>
                      <a:r>
                        <a:rPr kumimoji="1" lang="en-US" altLang="ja-JP" sz="1600" b="0" dirty="0" smtClean="0"/>
                        <a:t>Board LED check</a:t>
                      </a:r>
                    </a:p>
                    <a:p>
                      <a:pPr marL="0" marR="0" indent="0" algn="l" defTabSz="1089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/>
                        <a:t>2-3.</a:t>
                      </a:r>
                      <a:r>
                        <a:rPr kumimoji="1" lang="en-US" altLang="ja-JP" sz="1600" b="0" baseline="0" dirty="0" smtClean="0"/>
                        <a:t> </a:t>
                      </a:r>
                      <a:r>
                        <a:rPr kumimoji="1" lang="en-US" altLang="ja-JP" sz="1600" b="0" dirty="0" smtClean="0"/>
                        <a:t>SO-DIMM</a:t>
                      </a:r>
                      <a:endParaRPr kumimoji="1" lang="ja-JP" altLang="en-U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Panel functions. Menu</a:t>
                      </a:r>
                      <a:r>
                        <a:rPr kumimoji="1" lang="en-US" altLang="ja-JP" sz="1600" baseline="0" dirty="0" smtClean="0"/>
                        <a:t> does not function.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9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/>
                        <a:t>2-4.</a:t>
                      </a:r>
                      <a:r>
                        <a:rPr kumimoji="1" lang="en-US" altLang="ja-JP" sz="1600" b="0" baseline="0" dirty="0" smtClean="0"/>
                        <a:t> </a:t>
                      </a:r>
                      <a:r>
                        <a:rPr kumimoji="1" lang="en-US" altLang="ja-JP" sz="1600" b="0" dirty="0" smtClean="0"/>
                        <a:t>MENU</a:t>
                      </a:r>
                      <a:r>
                        <a:rPr kumimoji="1" lang="en-US" altLang="ja-JP" sz="1600" b="0" baseline="0" dirty="0" smtClean="0"/>
                        <a:t> replace</a:t>
                      </a:r>
                      <a:endParaRPr kumimoji="1" lang="ja-JP" altLang="en-U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89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The whole panel does not function. Menu functions.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9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/>
                        <a:t>2-1. Module</a:t>
                      </a:r>
                      <a:r>
                        <a:rPr kumimoji="1" lang="en-US" altLang="ja-JP" sz="1600" b="0" baseline="0" dirty="0" smtClean="0"/>
                        <a:t> test</a:t>
                      </a:r>
                    </a:p>
                    <a:p>
                      <a:pPr marL="0" marR="0" indent="0" algn="l" defTabSz="1089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2-2. </a:t>
                      </a:r>
                      <a:r>
                        <a:rPr kumimoji="1" lang="en-US" altLang="ja-JP" sz="1600" b="0" dirty="0" smtClean="0"/>
                        <a:t>Board LED check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en-US" altLang="ja-JP" sz="1600" baseline="0" dirty="0" smtClean="0"/>
                        <a:t> part of the panel does not function. </a:t>
                      </a:r>
                      <a:r>
                        <a:rPr kumimoji="1" lang="en-US" altLang="ja-JP" sz="1600" dirty="0" smtClean="0"/>
                        <a:t>Menu functions.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2-1. Module</a:t>
                      </a:r>
                      <a:r>
                        <a:rPr kumimoji="1" lang="en-US" altLang="ja-JP" sz="1600" b="0" baseline="0" dirty="0" smtClean="0"/>
                        <a:t> test</a:t>
                      </a:r>
                      <a:endParaRPr kumimoji="1" lang="en-US" altLang="ja-JP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485726" y="621482"/>
            <a:ext cx="10657184" cy="11161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altLang="ja-JP" sz="1600" dirty="0" smtClean="0">
                <a:solidFill>
                  <a:schemeClr val="tx1"/>
                </a:solidFill>
              </a:rPr>
              <a:t>If the</a:t>
            </a:r>
            <a:r>
              <a:rPr lang="ja-JP" altLang="en-US" sz="1600" dirty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symptom is not recovered even after following the procedures 1-1 to 1-7, do the appropriate check items referring to the “Examples of trouble”.</a:t>
            </a:r>
          </a:p>
        </p:txBody>
      </p:sp>
    </p:spTree>
    <p:extLst>
      <p:ext uri="{BB962C8B-B14F-4D97-AF65-F5344CB8AC3E}">
        <p14:creationId xmlns:p14="http://schemas.microsoft.com/office/powerpoint/2010/main" val="20599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5726" y="1082449"/>
            <a:ext cx="1058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 </a:t>
            </a:r>
            <a:endParaRPr kumimoji="1" lang="ja-JP" altLang="en-US" sz="1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59949"/>
              </p:ext>
            </p:extLst>
          </p:nvPr>
        </p:nvGraphicFramePr>
        <p:xfrm>
          <a:off x="485726" y="405458"/>
          <a:ext cx="3312367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79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2-1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Module</a:t>
                      </a:r>
                      <a:r>
                        <a:rPr kumimoji="1" lang="en-US" altLang="ja-JP" sz="1600" b="0" baseline="0" dirty="0" smtClean="0"/>
                        <a:t> test</a:t>
                      </a:r>
                      <a:endParaRPr kumimoji="1" lang="ja-JP" altLang="en-US" sz="16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5" y="2411216"/>
            <a:ext cx="7829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4086126" y="2411216"/>
            <a:ext cx="1584176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dirty="0" smtClean="0"/>
              <a:t>login : jig</a:t>
            </a:r>
          </a:p>
          <a:p>
            <a:r>
              <a:rPr lang="en-US" altLang="ja-JP" sz="1400" dirty="0" smtClean="0"/>
              <a:t>Password : jig</a:t>
            </a:r>
            <a:endParaRPr kumimoji="1" lang="ja-JP" alt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5" y="3918732"/>
            <a:ext cx="2459084" cy="25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2824144" y="5766098"/>
            <a:ext cx="1584176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dirty="0" smtClean="0"/>
              <a:t>4 [enter]</a:t>
            </a:r>
            <a:endParaRPr lang="en-US" altLang="ja-JP" sz="1400" dirty="0"/>
          </a:p>
          <a:p>
            <a:r>
              <a:rPr kumimoji="1" lang="en-US" altLang="ja-JP" sz="1400" dirty="0" smtClean="0"/>
              <a:t>(</a:t>
            </a:r>
            <a:r>
              <a:rPr lang="en-US" altLang="ja-JP" sz="1400" dirty="0"/>
              <a:t>c</a:t>
            </a:r>
            <a:r>
              <a:rPr kumimoji="1" lang="en-US" altLang="ja-JP" sz="1400" dirty="0" smtClean="0"/>
              <a:t>hoose KY test)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654077" y="3563369"/>
            <a:ext cx="1584176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err="1" smtClean="0"/>
              <a:t>jigstart</a:t>
            </a:r>
            <a:r>
              <a:rPr lang="en-US" altLang="ja-JP" sz="1400" dirty="0" smtClean="0"/>
              <a:t> [enter]</a:t>
            </a:r>
            <a:endParaRPr kumimoji="1" lang="ja-JP" altLang="en-US" sz="1400" dirty="0"/>
          </a:p>
        </p:txBody>
      </p:sp>
      <p:sp>
        <p:nvSpPr>
          <p:cNvPr id="13" name="角丸四角形 12"/>
          <p:cNvSpPr/>
          <p:nvPr/>
        </p:nvSpPr>
        <p:spPr>
          <a:xfrm>
            <a:off x="485726" y="1105758"/>
            <a:ext cx="7837369" cy="11158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altLang="ja-JP" sz="1400" dirty="0"/>
              <a:t>Connect USB key board to MENU or PANEL USB </a:t>
            </a:r>
            <a:r>
              <a:rPr lang="en-US" altLang="ja-JP" sz="1400" dirty="0" smtClean="0"/>
              <a:t>port.</a:t>
            </a:r>
          </a:p>
          <a:p>
            <a:pPr marL="342900" indent="-342900">
              <a:buAutoNum type="arabicPeriod"/>
            </a:pPr>
            <a:r>
              <a:rPr lang="en-US" altLang="ja-JP" sz="1400" dirty="0" smtClean="0"/>
              <a:t>Ctrl + Alt +F4, change GUI menu to console screen </a:t>
            </a:r>
          </a:p>
          <a:p>
            <a:pPr marL="342900" indent="-342900">
              <a:buAutoNum type="arabicPeriod"/>
            </a:pPr>
            <a:r>
              <a:rPr lang="en-US" altLang="ja-JP" sz="1400" dirty="0" smtClean="0"/>
              <a:t>Login and start testing</a:t>
            </a:r>
          </a:p>
        </p:txBody>
      </p:sp>
    </p:spTree>
    <p:extLst>
      <p:ext uri="{BB962C8B-B14F-4D97-AF65-F5344CB8AC3E}">
        <p14:creationId xmlns:p14="http://schemas.microsoft.com/office/powerpoint/2010/main" val="30958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5726" y="1082449"/>
            <a:ext cx="1058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 </a:t>
            </a:r>
            <a:endParaRPr kumimoji="1" lang="ja-JP" altLang="en-US" sz="1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89384"/>
              </p:ext>
            </p:extLst>
          </p:nvPr>
        </p:nvGraphicFramePr>
        <p:xfrm>
          <a:off x="485726" y="405458"/>
          <a:ext cx="3312367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79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2-1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Module</a:t>
                      </a:r>
                      <a:r>
                        <a:rPr kumimoji="1" lang="en-US" altLang="ja-JP" sz="1600" b="0" baseline="0" dirty="0" smtClean="0"/>
                        <a:t> test</a:t>
                      </a:r>
                      <a:endParaRPr kumimoji="1" lang="ja-JP" alt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角丸四角形 10"/>
          <p:cNvSpPr/>
          <p:nvPr/>
        </p:nvSpPr>
        <p:spPr>
          <a:xfrm>
            <a:off x="485727" y="1390226"/>
            <a:ext cx="2160240" cy="49856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/>
              <a:t>4. Push LED switches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8" y="2133650"/>
            <a:ext cx="4415799" cy="223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82270" y="1485577"/>
            <a:ext cx="5832648" cy="28782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dirty="0" smtClean="0"/>
              <a:t>&lt;result&gt;</a:t>
            </a:r>
          </a:p>
          <a:p>
            <a:pPr marL="342900" indent="-342900">
              <a:buAutoNum type="arabicPeriod"/>
            </a:pPr>
            <a:r>
              <a:rPr lang="en-US" altLang="ja-JP" sz="1400" dirty="0" smtClean="0"/>
              <a:t>Every switch responded by lighting the LED and displaying OLED.</a:t>
            </a:r>
          </a:p>
          <a:p>
            <a:pPr lvl="1"/>
            <a:r>
              <a:rPr lang="en-US" altLang="ja-JP" sz="1400" dirty="0" smtClean="0"/>
              <a:t>--- No problem.</a:t>
            </a:r>
            <a:endParaRPr lang="en-US" altLang="ja-JP" sz="1400" dirty="0"/>
          </a:p>
          <a:p>
            <a:pPr marL="342900" indent="-342900">
              <a:buAutoNum type="arabicPeriod"/>
            </a:pPr>
            <a:r>
              <a:rPr lang="en-US" altLang="ja-JP" sz="1400" dirty="0" smtClean="0"/>
              <a:t> Some switches responded, but others did not.</a:t>
            </a:r>
          </a:p>
          <a:p>
            <a:pPr lvl="1"/>
            <a:r>
              <a:rPr kumimoji="1" lang="en-US" altLang="ja-JP" sz="1400" dirty="0" smtClean="0"/>
              <a:t>---  Some block in KY module may be broken. Share details.</a:t>
            </a:r>
            <a:endParaRPr kumimoji="1" lang="en-US" altLang="ja-JP" sz="1400" dirty="0"/>
          </a:p>
          <a:p>
            <a:pPr marL="342900" indent="-342900">
              <a:buAutoNum type="arabicPeriod"/>
            </a:pPr>
            <a:r>
              <a:rPr kumimoji="1" lang="en-US" altLang="ja-JP" sz="1400" dirty="0" smtClean="0"/>
              <a:t>ALL switches did not respond.</a:t>
            </a:r>
          </a:p>
          <a:p>
            <a:pPr lvl="1"/>
            <a:r>
              <a:rPr kumimoji="1" lang="en-US" altLang="ja-JP" sz="1400" dirty="0" smtClean="0"/>
              <a:t>--- Probably communication error between CA-86 and modules.</a:t>
            </a:r>
          </a:p>
          <a:p>
            <a:pPr lvl="1"/>
            <a:r>
              <a:rPr lang="en-US" altLang="ja-JP" sz="1400" dirty="0" smtClean="0"/>
              <a:t>--- Please check test 2-2.</a:t>
            </a:r>
            <a:endParaRPr kumimoji="1"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24146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47970"/>
              </p:ext>
            </p:extLst>
          </p:nvPr>
        </p:nvGraphicFramePr>
        <p:xfrm>
          <a:off x="485726" y="405458"/>
          <a:ext cx="3312367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79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2-2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Board LED check</a:t>
                      </a:r>
                      <a:endParaRPr kumimoji="1" lang="ja-JP" altLang="en-US" sz="16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8" y="1352083"/>
            <a:ext cx="6101308" cy="351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56" y="3963491"/>
            <a:ext cx="95250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4" y="3143713"/>
            <a:ext cx="9048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>
            <a:stCxn id="3075" idx="0"/>
          </p:cNvCxnSpPr>
          <p:nvPr/>
        </p:nvCxnSpPr>
        <p:spPr>
          <a:xfrm flipV="1">
            <a:off x="4806206" y="2521381"/>
            <a:ext cx="195634" cy="1442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3076" idx="0"/>
          </p:cNvCxnSpPr>
          <p:nvPr/>
        </p:nvCxnSpPr>
        <p:spPr>
          <a:xfrm flipV="1">
            <a:off x="1370212" y="1657505"/>
            <a:ext cx="97816" cy="1486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6893092" y="1557586"/>
            <a:ext cx="4825881" cy="8430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/>
              <a:t>&lt;step1&gt;</a:t>
            </a:r>
          </a:p>
          <a:p>
            <a:r>
              <a:rPr lang="en-US" altLang="ja-JP" sz="1400" dirty="0" smtClean="0"/>
              <a:t>During </a:t>
            </a:r>
            <a:r>
              <a:rPr lang="en-US" altLang="ja-JP" sz="1400" dirty="0"/>
              <a:t>normal </a:t>
            </a:r>
            <a:r>
              <a:rPr lang="en-US" altLang="ja-JP" sz="1400" dirty="0" smtClean="0"/>
              <a:t>operations, </a:t>
            </a:r>
            <a:r>
              <a:rPr kumimoji="1" lang="en-US" altLang="ja-JP" sz="1400" dirty="0" smtClean="0"/>
              <a:t>D1801 – 1804 must be bright.</a:t>
            </a:r>
          </a:p>
          <a:p>
            <a:r>
              <a:rPr lang="en-US" altLang="ja-JP" sz="1400" dirty="0" smtClean="0"/>
              <a:t>If some of them are not, CA-86 board is probably broken. </a:t>
            </a:r>
            <a:endParaRPr kumimoji="1" lang="en-US" altLang="ja-JP" sz="14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6893092" y="2735809"/>
            <a:ext cx="4825881" cy="21341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/>
              <a:t>&lt;step2&gt;</a:t>
            </a:r>
          </a:p>
          <a:p>
            <a:r>
              <a:rPr lang="en-US" altLang="ja-JP" sz="1400" dirty="0" smtClean="0"/>
              <a:t>During </a:t>
            </a:r>
            <a:r>
              <a:rPr lang="en-US" altLang="ja-JP" sz="1400" dirty="0"/>
              <a:t>normal operations, </a:t>
            </a:r>
            <a:r>
              <a:rPr lang="en-US" altLang="ja-JP" sz="1400" dirty="0" smtClean="0"/>
              <a:t>D2301 </a:t>
            </a:r>
            <a:r>
              <a:rPr lang="en-US" altLang="ja-JP" sz="1400" dirty="0"/>
              <a:t>– </a:t>
            </a:r>
            <a:r>
              <a:rPr lang="en-US" altLang="ja-JP" sz="1400" dirty="0" smtClean="0"/>
              <a:t>2304 </a:t>
            </a:r>
            <a:r>
              <a:rPr lang="en-US" altLang="ja-JP" sz="1400" dirty="0"/>
              <a:t>must be bright</a:t>
            </a:r>
            <a:r>
              <a:rPr lang="en-US" altLang="ja-JP" sz="1400" dirty="0" smtClean="0"/>
              <a:t>.</a:t>
            </a:r>
          </a:p>
          <a:p>
            <a:endParaRPr lang="en-US" altLang="ja-JP" sz="1400" dirty="0"/>
          </a:p>
          <a:p>
            <a:r>
              <a:rPr lang="en-US" altLang="ja-JP" sz="1400" dirty="0" smtClean="0"/>
              <a:t>If D2301, 2302 or 2303 is not bright,</a:t>
            </a:r>
          </a:p>
          <a:p>
            <a:r>
              <a:rPr lang="en-US" altLang="ja-JP" sz="1400" dirty="0" smtClean="0"/>
              <a:t>give us “boot log” using 232C cable.</a:t>
            </a:r>
          </a:p>
          <a:p>
            <a:r>
              <a:rPr lang="en-US" altLang="ja-JP" sz="1400" dirty="0" smtClean="0"/>
              <a:t>(Probably software does not work well.)</a:t>
            </a:r>
          </a:p>
          <a:p>
            <a:endParaRPr lang="en-US" altLang="ja-JP" sz="1400" dirty="0"/>
          </a:p>
          <a:p>
            <a:r>
              <a:rPr lang="en-US" altLang="ja-JP" sz="1400" dirty="0"/>
              <a:t>If D2304 is not bright, it </a:t>
            </a:r>
            <a:r>
              <a:rPr lang="en-US" altLang="ja-JP" sz="1400" dirty="0" smtClean="0"/>
              <a:t>is communication </a:t>
            </a:r>
            <a:r>
              <a:rPr lang="en-US" altLang="ja-JP" sz="1400" dirty="0"/>
              <a:t>error between CA-86 and modules.</a:t>
            </a:r>
          </a:p>
          <a:p>
            <a:endParaRPr lang="en-US" altLang="ja-JP" sz="1400" dirty="0"/>
          </a:p>
        </p:txBody>
      </p:sp>
      <p:sp>
        <p:nvSpPr>
          <p:cNvPr id="16" name="角丸四角形 15"/>
          <p:cNvSpPr/>
          <p:nvPr/>
        </p:nvSpPr>
        <p:spPr>
          <a:xfrm>
            <a:off x="485725" y="5590034"/>
            <a:ext cx="11305257" cy="6838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/>
              <a:t>When identifying the symptom as communication error </a:t>
            </a:r>
            <a:r>
              <a:rPr lang="en-US" altLang="ja-JP" sz="1400" dirty="0"/>
              <a:t>between CA-86 and </a:t>
            </a:r>
            <a:r>
              <a:rPr lang="en-US" altLang="ja-JP" sz="1400" dirty="0" smtClean="0"/>
              <a:t>modules, please send us the whole unit of the panel.</a:t>
            </a:r>
          </a:p>
          <a:p>
            <a:r>
              <a:rPr lang="en-US" altLang="ja-JP" sz="1400" dirty="0" smtClean="0"/>
              <a:t>This could be unknown problem.</a:t>
            </a:r>
          </a:p>
        </p:txBody>
      </p:sp>
    </p:spTree>
    <p:extLst>
      <p:ext uri="{BB962C8B-B14F-4D97-AF65-F5344CB8AC3E}">
        <p14:creationId xmlns:p14="http://schemas.microsoft.com/office/powerpoint/2010/main" val="40819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89291"/>
              </p:ext>
            </p:extLst>
          </p:nvPr>
        </p:nvGraphicFramePr>
        <p:xfrm>
          <a:off x="485726" y="405458"/>
          <a:ext cx="3312367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79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2-3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SO-DIMM</a:t>
                      </a:r>
                      <a:endParaRPr kumimoji="1" lang="ja-JP" alt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85726" y="129433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Check software version and SO-DIMM parts name are matched.</a:t>
            </a:r>
          </a:p>
          <a:p>
            <a:endParaRPr lang="en-US" altLang="ja-JP" sz="1600" dirty="0" smtClean="0"/>
          </a:p>
          <a:p>
            <a:r>
              <a:rPr lang="en-US" altLang="ja-JP" sz="1600" dirty="0" smtClean="0"/>
              <a:t>Refer to </a:t>
            </a:r>
            <a:r>
              <a:rPr kumimoji="1" lang="en-US" altLang="ja-JP" sz="1600" dirty="0" smtClean="0"/>
              <a:t>technical memo SWEM14-035.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98" y="1294334"/>
            <a:ext cx="4752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>
            <a:off x="4950222" y="1654374"/>
            <a:ext cx="2664296" cy="481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96194"/>
              </p:ext>
            </p:extLst>
          </p:nvPr>
        </p:nvGraphicFramePr>
        <p:xfrm>
          <a:off x="485726" y="4653930"/>
          <a:ext cx="3312367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79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2-4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MENU</a:t>
                      </a:r>
                      <a:r>
                        <a:rPr kumimoji="1" lang="en-US" altLang="ja-JP" sz="1600" b="0" baseline="0" dirty="0" smtClean="0"/>
                        <a:t> replace</a:t>
                      </a:r>
                      <a:endParaRPr kumimoji="1" lang="ja-JP" alt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85726" y="558536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* Replace MENU with another one or  a DVI monitor.</a:t>
            </a:r>
          </a:p>
        </p:txBody>
      </p:sp>
    </p:spTree>
    <p:extLst>
      <p:ext uri="{BB962C8B-B14F-4D97-AF65-F5344CB8AC3E}">
        <p14:creationId xmlns:p14="http://schemas.microsoft.com/office/powerpoint/2010/main" val="14091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 Gray Master">
  <a:themeElements>
    <a:clrScheme name="SONY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2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ark Gray Master">
  <a:themeElements>
    <a:clrScheme name="SONY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2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ack Master">
  <a:themeElements>
    <a:clrScheme name="SONY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2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White Master">
  <a:themeElements>
    <a:clrScheme name="SONY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2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8211</TotalTime>
  <Words>611</Words>
  <Application>Microsoft Office PowerPoint</Application>
  <PresentationFormat>ユーザー設定</PresentationFormat>
  <Paragraphs>120</Paragraphs>
  <Slides>9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Light Gray Master</vt:lpstr>
      <vt:lpstr>Dark Gray Master</vt:lpstr>
      <vt:lpstr>Black Master</vt:lpstr>
      <vt:lpstr>White Master</vt:lpstr>
      <vt:lpstr>PowerPoint プレゼンテーション</vt:lpstr>
      <vt:lpstr>Block diagram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大理</dc:creator>
  <cp:lastModifiedBy>0000932104</cp:lastModifiedBy>
  <cp:revision>924</cp:revision>
  <cp:lastPrinted>2013-12-10T02:42:04Z</cp:lastPrinted>
  <dcterms:created xsi:type="dcterms:W3CDTF">2013-05-24T02:48:34Z</dcterms:created>
  <dcterms:modified xsi:type="dcterms:W3CDTF">2015-07-29T03:58:37Z</dcterms:modified>
</cp:coreProperties>
</file>