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2" r:id="rId3"/>
    <p:sldId id="258" r:id="rId4"/>
    <p:sldId id="273" r:id="rId5"/>
    <p:sldId id="260" r:id="rId6"/>
    <p:sldId id="274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891" autoAdjust="0"/>
    <p:restoredTop sz="98201" autoAdjust="0"/>
  </p:normalViewPr>
  <p:slideViewPr>
    <p:cSldViewPr snapToGrid="0">
      <p:cViewPr>
        <p:scale>
          <a:sx n="110" d="100"/>
          <a:sy n="110" d="100"/>
        </p:scale>
        <p:origin x="-155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CDCE-8D87-4A70-994B-C5B899B09D2C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6DF6-E30C-4D96-BE47-167BAD9BD5B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53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6DF6-E30C-4D96-BE47-167BAD9BD5B3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721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6DF6-E30C-4D96-BE47-167BAD9BD5B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89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175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810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27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51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34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8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35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126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36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371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77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1BEE-8D4C-4FE0-9179-6912A53B0197}" type="datetimeFigureOut">
              <a:rPr kumimoji="1" lang="ja-JP" altLang="en-US" smtClean="0"/>
              <a:pPr/>
              <a:t>2012/9/7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BC0D9-9A5B-499C-B832-CF06E42CD9B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497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6.png"/><Relationship Id="rId3" Type="http://schemas.openxmlformats.org/officeDocument/2006/relationships/image" Target="../media/image9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28.jpeg"/><Relationship Id="rId33" Type="http://schemas.openxmlformats.org/officeDocument/2006/relationships/image" Target="../media/image34.pn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4.png"/><Relationship Id="rId32" Type="http://schemas.openxmlformats.org/officeDocument/2006/relationships/image" Target="../media/image33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7.jpeg"/><Relationship Id="rId28" Type="http://schemas.openxmlformats.org/officeDocument/2006/relationships/image" Target="../media/image29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3.jpeg"/><Relationship Id="rId27" Type="http://schemas.openxmlformats.org/officeDocument/2006/relationships/image" Target="../media/image5.png"/><Relationship Id="rId30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9.png"/><Relationship Id="rId18" Type="http://schemas.openxmlformats.org/officeDocument/2006/relationships/image" Target="../media/image28.jpeg"/><Relationship Id="rId26" Type="http://schemas.openxmlformats.org/officeDocument/2006/relationships/image" Target="../media/image12.jpeg"/><Relationship Id="rId3" Type="http://schemas.openxmlformats.org/officeDocument/2006/relationships/image" Target="../media/image13.jpeg"/><Relationship Id="rId21" Type="http://schemas.openxmlformats.org/officeDocument/2006/relationships/image" Target="../media/image5.png"/><Relationship Id="rId34" Type="http://schemas.openxmlformats.org/officeDocument/2006/relationships/image" Target="../media/image43.jpeg"/><Relationship Id="rId7" Type="http://schemas.openxmlformats.org/officeDocument/2006/relationships/image" Target="../media/image18.jpeg"/><Relationship Id="rId12" Type="http://schemas.openxmlformats.org/officeDocument/2006/relationships/image" Target="../media/image24.jpeg"/><Relationship Id="rId17" Type="http://schemas.openxmlformats.org/officeDocument/2006/relationships/image" Target="../media/image4.png"/><Relationship Id="rId25" Type="http://schemas.openxmlformats.org/officeDocument/2006/relationships/image" Target="../media/image10.jpeg"/><Relationship Id="rId33" Type="http://schemas.openxmlformats.org/officeDocument/2006/relationships/image" Target="../media/image33.png"/><Relationship Id="rId2" Type="http://schemas.openxmlformats.org/officeDocument/2006/relationships/image" Target="../media/image38.png"/><Relationship Id="rId16" Type="http://schemas.openxmlformats.org/officeDocument/2006/relationships/image" Target="../media/image30.png"/><Relationship Id="rId20" Type="http://schemas.openxmlformats.org/officeDocument/2006/relationships/image" Target="../media/image6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3.jpeg"/><Relationship Id="rId24" Type="http://schemas.openxmlformats.org/officeDocument/2006/relationships/image" Target="../media/image9.jpeg"/><Relationship Id="rId32" Type="http://schemas.openxmlformats.org/officeDocument/2006/relationships/image" Target="../media/image42.jpeg"/><Relationship Id="rId5" Type="http://schemas.openxmlformats.org/officeDocument/2006/relationships/image" Target="../media/image15.jpeg"/><Relationship Id="rId15" Type="http://schemas.openxmlformats.org/officeDocument/2006/relationships/image" Target="../media/image40.jpeg"/><Relationship Id="rId23" Type="http://schemas.openxmlformats.org/officeDocument/2006/relationships/image" Target="../media/image7.png"/><Relationship Id="rId28" Type="http://schemas.openxmlformats.org/officeDocument/2006/relationships/image" Target="../media/image17.jpeg"/><Relationship Id="rId10" Type="http://schemas.openxmlformats.org/officeDocument/2006/relationships/image" Target="../media/image22.jpeg"/><Relationship Id="rId19" Type="http://schemas.openxmlformats.org/officeDocument/2006/relationships/image" Target="../media/image11.jpeg"/><Relationship Id="rId31" Type="http://schemas.openxmlformats.org/officeDocument/2006/relationships/image" Target="../media/image25.jpeg"/><Relationship Id="rId4" Type="http://schemas.openxmlformats.org/officeDocument/2006/relationships/image" Target="../media/image14.jpeg"/><Relationship Id="rId9" Type="http://schemas.openxmlformats.org/officeDocument/2006/relationships/image" Target="../media/image20.jpeg"/><Relationship Id="rId14" Type="http://schemas.openxmlformats.org/officeDocument/2006/relationships/image" Target="../media/image37.jpeg"/><Relationship Id="rId22" Type="http://schemas.openxmlformats.org/officeDocument/2006/relationships/image" Target="../media/image29.jpeg"/><Relationship Id="rId27" Type="http://schemas.openxmlformats.org/officeDocument/2006/relationships/image" Target="../media/image31.jpeg"/><Relationship Id="rId30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48.png"/><Relationship Id="rId26" Type="http://schemas.openxmlformats.org/officeDocument/2006/relationships/image" Target="../media/image12.jpeg"/><Relationship Id="rId3" Type="http://schemas.openxmlformats.org/officeDocument/2006/relationships/image" Target="../media/image11.jpeg"/><Relationship Id="rId21" Type="http://schemas.openxmlformats.org/officeDocument/2006/relationships/image" Target="../media/image54.jpeg"/><Relationship Id="rId7" Type="http://schemas.openxmlformats.org/officeDocument/2006/relationships/image" Target="../media/image16.jpeg"/><Relationship Id="rId12" Type="http://schemas.openxmlformats.org/officeDocument/2006/relationships/image" Target="../media/image51.jpeg"/><Relationship Id="rId17" Type="http://schemas.openxmlformats.org/officeDocument/2006/relationships/image" Target="../media/image29.jpeg"/><Relationship Id="rId25" Type="http://schemas.openxmlformats.org/officeDocument/2006/relationships/image" Target="../media/image10.jpeg"/><Relationship Id="rId33" Type="http://schemas.openxmlformats.org/officeDocument/2006/relationships/image" Target="../media/image43.jpeg"/><Relationship Id="rId2" Type="http://schemas.openxmlformats.org/officeDocument/2006/relationships/image" Target="../media/image50.png"/><Relationship Id="rId16" Type="http://schemas.openxmlformats.org/officeDocument/2006/relationships/image" Target="../media/image53.png"/><Relationship Id="rId20" Type="http://schemas.openxmlformats.org/officeDocument/2006/relationships/image" Target="../media/image47.jpe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2.jpeg"/><Relationship Id="rId24" Type="http://schemas.openxmlformats.org/officeDocument/2006/relationships/image" Target="../media/image9.jpeg"/><Relationship Id="rId32" Type="http://schemas.openxmlformats.org/officeDocument/2006/relationships/image" Target="../media/image56.jpeg"/><Relationship Id="rId5" Type="http://schemas.openxmlformats.org/officeDocument/2006/relationships/image" Target="../media/image14.jpeg"/><Relationship Id="rId15" Type="http://schemas.openxmlformats.org/officeDocument/2006/relationships/image" Target="../media/image52.jpeg"/><Relationship Id="rId23" Type="http://schemas.openxmlformats.org/officeDocument/2006/relationships/image" Target="../media/image7.png"/><Relationship Id="rId28" Type="http://schemas.openxmlformats.org/officeDocument/2006/relationships/image" Target="../media/image17.jpeg"/><Relationship Id="rId10" Type="http://schemas.openxmlformats.org/officeDocument/2006/relationships/image" Target="../media/image20.jpeg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" Type="http://schemas.openxmlformats.org/officeDocument/2006/relationships/image" Target="../media/image13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46.jpeg"/><Relationship Id="rId27" Type="http://schemas.openxmlformats.org/officeDocument/2006/relationships/image" Target="../media/image31.jpeg"/><Relationship Id="rId30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8467" y="291987"/>
            <a:ext cx="912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Now you can achieve a fully equipped, broadcast-standard HD studio at an affordable price.  This HD studio system, consisting of the MVS-6530 Multi-format Switcher and the HSC-300 Multi-format Camera, features a compact form factor and delivers high productivity.  Supporting live high-definition or </a:t>
            </a:r>
            <a:r>
              <a:rPr lang="en-US" altLang="ja-JP" sz="800" dirty="0" smtClean="0"/>
              <a:t>standard-definition signals, </a:t>
            </a:r>
            <a:r>
              <a:rPr lang="en-US" altLang="ja-JP" sz="800" dirty="0"/>
              <a:t>it is perfect for live events, </a:t>
            </a:r>
            <a:r>
              <a:rPr lang="en-US" altLang="ja-JP" sz="800" dirty="0" smtClean="0"/>
              <a:t>multi-camera </a:t>
            </a:r>
            <a:r>
              <a:rPr lang="en-US" altLang="ja-JP" sz="800" dirty="0"/>
              <a:t>production and green screen compositing with the PVM Series of OLED monitors, and the </a:t>
            </a:r>
            <a:r>
              <a:rPr lang="en-US" altLang="ja-JP" sz="800" dirty="0" smtClean="0"/>
              <a:t>DWX </a:t>
            </a:r>
            <a:r>
              <a:rPr lang="en-US" altLang="ja-JP" sz="800" dirty="0"/>
              <a:t>Series of digital wireless </a:t>
            </a:r>
            <a:r>
              <a:rPr lang="en-US" altLang="ja-JP" sz="800" dirty="0" smtClean="0"/>
              <a:t>microphone systems, </a:t>
            </a:r>
            <a:r>
              <a:rPr lang="en-US" altLang="ja-JP" sz="800" dirty="0"/>
              <a:t>all with the assurance of Sony’s renowned quality</a:t>
            </a:r>
            <a:r>
              <a:rPr lang="en-US" altLang="ja-JP" sz="800" dirty="0" smtClean="0"/>
              <a:t>.</a:t>
            </a:r>
            <a:endParaRPr lang="ja-JP" altLang="ja-JP" sz="800" dirty="0"/>
          </a:p>
          <a:p>
            <a:r>
              <a:rPr lang="en-US" altLang="ja-JP" sz="800" dirty="0"/>
              <a:t>This HD studio system is ideal for </a:t>
            </a:r>
            <a:r>
              <a:rPr lang="en-US" altLang="ja-JP" sz="800" dirty="0" smtClean="0"/>
              <a:t>broadcasters </a:t>
            </a:r>
            <a:r>
              <a:rPr lang="en-US" altLang="ja-JP" sz="800" dirty="0"/>
              <a:t>and cable stations that are looking for a </a:t>
            </a:r>
            <a:r>
              <a:rPr lang="en-US" altLang="ja-JP" sz="800" dirty="0" smtClean="0"/>
              <a:t>small-to-mid-sized system, </a:t>
            </a:r>
            <a:r>
              <a:rPr lang="en-US" altLang="ja-JP" sz="800" dirty="0"/>
              <a:t>while also seeking high performance and future-proof, state-of-the-art technology.  </a:t>
            </a:r>
            <a:endParaRPr lang="en-US" altLang="ja-JP" sz="800" dirty="0" smtClean="0"/>
          </a:p>
          <a:p>
            <a:r>
              <a:rPr lang="en-US" altLang="ja-JP" sz="800" dirty="0" smtClean="0"/>
              <a:t>Ease </a:t>
            </a:r>
            <a:r>
              <a:rPr lang="en-US" altLang="ja-JP" sz="800" dirty="0"/>
              <a:t>of installation and straightforward operation also enhance the quality of this system.</a:t>
            </a:r>
            <a:endParaRPr lang="ja-JP" altLang="ja-JP" sz="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20655" y="1043714"/>
            <a:ext cx="653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Switcher : MVS-6530(x1), ICP-6530 (x1), ICP-6511 (x1)</a:t>
            </a:r>
          </a:p>
          <a:p>
            <a:r>
              <a:rPr lang="en-US" altLang="ja-JP" sz="800" dirty="0" smtClean="0"/>
              <a:t>Camera   : HSC-300(x3), HSCU-300(x3)</a:t>
            </a:r>
            <a:endParaRPr lang="en-US" altLang="ja-JP" sz="800" strike="sngStrike" dirty="0" smtClean="0">
              <a:solidFill>
                <a:srgbClr val="FF0000"/>
              </a:solidFill>
            </a:endParaRPr>
          </a:p>
          <a:p>
            <a:r>
              <a:rPr lang="en-US" altLang="ja-JP" sz="800" dirty="0" smtClean="0"/>
              <a:t>Monitor </a:t>
            </a:r>
            <a:r>
              <a:rPr lang="en-US" altLang="ja-JP" sz="800" dirty="0"/>
              <a:t>: BVM-F250, BVM-F170, PVM-2541, PVM-1741, PVM-740 </a:t>
            </a:r>
            <a:endParaRPr lang="en-US" altLang="ja-JP" sz="800" dirty="0" smtClean="0"/>
          </a:p>
          <a:p>
            <a:r>
              <a:rPr lang="en-US" altLang="ja-JP" sz="800" dirty="0" smtClean="0"/>
              <a:t>Recorder  : XDS-PD1000(x3) </a:t>
            </a:r>
            <a:r>
              <a:rPr lang="en-US" altLang="ja-JP" sz="800" dirty="0"/>
              <a:t>or </a:t>
            </a:r>
            <a:r>
              <a:rPr lang="en-US" altLang="ja-JP" sz="800" dirty="0" smtClean="0"/>
              <a:t>PDW-HD1200 (x3)</a:t>
            </a:r>
            <a:endParaRPr lang="ja-JP" altLang="ja-JP" sz="800" dirty="0"/>
          </a:p>
          <a:p>
            <a:r>
              <a:rPr lang="en-US" altLang="ja-JP" sz="800" dirty="0" smtClean="0"/>
              <a:t>Microphone : DWM-02(x1), CU-C31(x1), DWT-B01(x1), ECM-77BC(x1), DWR-R02D(x1), </a:t>
            </a:r>
            <a:r>
              <a:rPr lang="en-US" altLang="ja-JP" sz="800" dirty="0"/>
              <a:t>F-780 (x 2</a:t>
            </a:r>
            <a:r>
              <a:rPr lang="en-US" altLang="ja-JP" sz="800" dirty="0" smtClean="0"/>
              <a:t>)</a:t>
            </a:r>
            <a:endParaRPr lang="ja-JP" altLang="ja-JP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5037" y="1781957"/>
            <a:ext cx="46256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The MVS-6530 is suitable for a mid-range live production system.  It can be configured with a dedicated control panel (ICP-6530) and menu panel (ICP-6511) by very simple connection with control cables.  This system is effective for a range of switching operations.  </a:t>
            </a:r>
          </a:p>
          <a:p>
            <a:r>
              <a:rPr lang="en-US" altLang="ja-JP" sz="800" dirty="0" smtClean="0"/>
              <a:t>• 3M/E</a:t>
            </a:r>
            <a:r>
              <a:rPr lang="en-US" altLang="ja-JP" sz="800" dirty="0"/>
              <a:t>, 48 inputs and 32 outputs</a:t>
            </a:r>
          </a:p>
          <a:p>
            <a:r>
              <a:rPr lang="en-US" altLang="ja-JP" sz="800" dirty="0" smtClean="0"/>
              <a:t>• 4 </a:t>
            </a:r>
            <a:r>
              <a:rPr lang="en-US" altLang="ja-JP" sz="800" dirty="0" err="1"/>
              <a:t>keyers</a:t>
            </a:r>
            <a:r>
              <a:rPr lang="en-US" altLang="ja-JP" sz="800" dirty="0"/>
              <a:t> for ME1, ME2 and 8 </a:t>
            </a:r>
            <a:r>
              <a:rPr lang="en-US" altLang="ja-JP" sz="800" dirty="0" err="1"/>
              <a:t>keyers</a:t>
            </a:r>
            <a:r>
              <a:rPr lang="en-US" altLang="ja-JP" sz="800" dirty="0"/>
              <a:t> for P/P</a:t>
            </a:r>
          </a:p>
          <a:p>
            <a:r>
              <a:rPr lang="en-US" altLang="ja-JP" sz="800" dirty="0" smtClean="0"/>
              <a:t>• 2.5D </a:t>
            </a:r>
            <a:r>
              <a:rPr lang="en-US" altLang="ja-JP" sz="800" dirty="0"/>
              <a:t>resizer assignable to 2 of 4 </a:t>
            </a:r>
            <a:r>
              <a:rPr lang="en-US" altLang="ja-JP" sz="800" dirty="0" err="1"/>
              <a:t>keyers</a:t>
            </a:r>
            <a:r>
              <a:rPr lang="en-US" altLang="ja-JP" sz="800" dirty="0"/>
              <a:t> on ME1 and ME2, and to 4 of 8 </a:t>
            </a:r>
            <a:r>
              <a:rPr lang="en-US" altLang="ja-JP" sz="800" dirty="0" err="1"/>
              <a:t>keyers</a:t>
            </a:r>
            <a:r>
              <a:rPr lang="en-US" altLang="ja-JP" sz="800" dirty="0"/>
              <a:t> on P/P  </a:t>
            </a:r>
          </a:p>
          <a:p>
            <a:r>
              <a:rPr lang="en-US" altLang="ja-JP" sz="800" dirty="0" smtClean="0"/>
              <a:t>• 8-channel </a:t>
            </a:r>
            <a:r>
              <a:rPr lang="en-US" altLang="ja-JP" sz="800" dirty="0"/>
              <a:t>frame memory stores up to 1,000 HD frames </a:t>
            </a:r>
          </a:p>
          <a:p>
            <a:r>
              <a:rPr lang="en-US" altLang="ja-JP" sz="800" dirty="0" smtClean="0"/>
              <a:t>• 2-channel </a:t>
            </a:r>
            <a:r>
              <a:rPr lang="en-US" altLang="ja-JP" sz="800" dirty="0"/>
              <a:t>3D DME for attractive effects (non-linear effects are supported for 1-channel of DME) (</a:t>
            </a:r>
            <a:r>
              <a:rPr lang="en-US" altLang="ja-JP" sz="800" dirty="0" smtClean="0"/>
              <a:t>MKS-</a:t>
            </a:r>
            <a:br>
              <a:rPr lang="en-US" altLang="ja-JP" sz="800" dirty="0" smtClean="0"/>
            </a:br>
            <a:r>
              <a:rPr lang="en-US" altLang="ja-JP" sz="800" dirty="0" smtClean="0"/>
              <a:t>    6570) </a:t>
            </a:r>
            <a:endParaRPr lang="en-US" altLang="ja-JP" sz="800" dirty="0"/>
          </a:p>
          <a:p>
            <a:r>
              <a:rPr lang="en-US" altLang="ja-JP" sz="800" dirty="0" smtClean="0"/>
              <a:t>• Format </a:t>
            </a:r>
            <a:r>
              <a:rPr lang="en-US" altLang="ja-JP" sz="800" dirty="0"/>
              <a:t>converter supports 8-channel input or 4-channel input/2-channel output (</a:t>
            </a:r>
            <a:r>
              <a:rPr lang="en-US" altLang="ja-JP" sz="800" dirty="0" smtClean="0"/>
              <a:t>MKS-6550)</a:t>
            </a:r>
            <a:endParaRPr lang="en-US" altLang="ja-JP" sz="800" dirty="0"/>
          </a:p>
          <a:p>
            <a:r>
              <a:rPr lang="en-US" altLang="ja-JP" sz="800" dirty="0" smtClean="0"/>
              <a:t>• Frame </a:t>
            </a:r>
            <a:r>
              <a:rPr lang="en-US" altLang="ja-JP" sz="800" dirty="0"/>
              <a:t>synchronizers with an optional format converter board (</a:t>
            </a:r>
            <a:r>
              <a:rPr lang="en-US" altLang="ja-JP" sz="800" dirty="0" smtClean="0"/>
              <a:t>MKS-6550)  </a:t>
            </a:r>
            <a:endParaRPr lang="en-US" altLang="ja-JP" sz="800" dirty="0"/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2-channel Multi Viewer outputs with 4 splits or 10 splits </a:t>
            </a:r>
          </a:p>
          <a:p>
            <a:r>
              <a:rPr lang="en-US" altLang="ja-JP" sz="800" dirty="0" smtClean="0"/>
              <a:t>• Useful </a:t>
            </a:r>
            <a:r>
              <a:rPr lang="en-US" altLang="ja-JP" sz="800" dirty="0"/>
              <a:t>AUX Mix function for mixing two sources on studio monitors</a:t>
            </a:r>
          </a:p>
          <a:p>
            <a:r>
              <a:rPr lang="en-US" altLang="ja-JP" sz="800" dirty="0" smtClean="0"/>
              <a:t>• Newly </a:t>
            </a:r>
            <a:r>
              <a:rPr lang="en-US" altLang="ja-JP" sz="800" dirty="0"/>
              <a:t>developed control panel with OLED display devices and RGB color buttons (ICP-6530)</a:t>
            </a:r>
          </a:p>
          <a:p>
            <a:r>
              <a:rPr lang="en-US" altLang="ja-JP" sz="800" dirty="0" smtClean="0"/>
              <a:t>• </a:t>
            </a:r>
            <a:r>
              <a:rPr lang="en-US" altLang="ja-JP" sz="800" dirty="0" err="1" smtClean="0"/>
              <a:t>Keyframe</a:t>
            </a:r>
            <a:r>
              <a:rPr lang="en-US" altLang="ja-JP" sz="800" dirty="0"/>
              <a:t>, Snapshot, </a:t>
            </a:r>
            <a:r>
              <a:rPr lang="en-US" altLang="ja-JP" sz="800" dirty="0" err="1"/>
              <a:t>Shotbox</a:t>
            </a:r>
            <a:r>
              <a:rPr lang="en-US" altLang="ja-JP" sz="800" dirty="0"/>
              <a:t>, and Macro are available to reproduce your </a:t>
            </a:r>
            <a:r>
              <a:rPr lang="en-US" altLang="ja-JP" sz="800" dirty="0" smtClean="0"/>
              <a:t>effects</a:t>
            </a:r>
          </a:p>
          <a:p>
            <a:r>
              <a:rPr lang="en-US" altLang="ja-JP" sz="800" dirty="0" smtClean="0"/>
              <a:t>• Can control the XDS-PD1000 by VDCP protocol.</a:t>
            </a:r>
          </a:p>
          <a:p>
            <a:r>
              <a:rPr lang="en-US" altLang="ja-JP" sz="800" dirty="0" smtClean="0"/>
              <a:t> </a:t>
            </a:r>
            <a:endParaRPr lang="en-US" altLang="ja-JP" sz="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15707" y="959098"/>
            <a:ext cx="4486106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800" b="1" dirty="0" smtClean="0"/>
              <a:t>Model List</a:t>
            </a:r>
            <a:endParaRPr kumimoji="1" lang="ja-JP" altLang="en-US" sz="8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9356" y="3777496"/>
            <a:ext cx="4479755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Recorder</a:t>
            </a:r>
            <a:endParaRPr kumimoji="1" lang="ja-JP" altLang="en-US" sz="8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71999" y="1701470"/>
            <a:ext cx="4582311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800" b="1" dirty="0" smtClean="0"/>
              <a:t>System Camera</a:t>
            </a:r>
            <a:endParaRPr kumimoji="1" lang="ja-JP" altLang="en-US" sz="8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8467" y="1704855"/>
            <a:ext cx="447886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Switcher</a:t>
            </a:r>
            <a:endParaRPr kumimoji="1" lang="ja-JP" altLang="en-US" sz="8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00575" y="3720224"/>
            <a:ext cx="4553736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Monitor</a:t>
            </a:r>
            <a:endParaRPr kumimoji="1" lang="ja-JP" altLang="en-US" sz="8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92500" y="5180120"/>
            <a:ext cx="4553736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Microphone</a:t>
            </a:r>
            <a:endParaRPr kumimoji="1" lang="ja-JP" altLang="en-US" sz="8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8467" y="232098"/>
            <a:ext cx="4478866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System Overview</a:t>
            </a:r>
            <a:endParaRPr lang="en-US" altLang="ja-JP" sz="800" b="1" dirty="0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2236" y="0"/>
            <a:ext cx="9144000" cy="237067"/>
          </a:xfrm>
          <a:prstGeom prst="rect">
            <a:avLst/>
          </a:prstGeom>
          <a:solidFill>
            <a:srgbClr val="FF0000"/>
          </a:solidFill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</a:pPr>
            <a:r>
              <a:rPr lang="ja-JP" altLang="en-US" sz="1400" b="1" dirty="0" smtClean="0">
                <a:solidFill>
                  <a:prstClr val="white"/>
                </a:solidFill>
              </a:rPr>
              <a:t>  </a:t>
            </a:r>
            <a:r>
              <a:rPr lang="en-US" altLang="ja-JP" sz="1400" b="1" dirty="0" smtClean="0">
                <a:solidFill>
                  <a:prstClr val="white"/>
                </a:solidFill>
              </a:rPr>
              <a:t>Affordable HD Studio System </a:t>
            </a:r>
            <a:endParaRPr lang="ja-JP" altLang="en-US" sz="1400" b="1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56364" y="3870100"/>
            <a:ext cx="4628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The XDS-PD1000 is a professional media station with built-in storage and interfaces for both Professional Disc media and </a:t>
            </a:r>
            <a:r>
              <a:rPr lang="en-US" altLang="ja-JP" sz="800" dirty="0" err="1"/>
              <a:t>SxS</a:t>
            </a:r>
            <a:r>
              <a:rPr lang="en-US" altLang="ja-JP" sz="800" dirty="0"/>
              <a:t> memory cards, enabling hybrid operation in an XDCAM workflow.  This media station features superior support for multi-task operation, networking, and other IT functions. </a:t>
            </a:r>
          </a:p>
          <a:p>
            <a:r>
              <a:rPr lang="en-US" altLang="ja-JP" sz="800" dirty="0" smtClean="0"/>
              <a:t>• Handles </a:t>
            </a:r>
            <a:r>
              <a:rPr lang="en-US" altLang="ja-JP" sz="800" dirty="0"/>
              <a:t>files in all formats: XDCAM HD422, XDCAM HD/SD, and XDCAM EX</a:t>
            </a:r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HDD or SSD drives as internal storage to offer multi-task, multi-access functions</a:t>
            </a:r>
          </a:p>
          <a:p>
            <a:r>
              <a:rPr lang="en-US" altLang="ja-JP" sz="800" dirty="0" smtClean="0"/>
              <a:t>• Offers </a:t>
            </a:r>
            <a:r>
              <a:rPr lang="en-US" altLang="ja-JP" sz="800" dirty="0"/>
              <a:t>bridge functions for Professional Discs and </a:t>
            </a:r>
            <a:r>
              <a:rPr lang="en-US" altLang="ja-JP" sz="800" dirty="0" err="1"/>
              <a:t>SxS</a:t>
            </a:r>
            <a:r>
              <a:rPr lang="en-US" altLang="ja-JP" sz="800" dirty="0"/>
              <a:t> memory cards</a:t>
            </a:r>
          </a:p>
          <a:p>
            <a:r>
              <a:rPr lang="en-US" altLang="ja-JP" sz="800" dirty="0"/>
              <a:t>     - Supports the new high-speed DCHS optical drive</a:t>
            </a:r>
          </a:p>
          <a:p>
            <a:r>
              <a:rPr lang="en-US" altLang="ja-JP" sz="800" dirty="0"/>
              <a:t>     - Handles the dual-layer disc (PFD50DLA), single-layer disc (PFD23A), quad-layer disc </a:t>
            </a:r>
            <a:r>
              <a:rPr lang="en-US" altLang="ja-JP" sz="800" dirty="0" smtClean="0"/>
              <a:t>(</a:t>
            </a:r>
            <a:r>
              <a:rPr lang="en-US" altLang="ja-JP" sz="800" dirty="0"/>
              <a:t>PFD128QLW),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     and </a:t>
            </a:r>
            <a:r>
              <a:rPr lang="en-US" altLang="ja-JP" sz="800" dirty="0"/>
              <a:t>triple-layer disc (mid-2012</a:t>
            </a:r>
            <a:r>
              <a:rPr lang="en-US" altLang="ja-JP" sz="800" dirty="0" smtClean="0"/>
              <a:t>)</a:t>
            </a:r>
          </a:p>
          <a:p>
            <a:r>
              <a:rPr lang="en-US" altLang="ja-JP" sz="800" dirty="0" smtClean="0"/>
              <a:t>      -Handles </a:t>
            </a:r>
            <a:r>
              <a:rPr lang="en-US" altLang="ja-JP" sz="800" dirty="0" err="1"/>
              <a:t>SxS</a:t>
            </a:r>
            <a:r>
              <a:rPr lang="en-US" altLang="ja-JP" sz="800" dirty="0"/>
              <a:t> Pro, SxS-1, and card adaptors for memory sticks and SDHCs</a:t>
            </a:r>
          </a:p>
          <a:p>
            <a:r>
              <a:rPr lang="en-US" altLang="ja-JP" sz="800" dirty="0" smtClean="0"/>
              <a:t>• Enhances </a:t>
            </a:r>
            <a:r>
              <a:rPr lang="en-US" altLang="ja-JP" sz="800" dirty="0"/>
              <a:t>network functionality</a:t>
            </a:r>
          </a:p>
          <a:p>
            <a:r>
              <a:rPr lang="en-US" altLang="ja-JP" sz="800" dirty="0"/>
              <a:t>      - Access growing volumes of files from non-linear editors without file transfer</a:t>
            </a:r>
          </a:p>
          <a:p>
            <a:r>
              <a:rPr lang="en-US" altLang="ja-JP" sz="800" dirty="0"/>
              <a:t>      - High-speed file transfer and multiple access via the network</a:t>
            </a:r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SD and HD as standard with up-conversion record, and </a:t>
            </a:r>
            <a:r>
              <a:rPr lang="en-US" altLang="ja-JP" sz="800" dirty="0" smtClean="0"/>
              <a:t>up/down/cross-conversion playback</a:t>
            </a:r>
            <a:endParaRPr lang="en-US" altLang="ja-JP" sz="800" dirty="0"/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industry-standard protocols (VDCP, ftp, CIFS)</a:t>
            </a:r>
          </a:p>
          <a:p>
            <a:r>
              <a:rPr lang="en-US" altLang="ja-JP" sz="800" dirty="0" smtClean="0"/>
              <a:t>• VTR-like </a:t>
            </a:r>
            <a:r>
              <a:rPr lang="en-US" altLang="ja-JP" sz="800" dirty="0"/>
              <a:t>user interface with front control panel</a:t>
            </a:r>
          </a:p>
          <a:p>
            <a:r>
              <a:rPr lang="en-US" altLang="ja-JP" sz="800" dirty="0" smtClean="0"/>
              <a:t>• Linear </a:t>
            </a:r>
            <a:r>
              <a:rPr lang="en-US" altLang="ja-JP" sz="800" dirty="0"/>
              <a:t>edit option (available Q3 2012)</a:t>
            </a:r>
          </a:p>
          <a:p>
            <a:endParaRPr lang="en-US" altLang="ja-JP" sz="800" dirty="0" smtClean="0"/>
          </a:p>
        </p:txBody>
      </p:sp>
      <p:sp>
        <p:nvSpPr>
          <p:cNvPr id="17" name="タイトル 1"/>
          <p:cNvSpPr>
            <a:spLocks noGrp="1"/>
          </p:cNvSpPr>
          <p:nvPr>
            <p:ph type="ctrTitle"/>
          </p:nvPr>
        </p:nvSpPr>
        <p:spPr>
          <a:xfrm>
            <a:off x="6202885" y="129299"/>
            <a:ext cx="2940461" cy="107767"/>
          </a:xfrm>
          <a:solidFill>
            <a:schemeClr val="tx1"/>
          </a:solidFill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</a:pPr>
            <a:r>
              <a:rPr lang="en-US" altLang="ja-JP" sz="800" b="1" dirty="0" smtClean="0">
                <a:solidFill>
                  <a:prstClr val="white"/>
                </a:solidFill>
                <a:cs typeface="+mn-cs"/>
              </a:rPr>
              <a:t>MVS-6530 </a:t>
            </a:r>
            <a:r>
              <a:rPr lang="en-US" altLang="ja-JP" sz="800" b="1" dirty="0">
                <a:solidFill>
                  <a:prstClr val="white"/>
                </a:solidFill>
                <a:cs typeface="+mn-cs"/>
              </a:rPr>
              <a:t>3M/E Higher-grade Broadcast-standard Switcher</a:t>
            </a:r>
            <a:endParaRPr lang="ja-JP" altLang="ja-JP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05052" y="5239830"/>
            <a:ext cx="46147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The DWX digital wireless microphone system is ideal for this configuration. </a:t>
            </a:r>
          </a:p>
          <a:p>
            <a:r>
              <a:rPr lang="en-US" altLang="ja-JP" sz="800" dirty="0" smtClean="0"/>
              <a:t>• High-quality </a:t>
            </a:r>
            <a:r>
              <a:rPr lang="en-US" altLang="ja-JP" sz="800" dirty="0"/>
              <a:t>sound with Sony’s original codec</a:t>
            </a:r>
          </a:p>
          <a:p>
            <a:r>
              <a:rPr lang="en-US" altLang="ja-JP" sz="800" dirty="0"/>
              <a:t>   </a:t>
            </a:r>
            <a:r>
              <a:rPr lang="en-US" altLang="ja-JP" sz="800" dirty="0" smtClean="0"/>
              <a:t>- </a:t>
            </a:r>
            <a:r>
              <a:rPr lang="en-US" altLang="ja-JP" sz="800" dirty="0"/>
              <a:t>24-bit 48 kHz sampling</a:t>
            </a:r>
          </a:p>
          <a:p>
            <a:r>
              <a:rPr lang="en-US" altLang="ja-JP" sz="800" dirty="0" smtClean="0"/>
              <a:t>   - </a:t>
            </a:r>
            <a:r>
              <a:rPr lang="en-US" altLang="ja-JP" sz="800" dirty="0"/>
              <a:t>Wide frequency range (20 Hz-22 KHz)</a:t>
            </a:r>
          </a:p>
          <a:p>
            <a:r>
              <a:rPr lang="en-US" altLang="ja-JP" sz="800" dirty="0" smtClean="0"/>
              <a:t>• High </a:t>
            </a:r>
            <a:r>
              <a:rPr lang="en-US" altLang="ja-JP" sz="800" dirty="0"/>
              <a:t>RF stability with minimized interference</a:t>
            </a:r>
          </a:p>
          <a:p>
            <a:r>
              <a:rPr lang="en-US" altLang="ja-JP" sz="800" dirty="0" smtClean="0"/>
              <a:t>• Greater </a:t>
            </a:r>
            <a:r>
              <a:rPr lang="en-US" altLang="ja-JP" sz="800" dirty="0"/>
              <a:t>flexibility with multi-channel operation</a:t>
            </a:r>
          </a:p>
          <a:p>
            <a:r>
              <a:rPr lang="en-US" altLang="ja-JP" sz="800" dirty="0" smtClean="0"/>
              <a:t>• Secure </a:t>
            </a:r>
            <a:r>
              <a:rPr lang="en-US" altLang="ja-JP" sz="800" dirty="0"/>
              <a:t>audio transmission</a:t>
            </a:r>
          </a:p>
          <a:p>
            <a:r>
              <a:rPr lang="en-US" altLang="ja-JP" sz="800" dirty="0" smtClean="0"/>
              <a:t>• RF </a:t>
            </a:r>
            <a:r>
              <a:rPr lang="en-US" altLang="ja-JP" sz="800" dirty="0"/>
              <a:t>remote control supports improved workflow</a:t>
            </a:r>
          </a:p>
          <a:p>
            <a:r>
              <a:rPr lang="en-US" altLang="ja-JP" sz="800" dirty="0" smtClean="0"/>
              <a:t>• Easy </a:t>
            </a:r>
            <a:r>
              <a:rPr lang="en-US" altLang="ja-JP" sz="800" dirty="0"/>
              <a:t>system </a:t>
            </a:r>
            <a:r>
              <a:rPr lang="en-US" altLang="ja-JP" sz="800" dirty="0" smtClean="0"/>
              <a:t>set-up</a:t>
            </a:r>
            <a:endParaRPr lang="en-US" altLang="ja-JP" sz="800" dirty="0"/>
          </a:p>
          <a:p>
            <a:r>
              <a:rPr lang="en-US" altLang="ja-JP" sz="800" dirty="0"/>
              <a:t>This high-profile studio microphone system includes the DWM-02 interchangeable handheld microphone with CU-C31 capsule, DWT-B01 body pack transmitter with ECM-77BC </a:t>
            </a:r>
            <a:r>
              <a:rPr lang="en-US" altLang="ja-JP" sz="800" dirty="0" err="1"/>
              <a:t>lavalier</a:t>
            </a:r>
            <a:r>
              <a:rPr lang="en-US" altLang="ja-JP" sz="800" dirty="0"/>
              <a:t> microphone, and DWR-R02D 1U-size rack-mount 2-channel wireless receiver.  It delivers superb quality sound, and high RF stability with minimized interference, along with a unique RF remote control feature which supports improved workflow</a:t>
            </a:r>
            <a:r>
              <a:rPr lang="en-US" altLang="ja-JP" sz="800" dirty="0" smtClean="0"/>
              <a:t>.</a:t>
            </a:r>
            <a:endParaRPr lang="ja-JP" altLang="ja-JP" sz="800" dirty="0"/>
          </a:p>
        </p:txBody>
      </p:sp>
      <p:sp>
        <p:nvSpPr>
          <p:cNvPr id="3" name="正方形/長方形 2"/>
          <p:cNvSpPr/>
          <p:nvPr/>
        </p:nvSpPr>
        <p:spPr>
          <a:xfrm>
            <a:off x="4493452" y="1770570"/>
            <a:ext cx="4788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The HSC-300 HD/SD System Camera is a high-performance camera which inherits technologies from the HDC Series, the high-end studio cameras from Sony with a great reputation among broadcast professionals.</a:t>
            </a:r>
          </a:p>
          <a:p>
            <a:r>
              <a:rPr lang="en-US" altLang="ja-JP" sz="800" dirty="0"/>
              <a:t>A significant advantage of the HSC-300 is that it features the latest digital </a:t>
            </a:r>
            <a:r>
              <a:rPr lang="en-US" altLang="ja-JP" sz="800" dirty="0" smtClean="0"/>
              <a:t> </a:t>
            </a:r>
            <a:r>
              <a:rPr lang="en-US" altLang="ja-JP" sz="800" dirty="0" err="1" smtClean="0"/>
              <a:t>triax</a:t>
            </a:r>
            <a:r>
              <a:rPr lang="en-US" altLang="ja-JP" sz="800" dirty="0" smtClean="0"/>
              <a:t> </a:t>
            </a:r>
            <a:r>
              <a:rPr lang="en-US" altLang="ja-JP" sz="800" dirty="0"/>
              <a:t>technology, which allows systems to be configured with conventional </a:t>
            </a:r>
            <a:r>
              <a:rPr lang="en-US" altLang="ja-JP" sz="800" dirty="0" err="1"/>
              <a:t>triax</a:t>
            </a:r>
            <a:r>
              <a:rPr lang="en-US" altLang="ja-JP" sz="800" dirty="0"/>
              <a:t>.</a:t>
            </a:r>
          </a:p>
          <a:p>
            <a:r>
              <a:rPr lang="en-US" altLang="ja-JP" sz="800" dirty="0"/>
              <a:t>• The digital </a:t>
            </a:r>
            <a:r>
              <a:rPr lang="en-US" altLang="ja-JP" sz="800" dirty="0" err="1"/>
              <a:t>triax</a:t>
            </a:r>
            <a:r>
              <a:rPr lang="en-US" altLang="ja-JP" sz="800" dirty="0"/>
              <a:t> transmission system offers long cable runs of up to 1800 m (5906 feet)* via ø14.5 mm cable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between </a:t>
            </a:r>
            <a:r>
              <a:rPr lang="en-US" altLang="ja-JP" sz="800" dirty="0"/>
              <a:t>camera and CCU</a:t>
            </a:r>
          </a:p>
          <a:p>
            <a:r>
              <a:rPr lang="en-US" altLang="ja-JP" sz="800" dirty="0" smtClean="0"/>
              <a:t>   * </a:t>
            </a:r>
            <a:r>
              <a:rPr lang="en-US" altLang="ja-JP" sz="800" dirty="0"/>
              <a:t>Maximum cable length depends on camera system configuration, lens type, and the number of cable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    connections</a:t>
            </a:r>
            <a:r>
              <a:rPr lang="en-US" altLang="ja-JP" sz="800" dirty="0"/>
              <a:t>.</a:t>
            </a:r>
          </a:p>
          <a:p>
            <a:r>
              <a:rPr lang="en-US" altLang="ja-JP" sz="800" dirty="0"/>
              <a:t>• Equipped with field-proven 2/3-inch full-resolution 1920 x 1080 HD Power HAD FX CCDs</a:t>
            </a:r>
          </a:p>
          <a:p>
            <a:r>
              <a:rPr lang="en-US" altLang="ja-JP" sz="800" dirty="0"/>
              <a:t>• Incorporates a high-performance 14-bit A/D converter that enables images to be processed with </a:t>
            </a:r>
            <a:r>
              <a:rPr lang="en-US" altLang="ja-JP" sz="800" dirty="0" smtClean="0"/>
              <a:t>maximum</a:t>
            </a:r>
            <a:br>
              <a:rPr lang="en-US" altLang="ja-JP" sz="800" dirty="0" smtClean="0"/>
            </a:br>
            <a:r>
              <a:rPr lang="en-US" altLang="ja-JP" sz="800" dirty="0" smtClean="0"/>
              <a:t>    </a:t>
            </a:r>
            <a:r>
              <a:rPr lang="en-US" altLang="ja-JP" sz="800" dirty="0"/>
              <a:t>precision</a:t>
            </a:r>
          </a:p>
          <a:p>
            <a:r>
              <a:rPr lang="en-US" altLang="ja-JP" sz="800" dirty="0"/>
              <a:t>• Two types of Focus Assist function allow manual adjustments through the viewfinder;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an </a:t>
            </a:r>
            <a:r>
              <a:rPr lang="en-US" altLang="ja-JP" sz="800" dirty="0"/>
              <a:t>indicator displayed in the viewfinder frame lets users make more accurate and fine focus adjustments</a:t>
            </a:r>
          </a:p>
          <a:p>
            <a:r>
              <a:rPr lang="en-US" altLang="ja-JP" sz="800" dirty="0"/>
              <a:t>• Offers large-lens operation in combination with Sony’s HDLA-1500 Series large lens adaptors, which </a:t>
            </a:r>
            <a:r>
              <a:rPr lang="en-US" altLang="ja-JP" sz="800" dirty="0" smtClean="0"/>
              <a:t>are</a:t>
            </a:r>
            <a:br>
              <a:rPr lang="en-US" altLang="ja-JP" sz="800" dirty="0" smtClean="0"/>
            </a:br>
            <a:r>
              <a:rPr lang="en-US" altLang="ja-JP" sz="800" dirty="0" smtClean="0"/>
              <a:t>   accepted </a:t>
            </a:r>
            <a:r>
              <a:rPr lang="en-US" altLang="ja-JP" sz="800" dirty="0"/>
              <a:t>worldwide for use with HDC Series cameras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497500" y="3793260"/>
            <a:ext cx="4679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/>
              <a:t>TRIMASTER EL</a:t>
            </a:r>
            <a:r>
              <a:rPr lang="en-US" altLang="ja-JP" sz="800" baseline="30000" dirty="0"/>
              <a:t>TM</a:t>
            </a:r>
            <a:r>
              <a:rPr lang="en-US" altLang="ja-JP" sz="800" dirty="0"/>
              <a:t> OLED monitors including BVM-F Series and PVM Series deliver superb picture quality and all-in-one convenient features:</a:t>
            </a:r>
          </a:p>
          <a:p>
            <a:r>
              <a:rPr lang="en-US" altLang="ja-JP" sz="800" dirty="0"/>
              <a:t>• Unrivalled black performance</a:t>
            </a:r>
          </a:p>
          <a:p>
            <a:r>
              <a:rPr lang="en-US" altLang="ja-JP" sz="800" dirty="0"/>
              <a:t>• Quick response with virtually no motion blur</a:t>
            </a:r>
          </a:p>
          <a:p>
            <a:r>
              <a:rPr lang="en-US" altLang="ja-JP" sz="800" dirty="0"/>
              <a:t>• A wide color gamut and accurate color reproduction</a:t>
            </a:r>
          </a:p>
          <a:p>
            <a:r>
              <a:rPr lang="en-US" altLang="ja-JP" sz="800" dirty="0"/>
              <a:t>• Quality picture consistency</a:t>
            </a:r>
          </a:p>
          <a:p>
            <a:r>
              <a:rPr lang="en-US" altLang="ja-JP" sz="800" dirty="0"/>
              <a:t>• Standard 3G/HD/SD-SDI input and HDMI input</a:t>
            </a:r>
          </a:p>
          <a:p>
            <a:r>
              <a:rPr lang="en-US" altLang="ja-JP" sz="800" dirty="0"/>
              <a:t>• Waveform monitor, audio level meter, and time code display </a:t>
            </a:r>
          </a:p>
          <a:p>
            <a:r>
              <a:rPr lang="en-US" altLang="ja-JP" sz="800" dirty="0"/>
              <a:t>• Auto white balance function</a:t>
            </a:r>
          </a:p>
          <a:p>
            <a:r>
              <a:rPr lang="en-US" altLang="ja-JP" sz="800" dirty="0"/>
              <a:t>These monitors are indispensable for quality content creation work.  The BVM-F Series is recommended for critical monitoring, while the PVM Series is recommended for general use</a:t>
            </a:r>
            <a:r>
              <a:rPr lang="en-US" altLang="ja-JP" sz="800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79" y="806730"/>
            <a:ext cx="1508827" cy="8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57" y="867966"/>
            <a:ext cx="595758" cy="24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71" y="1026129"/>
            <a:ext cx="825228" cy="49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82" y="1121568"/>
            <a:ext cx="728271" cy="2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3736" y="1145666"/>
            <a:ext cx="335589" cy="2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34" y="985489"/>
            <a:ext cx="240390" cy="40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65" y="950952"/>
            <a:ext cx="703262" cy="55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71" y="1212611"/>
            <a:ext cx="1050358" cy="3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70" y="2522345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13" y="2527061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555617"/>
            <a:ext cx="336307" cy="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1841025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17" y="18398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32" y="18459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22" y="18520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46" y="1603341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37" y="1594769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00" y="1616909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サブタイトル 2"/>
          <p:cNvSpPr txBox="1">
            <a:spLocks/>
          </p:cNvSpPr>
          <p:nvPr/>
        </p:nvSpPr>
        <p:spPr>
          <a:xfrm>
            <a:off x="1861" y="6509334"/>
            <a:ext cx="9144000" cy="3760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2195513" y="455373"/>
            <a:ext cx="6219825" cy="4757738"/>
          </a:xfrm>
          <a:prstGeom prst="rect">
            <a:avLst/>
          </a:prstGeom>
          <a:noFill/>
          <a:ln w="76200">
            <a:solidFill>
              <a:srgbClr val="CC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051" name="Picture 2" descr="C:\Documents and Settings\watanabe-h\デスクトップ\sony_photo\sony_photo\4_Wire Un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2768361"/>
            <a:ext cx="184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C:\Documents and Settings\watanabe-h\デスクトップ\sony_photo\sony_photo\Beltpack for Digital  Wireless Interc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87" y="4092336"/>
            <a:ext cx="111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Documents and Settings\watanabe-h\デスクトップ\sony_photo\sony_photo\BKSR1617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977911"/>
            <a:ext cx="6794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Documents and Settings\watanabe-h\デスクトップ\sony_photo\sony_photo\CD_DVD Recor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641611"/>
            <a:ext cx="639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Documents and Settings\watanabe-h\デスクトップ\sony_photo\sony_photo\Character Generat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22073"/>
            <a:ext cx="6683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C:\Documents and Settings\watanabe-h\デスクトップ\sony_photo\sony_photo\Compact Disc Play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84411"/>
            <a:ext cx="4524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C:\Documents and Settings\watanabe-h\デスクトップ\sony_photo\sony_photo\Digital Audio Mix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841511"/>
            <a:ext cx="62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C:\Documents and Settings\watanabe-h\デスクトップ\sony_photo\sony_photo\Digital WF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443048"/>
            <a:ext cx="2159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C:\Documents and Settings\watanabe-h\デスクトップ\sony_photo\sony_photo\Digital Wireless Intercom Syste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93973"/>
            <a:ext cx="9445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C:\Documents and Settings\watanabe-h\デスクトップ\sony_photo\sony_photo\FLOOR MONIT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41361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146186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5" descr="C:\Documents and Settings\watanabe-h\デスクトップ\sony_photo\sony_photo\HKCUFP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3914"/>
          <a:stretch>
            <a:fillRect/>
          </a:stretch>
        </p:blipFill>
        <p:spPr bwMode="auto">
          <a:xfrm>
            <a:off x="7478713" y="3874848"/>
            <a:ext cx="7096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8" descr="C:\Documents and Settings\watanabe-h\デスクトップ\sony_photo\sony_photo\Intercom Headse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731598"/>
            <a:ext cx="215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6" descr="C:\Documents and Settings\watanabe-h\デスクトップ\sony_photo\sony_photo\PFVSP330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307986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8" descr="C:\Documents and Settings\watanabe-h\デスクトップ\sony_photo\sony_photo\Stereo Meter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436698"/>
            <a:ext cx="277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" descr="C:\Documents and Settings\watanabe-h\デスクトップ\sony_photo\sony_photo\Beltpack for Digital  Wireless Interc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75" y="4087573"/>
            <a:ext cx="111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146186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811473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798773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2" descr="C:\Documents and Settings\watanabe-h\デスクトップ\sony_photo\sony_photo\4_Wire Uni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157423"/>
            <a:ext cx="1825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3019425" y="4522548"/>
            <a:ext cx="6746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CD/DVD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990850" y="4070111"/>
            <a:ext cx="7588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Compact Disc Player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5800" y="4689236"/>
            <a:ext cx="10953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Wireless Intercom System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22813" y="4370148"/>
            <a:ext cx="7064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Audio Mixer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67288" y="3322398"/>
            <a:ext cx="5334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Stereo Meter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09299" y="3477095"/>
            <a:ext cx="6873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Wired Microphone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0298" y="4025359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Microphone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76300" y="2998548"/>
            <a:ext cx="6969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Fold-back Speaker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5" name="カギ線コネクタ 74"/>
          <p:cNvCxnSpPr/>
          <p:nvPr/>
        </p:nvCxnSpPr>
        <p:spPr>
          <a:xfrm flipV="1">
            <a:off x="1700213" y="841136"/>
            <a:ext cx="1333500" cy="609600"/>
          </a:xfrm>
          <a:prstGeom prst="bentConnector3">
            <a:avLst>
              <a:gd name="adj1" fmla="val 45359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カギ線コネクタ 77"/>
          <p:cNvCxnSpPr/>
          <p:nvPr/>
        </p:nvCxnSpPr>
        <p:spPr>
          <a:xfrm flipV="1">
            <a:off x="1695450" y="1069736"/>
            <a:ext cx="1333500" cy="776287"/>
          </a:xfrm>
          <a:prstGeom prst="bentConnector3">
            <a:avLst>
              <a:gd name="adj1" fmla="val 50000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カギ線コネクタ 83"/>
          <p:cNvCxnSpPr/>
          <p:nvPr/>
        </p:nvCxnSpPr>
        <p:spPr>
          <a:xfrm flipV="1">
            <a:off x="1697038" y="1298336"/>
            <a:ext cx="1331912" cy="990600"/>
          </a:xfrm>
          <a:prstGeom prst="bentConnector3">
            <a:avLst>
              <a:gd name="adj1" fmla="val 55367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カギ線コネクタ 89"/>
          <p:cNvCxnSpPr/>
          <p:nvPr/>
        </p:nvCxnSpPr>
        <p:spPr>
          <a:xfrm rot="5400000">
            <a:off x="1532732" y="1107041"/>
            <a:ext cx="406400" cy="11906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/>
          <p:nvPr/>
        </p:nvCxnSpPr>
        <p:spPr>
          <a:xfrm>
            <a:off x="1042988" y="1037986"/>
            <a:ext cx="666750" cy="60325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709738" y="1093548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425879" y="460136"/>
            <a:ext cx="1626760" cy="4362450"/>
          </a:xfrm>
          <a:prstGeom prst="rect">
            <a:avLst/>
          </a:prstGeom>
          <a:noFill/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963148" y="4128342"/>
            <a:ext cx="7275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DWT-B01</a:t>
            </a:r>
            <a:br>
              <a:rPr lang="en-US" altLang="ja-JP" sz="450" b="1" dirty="0" smtClean="0">
                <a:latin typeface="Arial Black" pitchFamily="34" charset="0"/>
                <a:cs typeface="Arial" pitchFamily="34" charset="0"/>
              </a:rPr>
            </a:b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+ECM-77BC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47540" y="4129550"/>
            <a:ext cx="45717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DWM-02</a:t>
            </a:r>
            <a:br>
              <a:rPr lang="en-US" altLang="ja-JP" sz="450" b="1" dirty="0" smtClean="0">
                <a:latin typeface="Arial Black" pitchFamily="34" charset="0"/>
                <a:cs typeface="Arial" pitchFamily="34" charset="0"/>
              </a:rPr>
            </a:b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+CU-C31</a:t>
            </a:r>
            <a:endParaRPr lang="ja-JP" altLang="en-US" sz="45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38163" y="2684223"/>
            <a:ext cx="45720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FLOOR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MONITOR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352146" y="3869107"/>
            <a:ext cx="71120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Beltpack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for Digital</a:t>
            </a:r>
            <a:b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Intercom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>
            <a:off x="1089674" y="3633408"/>
            <a:ext cx="2886176" cy="12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>
            <a:off x="3695700" y="3936761"/>
            <a:ext cx="966788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テキスト ボックス 134"/>
          <p:cNvSpPr txBox="1">
            <a:spLocks noChangeArrowheads="1"/>
          </p:cNvSpPr>
          <p:nvPr/>
        </p:nvSpPr>
        <p:spPr bwMode="auto">
          <a:xfrm>
            <a:off x="2230438" y="450611"/>
            <a:ext cx="94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800" b="1">
                <a:solidFill>
                  <a:srgbClr val="AA1248"/>
                </a:solidFill>
                <a:latin typeface="Arial Black" pitchFamily="34" charset="0"/>
                <a:cs typeface="Arial" charset="0"/>
              </a:rPr>
              <a:t>Control Room</a:t>
            </a:r>
            <a:endParaRPr lang="ja-JP" altLang="en-US" sz="800" b="1">
              <a:solidFill>
                <a:srgbClr val="AA1248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57213" y="1279286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CAM1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57213" y="1712673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CAM2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57213" y="2150823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CAM3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14350" y="2455623"/>
            <a:ext cx="7493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42-inch LCD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95300" y="1037986"/>
            <a:ext cx="49564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 Camera</a:t>
            </a:r>
            <a:endParaRPr lang="ja-JP" altLang="en-US" sz="45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98309" y="1130061"/>
            <a:ext cx="453970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HSC-300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438275" y="588723"/>
            <a:ext cx="66833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Intercom Headset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878138" y="583961"/>
            <a:ext cx="7461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Camera Control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878138" y="650636"/>
            <a:ext cx="50206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HSCU-300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392363" y="925273"/>
            <a:ext cx="5476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rgbClr val="E884CE"/>
                </a:solidFill>
                <a:latin typeface="Arial Black" pitchFamily="34" charset="0"/>
                <a:ea typeface="+mn-ea"/>
                <a:cs typeface="Arial" pitchFamily="34" charset="0"/>
              </a:rPr>
              <a:t>Triax</a:t>
            </a:r>
            <a:r>
              <a:rPr lang="en-US" altLang="ja-JP" sz="450" b="1" dirty="0">
                <a:solidFill>
                  <a:srgbClr val="E884CE"/>
                </a:solidFill>
                <a:latin typeface="Arial Black" pitchFamily="34" charset="0"/>
                <a:ea typeface="+mn-ea"/>
                <a:cs typeface="Arial" pitchFamily="34" charset="0"/>
              </a:rPr>
              <a:t> Cable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838575" y="707786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 Black" pitchFamily="34" charset="0"/>
                <a:ea typeface="+mn-ea"/>
                <a:cs typeface="Arial" pitchFamily="34" charset="0"/>
              </a:rPr>
              <a:t>HD/SD-SDI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878138" y="1403111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476625" y="1474548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1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476625" y="1950798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2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476625" y="2403236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3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878138" y="1879361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878138" y="2307986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878138" y="1479311"/>
            <a:ext cx="57579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XDS-PD1000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878138" y="1950798"/>
            <a:ext cx="57579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XDS-PD1000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878138" y="2374661"/>
            <a:ext cx="57579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XDS-PD1000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809875" y="2831861"/>
            <a:ext cx="1091966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Recorder Control from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MVS-6530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946400" y="3679586"/>
            <a:ext cx="889987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" pitchFamily="34" charset="0"/>
                <a:ea typeface="+mn-ea"/>
                <a:cs typeface="Arial" pitchFamily="34" charset="0"/>
              </a:rPr>
              <a:t>Digital Wireless Receiver</a:t>
            </a:r>
            <a:endParaRPr lang="ja-JP" altLang="en-US" sz="45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947988" y="3755786"/>
            <a:ext cx="51809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DWR-R02D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329113" y="3169998"/>
            <a:ext cx="10048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Fold-back(Analog, Line Level)</a:t>
            </a:r>
            <a:endParaRPr lang="ja-JP" altLang="en-US" sz="4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587875" y="2561986"/>
            <a:ext cx="80021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S-Bus 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570413" y="2993786"/>
            <a:ext cx="606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339933"/>
                </a:solidFill>
                <a:latin typeface="Arial" pitchFamily="34" charset="0"/>
                <a:ea typeface="+mn-ea"/>
                <a:cs typeface="Arial" pitchFamily="34" charset="0"/>
              </a:rPr>
              <a:t>Analog Monitor</a:t>
            </a:r>
            <a:endParaRPr lang="ja-JP" altLang="en-US" sz="450" b="1" dirty="0">
              <a:solidFill>
                <a:srgbClr val="3399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586288" y="865995"/>
            <a:ext cx="7905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Multi-Format Switcher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586288" y="951720"/>
            <a:ext cx="114005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MVS-6530+ICP-6530+ICP-6511</a:t>
            </a:r>
            <a:b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</a:b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553200" y="498236"/>
            <a:ext cx="7461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Character Generator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 flipH="1">
            <a:off x="1657350" y="3293823"/>
            <a:ext cx="4048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5700713" y="2998548"/>
            <a:ext cx="0" cy="893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>
            <a:off x="5386388" y="3936761"/>
            <a:ext cx="2809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>
            <a:off x="2405063" y="4989273"/>
            <a:ext cx="3295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V="1">
            <a:off x="2409825" y="2722323"/>
            <a:ext cx="0" cy="2271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>
            <a:off x="2413000" y="2731848"/>
            <a:ext cx="638175" cy="47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 flipV="1">
            <a:off x="5176838" y="3665298"/>
            <a:ext cx="0" cy="17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4286250" y="4662248"/>
            <a:ext cx="0" cy="331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4691063" y="2109548"/>
            <a:ext cx="7175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 8 X 4 Router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697413" y="2184161"/>
            <a:ext cx="9731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PFV-SP3300+HKSP-061M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772025" y="1884123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" pitchFamily="34" charset="0"/>
                <a:ea typeface="+mn-ea"/>
                <a:cs typeface="Arial" pitchFamily="34" charset="0"/>
              </a:rPr>
              <a:t>Line Output</a:t>
            </a:r>
            <a:endParaRPr lang="ja-JP" altLang="en-US" sz="450" b="1" dirty="0">
              <a:solidFill>
                <a:srgbClr val="8A9F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7353300" y="683973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" pitchFamily="34" charset="0"/>
                <a:ea typeface="+mn-ea"/>
                <a:cs typeface="Arial" pitchFamily="34" charset="0"/>
              </a:rPr>
              <a:t>Line Output</a:t>
            </a:r>
            <a:endParaRPr lang="ja-JP" altLang="en-US" sz="450" b="1" dirty="0">
              <a:solidFill>
                <a:srgbClr val="8A9F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602413" y="1212611"/>
            <a:ext cx="5667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Monitor Stack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7045325" y="13459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25-inch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6646863" y="1482486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7043738" y="1422161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PVM-2541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6791325" y="2369898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6786563" y="22984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17-inch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OLED Monitor</a:t>
            </a:r>
            <a:endParaRPr lang="en-US" altLang="ja-JP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602413" y="2193686"/>
            <a:ext cx="733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Production Console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6602413" y="3136661"/>
            <a:ext cx="5699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Vision Consol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7172325" y="3339861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6715125" y="3341448"/>
            <a:ext cx="460382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PVM-740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6703512" y="3264968"/>
            <a:ext cx="818356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7.4-inch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7924800" y="761761"/>
            <a:ext cx="4032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MCR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7924800" y="960198"/>
            <a:ext cx="4032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MCR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7007225" y="45844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17-inch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7007225" y="4665423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6710363" y="3874848"/>
            <a:ext cx="6591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RCP-1000/1500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6710363" y="3803411"/>
            <a:ext cx="7461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405688" y="3698636"/>
            <a:ext cx="7000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CCU Control Panel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7726363" y="3316048"/>
            <a:ext cx="5143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WFM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7673975" y="2636598"/>
            <a:ext cx="4889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4-Wire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310438" y="4046298"/>
            <a:ext cx="4889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4-Wire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410450" y="3765311"/>
            <a:ext cx="511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HKCU-FP1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602413" y="4451111"/>
            <a:ext cx="7112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Audio Monitor Wall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6700838" y="4598748"/>
            <a:ext cx="3968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Active</a:t>
            </a:r>
            <a:b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6834188" y="2860436"/>
            <a:ext cx="5826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BKS-R1617A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6835775" y="2784236"/>
            <a:ext cx="8001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Universal Remote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0" name="直線コネクタ 179"/>
          <p:cNvCxnSpPr/>
          <p:nvPr/>
        </p:nvCxnSpPr>
        <p:spPr>
          <a:xfrm>
            <a:off x="5386388" y="4070111"/>
            <a:ext cx="628650" cy="4762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5586413" y="4070111"/>
            <a:ext cx="0" cy="842962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2614613" y="1822211"/>
            <a:ext cx="0" cy="311785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V="1">
            <a:off x="2609850" y="4909898"/>
            <a:ext cx="2986088" cy="127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>
            <a:off x="2624138" y="1825386"/>
            <a:ext cx="428625" cy="1587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>
            <a:off x="2614613" y="2276236"/>
            <a:ext cx="434975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>
            <a:off x="2600325" y="4789248"/>
            <a:ext cx="419100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>
            <a:off x="4114800" y="4196433"/>
            <a:ext cx="571500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4071938" y="1787286"/>
            <a:ext cx="0" cy="23495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H="1">
            <a:off x="3709988" y="4784486"/>
            <a:ext cx="361950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H="1">
            <a:off x="3719513" y="4344748"/>
            <a:ext cx="307975" cy="1588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flipH="1">
            <a:off x="3676650" y="2260361"/>
            <a:ext cx="395288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H="1">
            <a:off x="3681413" y="1799986"/>
            <a:ext cx="387350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6005513" y="1018936"/>
            <a:ext cx="0" cy="3070225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>
            <a:off x="5991225" y="1036398"/>
            <a:ext cx="1938338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/>
          <p:nvPr/>
        </p:nvCxnSpPr>
        <p:spPr>
          <a:xfrm>
            <a:off x="7334250" y="844311"/>
            <a:ext cx="600075" cy="3175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>
            <a:off x="5910263" y="857011"/>
            <a:ext cx="66675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flipH="1">
            <a:off x="5905500" y="841136"/>
            <a:ext cx="0" cy="38766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 flipH="1">
            <a:off x="5553075" y="1436448"/>
            <a:ext cx="361950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 flipH="1">
            <a:off x="4341813" y="1817448"/>
            <a:ext cx="2154237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矢印コネクタ 226"/>
          <p:cNvCxnSpPr/>
          <p:nvPr/>
        </p:nvCxnSpPr>
        <p:spPr>
          <a:xfrm flipV="1">
            <a:off x="5300663" y="3665298"/>
            <a:ext cx="0" cy="173038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5532438" y="4646373"/>
            <a:ext cx="7493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V="1">
            <a:off x="6269038" y="3093798"/>
            <a:ext cx="0" cy="15478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/>
          <p:cNvCxnSpPr/>
          <p:nvPr/>
        </p:nvCxnSpPr>
        <p:spPr>
          <a:xfrm>
            <a:off x="6267450" y="3089036"/>
            <a:ext cx="395288" cy="317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/>
          <p:cNvCxnSpPr/>
          <p:nvPr/>
        </p:nvCxnSpPr>
        <p:spPr>
          <a:xfrm>
            <a:off x="6273800" y="4198698"/>
            <a:ext cx="393700" cy="95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正方形/長方形 242"/>
          <p:cNvSpPr/>
          <p:nvPr/>
        </p:nvSpPr>
        <p:spPr>
          <a:xfrm>
            <a:off x="6681788" y="3274773"/>
            <a:ext cx="1547812" cy="115728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4" name="正方形/長方形 243"/>
          <p:cNvSpPr/>
          <p:nvPr/>
        </p:nvSpPr>
        <p:spPr>
          <a:xfrm>
            <a:off x="6681788" y="4598748"/>
            <a:ext cx="1228725" cy="533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" name="正方形/長方形 244"/>
          <p:cNvSpPr/>
          <p:nvPr/>
        </p:nvSpPr>
        <p:spPr>
          <a:xfrm>
            <a:off x="6681788" y="2327036"/>
            <a:ext cx="1428750" cy="771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6" name="正方形/長方形 245"/>
          <p:cNvSpPr/>
          <p:nvPr/>
        </p:nvSpPr>
        <p:spPr>
          <a:xfrm>
            <a:off x="6681788" y="1345961"/>
            <a:ext cx="1428750" cy="771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47" name="直線コネクタ 246"/>
          <p:cNvCxnSpPr/>
          <p:nvPr/>
        </p:nvCxnSpPr>
        <p:spPr>
          <a:xfrm flipH="1">
            <a:off x="4543425" y="2022236"/>
            <a:ext cx="1952625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flipH="1">
            <a:off x="5467350" y="2341323"/>
            <a:ext cx="1023938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 flipH="1">
            <a:off x="6472238" y="1169748"/>
            <a:ext cx="1195387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6481763" y="1164986"/>
            <a:ext cx="0" cy="2457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>
            <a:off x="6481763" y="1922223"/>
            <a:ext cx="18573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/>
          <p:nvPr/>
        </p:nvCxnSpPr>
        <p:spPr>
          <a:xfrm>
            <a:off x="6486525" y="2474673"/>
            <a:ext cx="1857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矢印コネクタ 260"/>
          <p:cNvCxnSpPr/>
          <p:nvPr/>
        </p:nvCxnSpPr>
        <p:spPr>
          <a:xfrm>
            <a:off x="6488113" y="3609736"/>
            <a:ext cx="187325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7653338" y="888761"/>
            <a:ext cx="0" cy="271462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/>
          <p:nvPr/>
        </p:nvCxnSpPr>
        <p:spPr>
          <a:xfrm flipH="1">
            <a:off x="3933825" y="1541223"/>
            <a:ext cx="37306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>
            <a:off x="4456113" y="837961"/>
            <a:ext cx="0" cy="1689100"/>
          </a:xfrm>
          <a:prstGeom prst="line">
            <a:avLst/>
          </a:prstGeom>
          <a:ln w="28575">
            <a:solidFill>
              <a:srgbClr val="8A9FE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/>
          <p:nvPr/>
        </p:nvCxnSpPr>
        <p:spPr>
          <a:xfrm>
            <a:off x="4443413" y="2517536"/>
            <a:ext cx="3048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矢印コネクタ 272"/>
          <p:cNvCxnSpPr/>
          <p:nvPr/>
        </p:nvCxnSpPr>
        <p:spPr>
          <a:xfrm>
            <a:off x="4338638" y="2403236"/>
            <a:ext cx="409575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/>
          <p:cNvCxnSpPr/>
          <p:nvPr/>
        </p:nvCxnSpPr>
        <p:spPr>
          <a:xfrm>
            <a:off x="4548188" y="2293698"/>
            <a:ext cx="20478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4557713" y="2007948"/>
            <a:ext cx="0" cy="29210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>
            <a:off x="4348163" y="1584086"/>
            <a:ext cx="0" cy="8318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>
            <a:off x="3924300" y="1526936"/>
            <a:ext cx="0" cy="1081087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/>
          <p:nvPr/>
        </p:nvCxnSpPr>
        <p:spPr>
          <a:xfrm flipH="1">
            <a:off x="3681413" y="1674573"/>
            <a:ext cx="252412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 flipH="1">
            <a:off x="3676650" y="21365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/>
          <p:nvPr/>
        </p:nvCxnSpPr>
        <p:spPr>
          <a:xfrm flipH="1">
            <a:off x="3683000" y="25937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 flipH="1">
            <a:off x="3667125" y="131738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 flipH="1">
            <a:off x="3667125" y="10697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 flipH="1">
            <a:off x="3667125" y="850661"/>
            <a:ext cx="781050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/>
          <p:cNvCxnSpPr/>
          <p:nvPr/>
        </p:nvCxnSpPr>
        <p:spPr>
          <a:xfrm>
            <a:off x="3914775" y="836373"/>
            <a:ext cx="9525" cy="49371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2503488" y="2960448"/>
            <a:ext cx="32972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 flipV="1">
            <a:off x="5551488" y="1531698"/>
            <a:ext cx="25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/>
          <p:nvPr/>
        </p:nvCxnSpPr>
        <p:spPr>
          <a:xfrm>
            <a:off x="5794375" y="1522173"/>
            <a:ext cx="1588" cy="14430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矢印コネクタ 301"/>
          <p:cNvCxnSpPr/>
          <p:nvPr/>
        </p:nvCxnSpPr>
        <p:spPr>
          <a:xfrm flipH="1">
            <a:off x="1471613" y="2793761"/>
            <a:ext cx="4171950" cy="0"/>
          </a:xfrm>
          <a:prstGeom prst="straightConnector1">
            <a:avLst/>
          </a:prstGeom>
          <a:ln w="28575">
            <a:solidFill>
              <a:srgbClr val="8A9FE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矢印コネクタ 307"/>
          <p:cNvCxnSpPr/>
          <p:nvPr/>
        </p:nvCxnSpPr>
        <p:spPr>
          <a:xfrm>
            <a:off x="2509838" y="1741248"/>
            <a:ext cx="53975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矢印コネクタ 309"/>
          <p:cNvCxnSpPr/>
          <p:nvPr/>
        </p:nvCxnSpPr>
        <p:spPr>
          <a:xfrm>
            <a:off x="2506663" y="2193686"/>
            <a:ext cx="54133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310"/>
          <p:cNvCxnSpPr/>
          <p:nvPr/>
        </p:nvCxnSpPr>
        <p:spPr>
          <a:xfrm>
            <a:off x="2503488" y="2657236"/>
            <a:ext cx="5461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矢印コネクタ 314"/>
          <p:cNvCxnSpPr/>
          <p:nvPr/>
        </p:nvCxnSpPr>
        <p:spPr>
          <a:xfrm flipV="1">
            <a:off x="5362575" y="2561987"/>
            <a:ext cx="0" cy="14946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/>
          <p:cNvCxnSpPr/>
          <p:nvPr/>
        </p:nvCxnSpPr>
        <p:spPr>
          <a:xfrm flipH="1">
            <a:off x="3681413" y="1731723"/>
            <a:ext cx="495300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3676650" y="2203211"/>
            <a:ext cx="504825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 flipH="1">
            <a:off x="3681413" y="2660411"/>
            <a:ext cx="482600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3981450" y="1122123"/>
            <a:ext cx="198438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324"/>
          <p:cNvCxnSpPr/>
          <p:nvPr/>
        </p:nvCxnSpPr>
        <p:spPr>
          <a:xfrm flipH="1">
            <a:off x="3963988" y="1034811"/>
            <a:ext cx="274637" cy="158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/>
          <p:cNvCxnSpPr/>
          <p:nvPr/>
        </p:nvCxnSpPr>
        <p:spPr>
          <a:xfrm>
            <a:off x="4233863" y="1026873"/>
            <a:ext cx="0" cy="18814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/>
          <p:cNvCxnSpPr/>
          <p:nvPr/>
        </p:nvCxnSpPr>
        <p:spPr>
          <a:xfrm>
            <a:off x="2509838" y="1733311"/>
            <a:ext cx="0" cy="12176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矢印コネクタ 333"/>
          <p:cNvCxnSpPr/>
          <p:nvPr/>
        </p:nvCxnSpPr>
        <p:spPr>
          <a:xfrm flipV="1">
            <a:off x="5365750" y="2698511"/>
            <a:ext cx="1301750" cy="679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矢印コネクタ 335"/>
          <p:cNvCxnSpPr/>
          <p:nvPr/>
        </p:nvCxnSpPr>
        <p:spPr>
          <a:xfrm>
            <a:off x="6161088" y="3987561"/>
            <a:ext cx="498475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6157913" y="2914650"/>
            <a:ext cx="0" cy="10792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4" name="Picture 10" descr="C:\Documents and Settings\watanabe-h\デスクトップ\sony_photo\sony_photo\Digital Wireless Intercom Syste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10" b="44160"/>
          <a:stretch>
            <a:fillRect/>
          </a:stretch>
        </p:blipFill>
        <p:spPr bwMode="auto">
          <a:xfrm>
            <a:off x="2874963" y="3790711"/>
            <a:ext cx="1397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" name="直線コネクタ 225"/>
          <p:cNvCxnSpPr/>
          <p:nvPr/>
        </p:nvCxnSpPr>
        <p:spPr>
          <a:xfrm>
            <a:off x="2728913" y="1693623"/>
            <a:ext cx="0" cy="10572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2732088" y="2746136"/>
            <a:ext cx="39687" cy="44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4175125" y="1118948"/>
            <a:ext cx="0" cy="2014538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 flipH="1">
            <a:off x="4165600" y="3127136"/>
            <a:ext cx="1916113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>
            <a:off x="6072188" y="3120786"/>
            <a:ext cx="6350" cy="644525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矢印コネクタ 264"/>
          <p:cNvCxnSpPr/>
          <p:nvPr/>
        </p:nvCxnSpPr>
        <p:spPr>
          <a:xfrm>
            <a:off x="6072188" y="3758961"/>
            <a:ext cx="592137" cy="0"/>
          </a:xfrm>
          <a:prstGeom prst="straightConnector1">
            <a:avLst/>
          </a:prstGeom>
          <a:ln w="1905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/>
          <p:cNvCxnSpPr/>
          <p:nvPr/>
        </p:nvCxnSpPr>
        <p:spPr>
          <a:xfrm>
            <a:off x="5894388" y="4727336"/>
            <a:ext cx="774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/>
          <p:nvPr/>
        </p:nvCxnSpPr>
        <p:spPr>
          <a:xfrm>
            <a:off x="5637213" y="2469911"/>
            <a:ext cx="0" cy="3333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283"/>
          <p:cNvCxnSpPr/>
          <p:nvPr/>
        </p:nvCxnSpPr>
        <p:spPr>
          <a:xfrm flipH="1">
            <a:off x="5457825" y="2484198"/>
            <a:ext cx="1857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308"/>
          <p:cNvCxnSpPr/>
          <p:nvPr/>
        </p:nvCxnSpPr>
        <p:spPr>
          <a:xfrm>
            <a:off x="5738813" y="4871798"/>
            <a:ext cx="9271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311"/>
          <p:cNvCxnSpPr/>
          <p:nvPr/>
        </p:nvCxnSpPr>
        <p:spPr>
          <a:xfrm>
            <a:off x="4278313" y="4655898"/>
            <a:ext cx="2825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 flipH="1">
            <a:off x="4019550" y="4281248"/>
            <a:ext cx="58738" cy="66675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V="1">
            <a:off x="4081463" y="4222511"/>
            <a:ext cx="0" cy="5715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 flipH="1">
            <a:off x="4073525" y="4174886"/>
            <a:ext cx="52388" cy="5715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/>
          <p:cNvCxnSpPr/>
          <p:nvPr/>
        </p:nvCxnSpPr>
        <p:spPr>
          <a:xfrm flipH="1" flipV="1">
            <a:off x="4067175" y="4125673"/>
            <a:ext cx="57150" cy="55563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矢印コネクタ 304"/>
          <p:cNvCxnSpPr/>
          <p:nvPr/>
        </p:nvCxnSpPr>
        <p:spPr bwMode="auto">
          <a:xfrm>
            <a:off x="2786063" y="2569923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/>
          <p:cNvCxnSpPr/>
          <p:nvPr/>
        </p:nvCxnSpPr>
        <p:spPr bwMode="auto">
          <a:xfrm flipH="1">
            <a:off x="2728913" y="2569923"/>
            <a:ext cx="66675" cy="4286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357"/>
          <p:cNvCxnSpPr/>
          <p:nvPr/>
        </p:nvCxnSpPr>
        <p:spPr bwMode="auto">
          <a:xfrm>
            <a:off x="2779713" y="2111136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 bwMode="auto">
          <a:xfrm flipH="1">
            <a:off x="2722563" y="2111136"/>
            <a:ext cx="66675" cy="42862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矢印コネクタ 360"/>
          <p:cNvCxnSpPr/>
          <p:nvPr/>
        </p:nvCxnSpPr>
        <p:spPr bwMode="auto">
          <a:xfrm>
            <a:off x="2790825" y="1657111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/>
          <p:nvPr/>
        </p:nvCxnSpPr>
        <p:spPr bwMode="auto">
          <a:xfrm flipH="1">
            <a:off x="2733675" y="1657111"/>
            <a:ext cx="66675" cy="44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364"/>
          <p:cNvCxnSpPr/>
          <p:nvPr/>
        </p:nvCxnSpPr>
        <p:spPr>
          <a:xfrm>
            <a:off x="4500563" y="1174511"/>
            <a:ext cx="146050" cy="1587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/>
          <p:cNvCxnSpPr/>
          <p:nvPr/>
        </p:nvCxnSpPr>
        <p:spPr>
          <a:xfrm flipH="1" flipV="1">
            <a:off x="4462463" y="1136411"/>
            <a:ext cx="50800" cy="3810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矢印コネクタ 372"/>
          <p:cNvCxnSpPr/>
          <p:nvPr/>
        </p:nvCxnSpPr>
        <p:spPr>
          <a:xfrm flipV="1">
            <a:off x="4295775" y="1541223"/>
            <a:ext cx="3508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 flipH="1" flipV="1">
            <a:off x="4291013" y="1542811"/>
            <a:ext cx="61912" cy="571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/>
          <p:cNvCxnSpPr/>
          <p:nvPr/>
        </p:nvCxnSpPr>
        <p:spPr>
          <a:xfrm flipH="1" flipV="1">
            <a:off x="5700713" y="4822586"/>
            <a:ext cx="46037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線コネクタ 390"/>
          <p:cNvCxnSpPr/>
          <p:nvPr/>
        </p:nvCxnSpPr>
        <p:spPr>
          <a:xfrm>
            <a:off x="5705475" y="3957398"/>
            <a:ext cx="0" cy="1031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/>
          <p:nvPr/>
        </p:nvCxnSpPr>
        <p:spPr>
          <a:xfrm flipH="1" flipV="1">
            <a:off x="5657850" y="3924061"/>
            <a:ext cx="46038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/>
          <p:cNvCxnSpPr/>
          <p:nvPr/>
        </p:nvCxnSpPr>
        <p:spPr>
          <a:xfrm flipH="1">
            <a:off x="5659438" y="3882786"/>
            <a:ext cx="46037" cy="50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/>
          <p:cNvCxnSpPr>
            <a:stCxn id="147" idx="2"/>
          </p:cNvCxnSpPr>
          <p:nvPr/>
        </p:nvCxnSpPr>
        <p:spPr>
          <a:xfrm>
            <a:off x="7607300" y="845898"/>
            <a:ext cx="46038" cy="5556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402"/>
          <p:cNvCxnSpPr/>
          <p:nvPr/>
        </p:nvCxnSpPr>
        <p:spPr>
          <a:xfrm>
            <a:off x="2476500" y="5952886"/>
            <a:ext cx="590550" cy="0"/>
          </a:xfrm>
          <a:prstGeom prst="straightConnector1">
            <a:avLst/>
          </a:prstGeom>
          <a:ln w="1905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403"/>
          <p:cNvCxnSpPr/>
          <p:nvPr/>
        </p:nvCxnSpPr>
        <p:spPr>
          <a:xfrm>
            <a:off x="2478088" y="5786198"/>
            <a:ext cx="59213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テキスト ボックス 405"/>
          <p:cNvSpPr txBox="1"/>
          <p:nvPr/>
        </p:nvSpPr>
        <p:spPr>
          <a:xfrm>
            <a:off x="3055938" y="5703648"/>
            <a:ext cx="16335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ON-AIR/Timeline(HD-SDI)From MCR, To LCD Monitor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7" name="テキスト ボックス 406"/>
          <p:cNvSpPr txBox="1"/>
          <p:nvPr/>
        </p:nvSpPr>
        <p:spPr>
          <a:xfrm>
            <a:off x="3055938" y="5870336"/>
            <a:ext cx="15954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Black Burst(Analog) From MCR, To Sync Generator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9" name="直線矢印コネクタ 408"/>
          <p:cNvCxnSpPr/>
          <p:nvPr/>
        </p:nvCxnSpPr>
        <p:spPr>
          <a:xfrm>
            <a:off x="5688013" y="2993786"/>
            <a:ext cx="9810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線コネクタ 416"/>
          <p:cNvCxnSpPr/>
          <p:nvPr/>
        </p:nvCxnSpPr>
        <p:spPr>
          <a:xfrm flipH="1">
            <a:off x="5291138" y="5775086"/>
            <a:ext cx="447675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 flipH="1">
            <a:off x="5291138" y="6035436"/>
            <a:ext cx="444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線コネクタ 419"/>
          <p:cNvCxnSpPr/>
          <p:nvPr/>
        </p:nvCxnSpPr>
        <p:spPr>
          <a:xfrm flipH="1">
            <a:off x="5291138" y="5908436"/>
            <a:ext cx="441325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線コネクタ 420"/>
          <p:cNvCxnSpPr/>
          <p:nvPr/>
        </p:nvCxnSpPr>
        <p:spPr>
          <a:xfrm flipH="1">
            <a:off x="5291138" y="6160848"/>
            <a:ext cx="438150" cy="0"/>
          </a:xfrm>
          <a:prstGeom prst="line">
            <a:avLst/>
          </a:prstGeom>
          <a:ln w="19050">
            <a:solidFill>
              <a:srgbClr val="E88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テキスト ボックス 428"/>
          <p:cNvSpPr txBox="1"/>
          <p:nvPr/>
        </p:nvSpPr>
        <p:spPr>
          <a:xfrm>
            <a:off x="5680075" y="5694123"/>
            <a:ext cx="479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HD/SD-SDI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3" name="テキスト ボックス 432"/>
          <p:cNvSpPr txBox="1"/>
          <p:nvPr/>
        </p:nvSpPr>
        <p:spPr>
          <a:xfrm>
            <a:off x="5680075" y="5825886"/>
            <a:ext cx="55403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Analog Video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4" name="テキスト ボックス 433"/>
          <p:cNvSpPr txBox="1"/>
          <p:nvPr/>
        </p:nvSpPr>
        <p:spPr>
          <a:xfrm>
            <a:off x="5680075" y="5949711"/>
            <a:ext cx="5603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Analog Audio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" name="テキスト ボックス 434"/>
          <p:cNvSpPr txBox="1"/>
          <p:nvPr/>
        </p:nvSpPr>
        <p:spPr>
          <a:xfrm>
            <a:off x="5680075" y="6083061"/>
            <a:ext cx="4953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Triax</a:t>
            </a: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Cable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6" name="直線コネクタ 435"/>
          <p:cNvCxnSpPr/>
          <p:nvPr/>
        </p:nvCxnSpPr>
        <p:spPr>
          <a:xfrm flipH="1">
            <a:off x="6442075" y="5768736"/>
            <a:ext cx="447675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コネクタ 436"/>
          <p:cNvCxnSpPr/>
          <p:nvPr/>
        </p:nvCxnSpPr>
        <p:spPr>
          <a:xfrm flipH="1">
            <a:off x="6442075" y="6027498"/>
            <a:ext cx="444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/>
          <p:cNvCxnSpPr/>
          <p:nvPr/>
        </p:nvCxnSpPr>
        <p:spPr>
          <a:xfrm flipH="1">
            <a:off x="6442075" y="5902086"/>
            <a:ext cx="43973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テキスト ボックス 438"/>
          <p:cNvSpPr txBox="1"/>
          <p:nvPr/>
        </p:nvSpPr>
        <p:spPr>
          <a:xfrm>
            <a:off x="6862763" y="5694123"/>
            <a:ext cx="6207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AES/EBU Audio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" name="テキスト ボックス 439"/>
          <p:cNvSpPr txBox="1"/>
          <p:nvPr/>
        </p:nvSpPr>
        <p:spPr>
          <a:xfrm>
            <a:off x="6862763" y="5814773"/>
            <a:ext cx="4286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Intercom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1" name="テキスト ボックス 440"/>
          <p:cNvSpPr txBox="1"/>
          <p:nvPr/>
        </p:nvSpPr>
        <p:spPr>
          <a:xfrm>
            <a:off x="6862763" y="5946536"/>
            <a:ext cx="6175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100013" y="6584399"/>
            <a:ext cx="83869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OTA12JUL</a:t>
            </a:r>
            <a:endParaRPr lang="ja-JP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6730882" y="1641937"/>
            <a:ext cx="3444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OnAir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7375525" y="1617423"/>
            <a:ext cx="4699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Recorder1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5" name="テキスト ボックス 444"/>
          <p:cNvSpPr txBox="1"/>
          <p:nvPr/>
        </p:nvSpPr>
        <p:spPr>
          <a:xfrm>
            <a:off x="7688263" y="1620598"/>
            <a:ext cx="4476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Recoder2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6" name="テキスト ボックス 445"/>
          <p:cNvSpPr txBox="1"/>
          <p:nvPr/>
        </p:nvSpPr>
        <p:spPr>
          <a:xfrm>
            <a:off x="6725210" y="1852093"/>
            <a:ext cx="3413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Cam1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7" name="テキスト ボックス 446"/>
          <p:cNvSpPr txBox="1"/>
          <p:nvPr/>
        </p:nvSpPr>
        <p:spPr>
          <a:xfrm>
            <a:off x="7076173" y="1853681"/>
            <a:ext cx="3413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Cam2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8" name="テキスト ボックス 447"/>
          <p:cNvSpPr txBox="1"/>
          <p:nvPr/>
        </p:nvSpPr>
        <p:spPr>
          <a:xfrm>
            <a:off x="7096748" y="1601953"/>
            <a:ext cx="3032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Line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9" name="テキスト ボックス 448"/>
          <p:cNvSpPr txBox="1"/>
          <p:nvPr/>
        </p:nvSpPr>
        <p:spPr>
          <a:xfrm>
            <a:off x="7393890" y="1855891"/>
            <a:ext cx="3413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Cam3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" name="テキスト ボックス 449"/>
          <p:cNvSpPr txBox="1"/>
          <p:nvPr/>
        </p:nvSpPr>
        <p:spPr>
          <a:xfrm>
            <a:off x="7704418" y="1871486"/>
            <a:ext cx="4476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Recoder3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06514" y="537070"/>
            <a:ext cx="514885" cy="492327"/>
            <a:chOff x="539814" y="537070"/>
            <a:chExt cx="514885" cy="492327"/>
          </a:xfrm>
        </p:grpSpPr>
        <p:sp>
          <p:nvSpPr>
            <p:cNvPr id="86" name="テキスト ボックス 85"/>
            <p:cNvSpPr txBox="1"/>
            <p:nvPr/>
          </p:nvSpPr>
          <p:spPr>
            <a:xfrm>
              <a:off x="539814" y="537070"/>
              <a:ext cx="514885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Viewfinder</a:t>
              </a:r>
              <a:r>
                <a:rPr lang="en-US" altLang="ja-JP" sz="45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HDVF-EL75 </a:t>
              </a:r>
              <a:endParaRPr lang="ja-JP" altLang="en-US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324" name="Picture 223" descr="C:\Documents and Settings\watanabe-h\デスクトップ\HDVF_EL75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92" y="737297"/>
              <a:ext cx="1968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" name="テキスト ボックス 173"/>
          <p:cNvSpPr txBox="1"/>
          <p:nvPr/>
        </p:nvSpPr>
        <p:spPr>
          <a:xfrm>
            <a:off x="5719763" y="4508261"/>
            <a:ext cx="6111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" pitchFamily="34" charset="0"/>
                <a:ea typeface="+mn-ea"/>
                <a:cs typeface="Arial" pitchFamily="34" charset="0"/>
              </a:rPr>
              <a:t>4-Wire (Analog)</a:t>
            </a:r>
            <a:endParaRPr lang="ja-JP" altLang="en-US" sz="45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8" name="サブタイトル 2"/>
          <p:cNvSpPr txBox="1">
            <a:spLocks/>
          </p:cNvSpPr>
          <p:nvPr/>
        </p:nvSpPr>
        <p:spPr>
          <a:xfrm>
            <a:off x="0" y="114524"/>
            <a:ext cx="9149735" cy="1384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4" y="1167922"/>
            <a:ext cx="716868" cy="4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1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4" y="1596547"/>
            <a:ext cx="716868" cy="4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9" y="2044222"/>
            <a:ext cx="716868" cy="4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20" y="793511"/>
            <a:ext cx="518451" cy="1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95" y="1012586"/>
            <a:ext cx="518451" cy="1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70" y="1241186"/>
            <a:ext cx="518451" cy="1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80" y="1603191"/>
            <a:ext cx="613482" cy="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31" y="2058178"/>
            <a:ext cx="613482" cy="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58" y="2527061"/>
            <a:ext cx="613482" cy="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40" y="1236129"/>
            <a:ext cx="364279" cy="1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4" name="直線矢印コネクタ 303"/>
          <p:cNvCxnSpPr/>
          <p:nvPr/>
        </p:nvCxnSpPr>
        <p:spPr>
          <a:xfrm>
            <a:off x="3964608" y="3777174"/>
            <a:ext cx="721692" cy="39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974004" y="3645284"/>
            <a:ext cx="0" cy="142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34" y="4313314"/>
            <a:ext cx="240390" cy="40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80" y="4430269"/>
            <a:ext cx="335589" cy="2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" name="グループ化 306"/>
          <p:cNvGrpSpPr/>
          <p:nvPr/>
        </p:nvGrpSpPr>
        <p:grpSpPr>
          <a:xfrm>
            <a:off x="725946" y="3556046"/>
            <a:ext cx="411620" cy="395796"/>
            <a:chOff x="475706" y="4210731"/>
            <a:chExt cx="411620" cy="395796"/>
          </a:xfrm>
        </p:grpSpPr>
        <p:pic>
          <p:nvPicPr>
            <p:cNvPr id="313" name="Picture 12" descr="C:\Documents and Settings\watanabe-h\デスクトップ\sony_photo\sony_photo\F780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39" y="4325539"/>
              <a:ext cx="36988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テキスト ボックス 313"/>
            <p:cNvSpPr txBox="1"/>
            <p:nvPr/>
          </p:nvSpPr>
          <p:spPr>
            <a:xfrm>
              <a:off x="475706" y="4210731"/>
              <a:ext cx="357790" cy="161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latin typeface="Arial Black" pitchFamily="34" charset="0"/>
                  <a:ea typeface="+mn-ea"/>
                  <a:cs typeface="Arial" pitchFamily="34" charset="0"/>
                </a:rPr>
                <a:t>F-780</a:t>
              </a:r>
              <a:endParaRPr lang="ja-JP" altLang="en-US" sz="450" b="1" dirty="0"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16" name="Picture 12" descr="C:\Documents and Settings\watanabe-h\デスクトップ\sony_photo\sony_photo\F78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9" y="3670854"/>
            <a:ext cx="3698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" name="直線コネクタ 316"/>
          <p:cNvCxnSpPr/>
          <p:nvPr/>
        </p:nvCxnSpPr>
        <p:spPr>
          <a:xfrm flipH="1">
            <a:off x="3685381" y="2723176"/>
            <a:ext cx="395288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21" y="3871934"/>
            <a:ext cx="662199" cy="1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" name="テキスト ボックス 317"/>
          <p:cNvSpPr txBox="1"/>
          <p:nvPr/>
        </p:nvSpPr>
        <p:spPr>
          <a:xfrm>
            <a:off x="2733676" y="3526135"/>
            <a:ext cx="1236236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Microphone Feeds (Analog, </a:t>
            </a:r>
            <a:r>
              <a:rPr lang="en-US" altLang="ja-JP" sz="4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Mic</a:t>
            </a:r>
            <a:r>
              <a:rPr lang="en-US" altLang="ja-JP" sz="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Level)</a:t>
            </a:r>
            <a:endParaRPr lang="ja-JP" altLang="en-US" sz="4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4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60" y="2608023"/>
            <a:ext cx="185243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65" y="2606808"/>
            <a:ext cx="185243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" name="テキスト ボックス 345"/>
          <p:cNvSpPr txBox="1"/>
          <p:nvPr/>
        </p:nvSpPr>
        <p:spPr>
          <a:xfrm>
            <a:off x="6906823" y="2538796"/>
            <a:ext cx="316112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7366453" y="2544896"/>
            <a:ext cx="418704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Timeline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8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32" y="3464931"/>
            <a:ext cx="271354" cy="2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05" y="3455280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12" y="4825783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" name="テキスト ボックス 351"/>
          <p:cNvSpPr txBox="1"/>
          <p:nvPr/>
        </p:nvSpPr>
        <p:spPr>
          <a:xfrm>
            <a:off x="514350" y="2531823"/>
            <a:ext cx="58221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LMD-4251TD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54" name="直線矢印コネクタ 353"/>
          <p:cNvCxnSpPr/>
          <p:nvPr/>
        </p:nvCxnSpPr>
        <p:spPr>
          <a:xfrm>
            <a:off x="4224943" y="2912652"/>
            <a:ext cx="1941512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テキスト ボックス 366"/>
          <p:cNvSpPr txBox="1"/>
          <p:nvPr/>
        </p:nvSpPr>
        <p:spPr>
          <a:xfrm>
            <a:off x="4416425" y="2777886"/>
            <a:ext cx="845103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Camera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5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5" y="3988051"/>
            <a:ext cx="215129" cy="42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" name="Picture 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34" y="4005249"/>
            <a:ext cx="203278" cy="3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79704" y="367984"/>
            <a:ext cx="9285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This studio system boasts a fully-equipped integrated SD/HD processing infrastructure.  It consists of the MVS-6520 Multi-format Switcher and the HXC-100 Multi-format Camera, the PVM Series of OLED monitors, and the </a:t>
            </a:r>
            <a:r>
              <a:rPr lang="en-US" altLang="ja-JP" sz="800" dirty="0" smtClean="0"/>
              <a:t>DWX </a:t>
            </a:r>
            <a:r>
              <a:rPr lang="en-US" altLang="ja-JP" sz="800" dirty="0"/>
              <a:t>Series of digital wireless microphone </a:t>
            </a:r>
            <a:r>
              <a:rPr lang="en-US" altLang="ja-JP" sz="800" dirty="0" smtClean="0"/>
              <a:t>systems.  </a:t>
            </a:r>
            <a:r>
              <a:rPr lang="en-US" altLang="ja-JP" sz="800" dirty="0"/>
              <a:t>Users can select from HD or SD operation or mixed operation without any extra investment.  How is this achieved?  The MVS-6520 switcher can handle both formats and the HXC Series camera can switch between HD and SD formats in an instant, enabling operators to up-, down-, and cross-convert signals freely.  This solution is a high-performance studio system that’s ideal for low-budget studios, </a:t>
            </a:r>
            <a:r>
              <a:rPr lang="en-US" altLang="ja-JP" sz="800" dirty="0" smtClean="0"/>
              <a:t>small-to-mid-scale concerts</a:t>
            </a:r>
            <a:r>
              <a:rPr lang="en-US" altLang="ja-JP" sz="800" dirty="0"/>
              <a:t>, event shooting, and educational usage.</a:t>
            </a:r>
            <a:endParaRPr lang="ja-JP" altLang="ja-JP" sz="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814" y="989648"/>
            <a:ext cx="575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Switcher : MVS-6520(x1), ICP-6520(x1), ICP-6511(x1)</a:t>
            </a:r>
          </a:p>
          <a:p>
            <a:r>
              <a:rPr lang="en-US" altLang="ja-JP" sz="800" dirty="0" smtClean="0"/>
              <a:t>Camera   : HXC-100(x3), HXCU-100(x3)</a:t>
            </a:r>
          </a:p>
          <a:p>
            <a:r>
              <a:rPr lang="en-US" altLang="ja-JP" sz="800" dirty="0" smtClean="0"/>
              <a:t>Monitor   : </a:t>
            </a:r>
            <a:r>
              <a:rPr lang="en-US" altLang="ja-JP" sz="800" dirty="0"/>
              <a:t>PVM-2541, PVM-1741, </a:t>
            </a:r>
            <a:r>
              <a:rPr lang="en-US" altLang="ja-JP" sz="800" dirty="0" smtClean="0"/>
              <a:t>PVM-740</a:t>
            </a:r>
          </a:p>
          <a:p>
            <a:r>
              <a:rPr lang="en-US" altLang="ja-JP" sz="800" dirty="0" smtClean="0"/>
              <a:t>Recorder  : XDS-PD1000(x3) or PDW-1200(x3)</a:t>
            </a:r>
            <a:endParaRPr lang="ja-JP" altLang="ja-JP" sz="800" dirty="0"/>
          </a:p>
          <a:p>
            <a:r>
              <a:rPr lang="en-US" altLang="ja-JP" sz="800" dirty="0" smtClean="0"/>
              <a:t>Microphone : DWM-02(x1), CU-C31(x1), DWT-B01(x1), ECM-77BC(x1), DWR-R02D(x1), </a:t>
            </a:r>
            <a:r>
              <a:rPr lang="en-US" altLang="ja-JP" sz="800" dirty="0"/>
              <a:t>F-780 (x 2</a:t>
            </a:r>
            <a:r>
              <a:rPr lang="en-US" altLang="ja-JP" sz="800" dirty="0" smtClean="0"/>
              <a:t>)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0" y="1368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b="1" dirty="0" smtClean="0">
                <a:solidFill>
                  <a:prstClr val="white"/>
                </a:solidFill>
              </a:rPr>
              <a:t>Affordable </a:t>
            </a:r>
            <a:r>
              <a:rPr lang="en-US" altLang="ja-JP" sz="1400" b="1" dirty="0">
                <a:solidFill>
                  <a:prstClr val="white"/>
                </a:solidFill>
              </a:rPr>
              <a:t>SD/HD Switchable Studio </a:t>
            </a:r>
            <a:r>
              <a:rPr lang="en-US" altLang="ja-JP" sz="1400" b="1" dirty="0" smtClean="0">
                <a:solidFill>
                  <a:prstClr val="white"/>
                </a:solidFill>
              </a:rPr>
              <a:t>System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6071616" y="183242"/>
            <a:ext cx="3071925" cy="12311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b="1" dirty="0">
                <a:solidFill>
                  <a:prstClr val="white"/>
                </a:solidFill>
              </a:rPr>
              <a:t>MVS-6520 2M/E Mid-class Low-budget, High-performance Switcher</a:t>
            </a:r>
            <a:endParaRPr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7239" y="908310"/>
            <a:ext cx="4477638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800" b="1" dirty="0" smtClean="0"/>
              <a:t>Model List</a:t>
            </a:r>
            <a:endParaRPr kumimoji="1" lang="ja-JP" altLang="en-US" sz="8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8468" y="3740942"/>
            <a:ext cx="447886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Recorder</a:t>
            </a:r>
            <a:endParaRPr kumimoji="1" lang="ja-JP" altLang="en-US" sz="8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0" y="3611756"/>
            <a:ext cx="4572000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Monitor</a:t>
            </a:r>
            <a:endParaRPr kumimoji="1" lang="ja-JP" altLang="en-US" sz="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72000" y="5139260"/>
            <a:ext cx="4572000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Microphone</a:t>
            </a:r>
            <a:endParaRPr kumimoji="1" lang="ja-JP" altLang="en-US" sz="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300215"/>
            <a:ext cx="4477638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System Overview</a:t>
            </a:r>
            <a:endParaRPr lang="en-US" altLang="ja-JP" sz="8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0962" y="3816700"/>
            <a:ext cx="45204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The XDS-PD1000 is a professional media station with built-in storage and interfaces for both Professional Disc media and </a:t>
            </a:r>
            <a:r>
              <a:rPr lang="en-US" altLang="ja-JP" sz="800" dirty="0" err="1"/>
              <a:t>SxS</a:t>
            </a:r>
            <a:r>
              <a:rPr lang="en-US" altLang="ja-JP" sz="800" dirty="0"/>
              <a:t> memory cards, enabling hybrid operation in an XDCAM workflow.  This media station features superior support for multi-task operation, networking, and other IT functions. </a:t>
            </a:r>
          </a:p>
          <a:p>
            <a:r>
              <a:rPr lang="en-US" altLang="ja-JP" sz="800" dirty="0" smtClean="0"/>
              <a:t>• Handles </a:t>
            </a:r>
            <a:r>
              <a:rPr lang="en-US" altLang="ja-JP" sz="800" dirty="0"/>
              <a:t>files in all formats: XDCAM HD422, XDCAM HD/SD, and XDCAM EX</a:t>
            </a:r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HDD or SSD drives as internal storage to offer multi-task, multi-access functions</a:t>
            </a:r>
          </a:p>
          <a:p>
            <a:r>
              <a:rPr lang="en-US" altLang="ja-JP" sz="800" dirty="0" smtClean="0"/>
              <a:t>• Offers </a:t>
            </a:r>
            <a:r>
              <a:rPr lang="en-US" altLang="ja-JP" sz="800" dirty="0"/>
              <a:t>bridge functions for Professional Discs and </a:t>
            </a:r>
            <a:r>
              <a:rPr lang="en-US" altLang="ja-JP" sz="800" dirty="0" err="1"/>
              <a:t>SxS</a:t>
            </a:r>
            <a:r>
              <a:rPr lang="en-US" altLang="ja-JP" sz="800" dirty="0"/>
              <a:t> memory cards</a:t>
            </a:r>
          </a:p>
          <a:p>
            <a:r>
              <a:rPr lang="en-US" altLang="ja-JP" sz="800" dirty="0"/>
              <a:t>       - Supports the new high-speed DCHS optical drive</a:t>
            </a:r>
          </a:p>
          <a:p>
            <a:r>
              <a:rPr lang="en-US" altLang="ja-JP" sz="800" dirty="0"/>
              <a:t>       - Handles the dual-layer disc (PFD50DLA), single-layer disc (PFD23A), quad-layer disc (PFD128QLW),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      and </a:t>
            </a:r>
            <a:r>
              <a:rPr lang="en-US" altLang="ja-JP" sz="800" dirty="0"/>
              <a:t>triple-layer disc (mid-2012</a:t>
            </a:r>
            <a:r>
              <a:rPr lang="en-US" altLang="ja-JP" sz="800" dirty="0" smtClean="0"/>
              <a:t>)</a:t>
            </a:r>
            <a:br>
              <a:rPr lang="en-US" altLang="ja-JP" sz="800" dirty="0" smtClean="0"/>
            </a:br>
            <a:r>
              <a:rPr lang="en-US" altLang="ja-JP" sz="800" dirty="0" smtClean="0"/>
              <a:t>      - Handles </a:t>
            </a:r>
            <a:r>
              <a:rPr lang="en-US" altLang="ja-JP" sz="800" dirty="0" err="1"/>
              <a:t>SxS</a:t>
            </a:r>
            <a:r>
              <a:rPr lang="en-US" altLang="ja-JP" sz="800" dirty="0"/>
              <a:t> Pro, SxS-1 and card adaptors for memory sticks and SDHCs</a:t>
            </a:r>
          </a:p>
          <a:p>
            <a:r>
              <a:rPr lang="en-US" altLang="ja-JP" sz="800" dirty="0" smtClean="0"/>
              <a:t>• Enhances </a:t>
            </a:r>
            <a:r>
              <a:rPr lang="en-US" altLang="ja-JP" sz="800" dirty="0"/>
              <a:t>network functionality</a:t>
            </a:r>
          </a:p>
          <a:p>
            <a:r>
              <a:rPr lang="en-US" altLang="ja-JP" sz="800" dirty="0"/>
              <a:t>      - Access growing volumes of files from non-linear editors without file transfer</a:t>
            </a:r>
          </a:p>
          <a:p>
            <a:r>
              <a:rPr lang="en-US" altLang="ja-JP" sz="800" dirty="0"/>
              <a:t>      - High-speed file transfer and multiple access via the network</a:t>
            </a:r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SD and HD as standard with up-conversion record, and up/down/cross-conversion playback</a:t>
            </a:r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industry-standard protocols (VDCP, ftp, CIFS)</a:t>
            </a:r>
          </a:p>
          <a:p>
            <a:r>
              <a:rPr lang="en-US" altLang="ja-JP" sz="800" dirty="0" smtClean="0"/>
              <a:t>• VTR-like </a:t>
            </a:r>
            <a:r>
              <a:rPr lang="en-US" altLang="ja-JP" sz="800" dirty="0"/>
              <a:t>user interface with front control panel</a:t>
            </a:r>
          </a:p>
          <a:p>
            <a:r>
              <a:rPr lang="en-US" altLang="ja-JP" sz="800" dirty="0" smtClean="0"/>
              <a:t>• Linear </a:t>
            </a:r>
            <a:r>
              <a:rPr lang="en-US" altLang="ja-JP" sz="800" dirty="0"/>
              <a:t>edit option (available Q3 2012)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71999" y="1651319"/>
            <a:ext cx="4571541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System Camera</a:t>
            </a:r>
            <a:endParaRPr kumimoji="1" lang="ja-JP" altLang="en-US" sz="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8467" y="1648954"/>
            <a:ext cx="447886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Switcher</a:t>
            </a:r>
            <a:endParaRPr kumimoji="1" lang="ja-JP" altLang="en-US" sz="8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4489481" y="1728996"/>
            <a:ext cx="4711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The </a:t>
            </a:r>
            <a:r>
              <a:rPr lang="en-US" altLang="ja-JP" sz="800" dirty="0"/>
              <a:t>HXC-100 HD/SD System Camera is a high-performance camera which inherits technologies from the HDC Series, the high-end studio cameras from Sony with a great reputation among broadcast professionals.  The HXC-100 has the advantage of the latest digital </a:t>
            </a:r>
            <a:r>
              <a:rPr lang="en-US" altLang="ja-JP" sz="800" dirty="0" err="1"/>
              <a:t>triax</a:t>
            </a:r>
            <a:r>
              <a:rPr lang="en-US" altLang="ja-JP" sz="800" dirty="0"/>
              <a:t> technology, which allows systems to be configured with conventional </a:t>
            </a:r>
            <a:r>
              <a:rPr lang="en-US" altLang="ja-JP" sz="800" dirty="0" err="1"/>
              <a:t>triax</a:t>
            </a:r>
            <a:r>
              <a:rPr lang="en-US" altLang="ja-JP" sz="800" dirty="0"/>
              <a:t>.</a:t>
            </a:r>
          </a:p>
          <a:p>
            <a:r>
              <a:rPr lang="en-US" altLang="ja-JP" sz="800" dirty="0"/>
              <a:t>• The digital </a:t>
            </a:r>
            <a:r>
              <a:rPr lang="en-US" altLang="ja-JP" sz="800" dirty="0" err="1"/>
              <a:t>triax</a:t>
            </a:r>
            <a:r>
              <a:rPr lang="en-US" altLang="ja-JP" sz="800" dirty="0"/>
              <a:t> transmission system offers long cable runs of up to 1200 m (3937 feet)* via ø14.5 mm </a:t>
            </a:r>
            <a:r>
              <a:rPr lang="en-US" altLang="ja-JP" sz="800" dirty="0" smtClean="0"/>
              <a:t>cable</a:t>
            </a:r>
            <a:br>
              <a:rPr lang="en-US" altLang="ja-JP" sz="800" dirty="0" smtClean="0"/>
            </a:br>
            <a:r>
              <a:rPr lang="en-US" altLang="ja-JP" sz="800" dirty="0" smtClean="0"/>
              <a:t>    </a:t>
            </a:r>
            <a:r>
              <a:rPr lang="en-US" altLang="ja-JP" sz="800" dirty="0"/>
              <a:t>between camera and CCU</a:t>
            </a:r>
          </a:p>
          <a:p>
            <a:r>
              <a:rPr lang="en-US" altLang="ja-JP" sz="800" dirty="0" smtClean="0"/>
              <a:t>   * </a:t>
            </a:r>
            <a:r>
              <a:rPr lang="en-US" altLang="ja-JP" sz="800" dirty="0"/>
              <a:t>Maximum cable length depends on camera system configuration, lens type, and the number of cable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   connections</a:t>
            </a:r>
            <a:r>
              <a:rPr lang="en-US" altLang="ja-JP" sz="800" dirty="0"/>
              <a:t>.</a:t>
            </a:r>
          </a:p>
          <a:p>
            <a:r>
              <a:rPr lang="en-US" altLang="ja-JP" sz="800" dirty="0"/>
              <a:t>• When the front panel of the HXCU-100 Camera Control Unit (CCU) is replaced with the optional HKCU-FP1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CCU </a:t>
            </a:r>
            <a:r>
              <a:rPr lang="en-US" altLang="ja-JP" sz="800" dirty="0"/>
              <a:t>Front Control Panel, many camera functions can be controlled from this camera control unit</a:t>
            </a:r>
          </a:p>
          <a:p>
            <a:r>
              <a:rPr lang="en-US" altLang="ja-JP" sz="800" dirty="0"/>
              <a:t>• Equipped with field-proven 2/3-inch full-resolution 1920 x 1080 HD Power HAD FX CCDs</a:t>
            </a:r>
          </a:p>
          <a:p>
            <a:r>
              <a:rPr lang="en-US" altLang="ja-JP" sz="800" dirty="0"/>
              <a:t>• Incorporates a high-performance 14-bit A/D converter that enables images to be processed with </a:t>
            </a:r>
            <a:r>
              <a:rPr lang="en-US" altLang="ja-JP" sz="800" dirty="0" smtClean="0"/>
              <a:t>maximum</a:t>
            </a:r>
            <a:br>
              <a:rPr lang="en-US" altLang="ja-JP" sz="800" dirty="0" smtClean="0"/>
            </a:br>
            <a:r>
              <a:rPr lang="en-US" altLang="ja-JP" sz="800" dirty="0" smtClean="0"/>
              <a:t>   </a:t>
            </a:r>
            <a:r>
              <a:rPr lang="en-US" altLang="ja-JP" sz="800" dirty="0"/>
              <a:t>precision</a:t>
            </a:r>
          </a:p>
          <a:p>
            <a:r>
              <a:rPr lang="en-US" altLang="ja-JP" sz="800" dirty="0"/>
              <a:t>• Two types of Focus Assist function allow manual adjustments through the viewfinder; an indicator </a:t>
            </a:r>
            <a:r>
              <a:rPr lang="en-US" altLang="ja-JP" sz="800" dirty="0" smtClean="0"/>
              <a:t/>
            </a:r>
            <a:br>
              <a:rPr lang="en-US" altLang="ja-JP" sz="800" dirty="0" smtClean="0"/>
            </a:br>
            <a:r>
              <a:rPr lang="en-US" altLang="ja-JP" sz="800" dirty="0" smtClean="0"/>
              <a:t>   displayed </a:t>
            </a:r>
            <a:r>
              <a:rPr lang="en-US" altLang="ja-JP" sz="800" dirty="0"/>
              <a:t>in the viewfinder frame lets users make more accurate and fine focus adjustments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498031" y="3716429"/>
            <a:ext cx="46430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/>
              <a:t>PVM Series monitors are Sony’s TRIMASTER EL</a:t>
            </a:r>
            <a:r>
              <a:rPr lang="en-US" altLang="ja-JP" sz="800" baseline="30000" dirty="0"/>
              <a:t>TM</a:t>
            </a:r>
            <a:r>
              <a:rPr lang="en-US" altLang="ja-JP" sz="800" dirty="0"/>
              <a:t> OLED monitors, and deliver superb picture quality and all-in-one convenient features:</a:t>
            </a:r>
          </a:p>
          <a:p>
            <a:r>
              <a:rPr lang="en-US" altLang="ja-JP" sz="800" dirty="0"/>
              <a:t>• Unrivalled black performance </a:t>
            </a:r>
          </a:p>
          <a:p>
            <a:r>
              <a:rPr lang="en-US" altLang="ja-JP" sz="800" dirty="0"/>
              <a:t>• Quick response with virtually no motion blur</a:t>
            </a:r>
          </a:p>
          <a:p>
            <a:r>
              <a:rPr lang="en-US" altLang="ja-JP" sz="800" dirty="0"/>
              <a:t>• A wide color gamut and accurate color reproduction</a:t>
            </a:r>
          </a:p>
          <a:p>
            <a:r>
              <a:rPr lang="en-US" altLang="ja-JP" sz="800" dirty="0"/>
              <a:t>• Quality picture consistency</a:t>
            </a:r>
          </a:p>
          <a:p>
            <a:r>
              <a:rPr lang="en-US" altLang="ja-JP" sz="800" dirty="0"/>
              <a:t>• Standard 3G/HD/SD-SDI input and HDMI input</a:t>
            </a:r>
          </a:p>
          <a:p>
            <a:r>
              <a:rPr lang="en-US" altLang="ja-JP" sz="800" dirty="0"/>
              <a:t> • Waveform monitor, audio level meter, and time code display </a:t>
            </a:r>
          </a:p>
          <a:p>
            <a:r>
              <a:rPr lang="en-US" altLang="ja-JP" sz="800" dirty="0"/>
              <a:t> • Auto white balance function</a:t>
            </a:r>
          </a:p>
          <a:p>
            <a:r>
              <a:rPr lang="en-US" altLang="ja-JP" sz="800" dirty="0"/>
              <a:t>These monitors are indispensable for quality content creation work, and three different models are available: the PVM-2541 (25”), PVM-1741 (17”), and PVM-740 (7.4”).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34072" y="1735291"/>
            <a:ext cx="4625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The MVS-6520 is suitable as a mid-size/compact live production system.  It can be configured with a dedicated control panel (ICP-6520) and menu panel (ICP-6511) by very simple connection with control cables.  This system is effective for a range of switching operations.  </a:t>
            </a:r>
          </a:p>
          <a:p>
            <a:r>
              <a:rPr lang="en-US" altLang="ja-JP" sz="800" dirty="0" smtClean="0"/>
              <a:t>• 2M/E</a:t>
            </a:r>
            <a:r>
              <a:rPr lang="en-US" altLang="ja-JP" sz="800" dirty="0"/>
              <a:t>, 32 inputs and 16 outputs</a:t>
            </a:r>
          </a:p>
          <a:p>
            <a:r>
              <a:rPr lang="en-US" altLang="ja-JP" sz="800" dirty="0" smtClean="0"/>
              <a:t>• 4 </a:t>
            </a:r>
            <a:r>
              <a:rPr lang="en-US" altLang="ja-JP" sz="800" dirty="0" err="1"/>
              <a:t>keyers</a:t>
            </a:r>
            <a:r>
              <a:rPr lang="en-US" altLang="ja-JP" sz="800" dirty="0"/>
              <a:t> for ME1 and PP</a:t>
            </a:r>
          </a:p>
          <a:p>
            <a:r>
              <a:rPr lang="en-US" altLang="ja-JP" sz="800" dirty="0" smtClean="0"/>
              <a:t>• 2.5D </a:t>
            </a:r>
            <a:r>
              <a:rPr lang="en-US" altLang="ja-JP" sz="800" dirty="0"/>
              <a:t>resizer assignable to 2 of 4 </a:t>
            </a:r>
            <a:r>
              <a:rPr lang="en-US" altLang="ja-JP" sz="800" dirty="0" err="1"/>
              <a:t>keyers</a:t>
            </a:r>
            <a:r>
              <a:rPr lang="en-US" altLang="ja-JP" sz="800" dirty="0"/>
              <a:t> on ME1 and P/P</a:t>
            </a:r>
          </a:p>
          <a:p>
            <a:r>
              <a:rPr lang="en-US" altLang="ja-JP" sz="800" dirty="0" smtClean="0"/>
              <a:t>• 8-channel </a:t>
            </a:r>
            <a:r>
              <a:rPr lang="en-US" altLang="ja-JP" sz="800" dirty="0"/>
              <a:t>frame memory stores up to 1,000 HD frames </a:t>
            </a:r>
          </a:p>
          <a:p>
            <a:r>
              <a:rPr lang="en-US" altLang="ja-JP" sz="800" dirty="0" smtClean="0"/>
              <a:t>• 2-channel </a:t>
            </a:r>
            <a:r>
              <a:rPr lang="en-US" altLang="ja-JP" sz="800" dirty="0"/>
              <a:t>3D DME for attractive effects (non-linear effects are supported for 1-channel of DME) (</a:t>
            </a:r>
            <a:r>
              <a:rPr lang="en-US" altLang="ja-JP" sz="800" dirty="0" smtClean="0"/>
              <a:t>MKS-</a:t>
            </a:r>
            <a:br>
              <a:rPr lang="en-US" altLang="ja-JP" sz="800" dirty="0" smtClean="0"/>
            </a:br>
            <a:r>
              <a:rPr lang="en-US" altLang="ja-JP" sz="800" dirty="0" smtClean="0"/>
              <a:t>   6570</a:t>
            </a:r>
            <a:r>
              <a:rPr lang="en-US" altLang="ja-JP" sz="800" dirty="0"/>
              <a:t>) </a:t>
            </a:r>
          </a:p>
          <a:p>
            <a:r>
              <a:rPr lang="en-US" altLang="ja-JP" sz="800" dirty="0" smtClean="0"/>
              <a:t>• Format </a:t>
            </a:r>
            <a:r>
              <a:rPr lang="en-US" altLang="ja-JP" sz="800" dirty="0"/>
              <a:t>converter supports 8-channel input or 4-channel input/2-channel output (MKS-6550) </a:t>
            </a:r>
          </a:p>
          <a:p>
            <a:r>
              <a:rPr lang="en-US" altLang="ja-JP" sz="800" dirty="0" smtClean="0"/>
              <a:t>• Frame </a:t>
            </a:r>
            <a:r>
              <a:rPr lang="en-US" altLang="ja-JP" sz="800" dirty="0"/>
              <a:t>synchronizers with an optional format converter board (MKS-6550)  </a:t>
            </a:r>
          </a:p>
          <a:p>
            <a:r>
              <a:rPr lang="en-US" altLang="ja-JP" sz="800" dirty="0" smtClean="0"/>
              <a:t>• Supports </a:t>
            </a:r>
            <a:r>
              <a:rPr lang="en-US" altLang="ja-JP" sz="800" dirty="0"/>
              <a:t>2-channel Multi Viewer outputs with 4 splits or 10 splits</a:t>
            </a:r>
          </a:p>
          <a:p>
            <a:r>
              <a:rPr lang="en-US" altLang="ja-JP" sz="800" dirty="0" smtClean="0"/>
              <a:t>• Useful </a:t>
            </a:r>
            <a:r>
              <a:rPr lang="en-US" altLang="ja-JP" sz="800" dirty="0"/>
              <a:t>AUX Mix function for mixing two sources on studio monitors</a:t>
            </a:r>
          </a:p>
          <a:p>
            <a:r>
              <a:rPr lang="en-US" altLang="ja-JP" sz="800" dirty="0" smtClean="0"/>
              <a:t>• Newly </a:t>
            </a:r>
            <a:r>
              <a:rPr lang="en-US" altLang="ja-JP" sz="800" dirty="0"/>
              <a:t>developed control panel with OLED display devices and RGB color buttons (ICP-6520) </a:t>
            </a:r>
          </a:p>
          <a:p>
            <a:r>
              <a:rPr lang="en-US" altLang="ja-JP" sz="800" dirty="0" smtClean="0"/>
              <a:t>• </a:t>
            </a:r>
            <a:r>
              <a:rPr lang="en-US" altLang="ja-JP" sz="800" dirty="0" err="1" smtClean="0"/>
              <a:t>Keyframe</a:t>
            </a:r>
            <a:r>
              <a:rPr lang="en-US" altLang="ja-JP" sz="800" dirty="0"/>
              <a:t>, Snapshot, </a:t>
            </a:r>
            <a:r>
              <a:rPr lang="en-US" altLang="ja-JP" sz="800" dirty="0" err="1"/>
              <a:t>Shotbox</a:t>
            </a:r>
            <a:r>
              <a:rPr lang="en-US" altLang="ja-JP" sz="800" dirty="0"/>
              <a:t>, and Macro are available to reproduce your effects </a:t>
            </a:r>
            <a:endParaRPr lang="en-US" altLang="ja-JP" sz="800" dirty="0" smtClean="0"/>
          </a:p>
          <a:p>
            <a:r>
              <a:rPr lang="en-US" altLang="ja-JP" sz="800" dirty="0" smtClean="0"/>
              <a:t>• Can control the XDS-PD1000 by VDCP protocol.</a:t>
            </a:r>
            <a:endParaRPr lang="en-US" altLang="ja-JP" sz="8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520876" y="5225529"/>
            <a:ext cx="46800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The DWX digital wireless microphone system is ideal for this configuration. </a:t>
            </a:r>
          </a:p>
          <a:p>
            <a:r>
              <a:rPr lang="en-US" altLang="ja-JP" sz="800" dirty="0" smtClean="0"/>
              <a:t>• High-quality </a:t>
            </a:r>
            <a:r>
              <a:rPr lang="en-US" altLang="ja-JP" sz="800" dirty="0"/>
              <a:t>sound with Sony’s original codec</a:t>
            </a:r>
          </a:p>
          <a:p>
            <a:r>
              <a:rPr lang="en-US" altLang="ja-JP" sz="800" dirty="0"/>
              <a:t>   </a:t>
            </a:r>
            <a:r>
              <a:rPr lang="en-US" altLang="ja-JP" sz="800" dirty="0" smtClean="0"/>
              <a:t>- </a:t>
            </a:r>
            <a:r>
              <a:rPr lang="en-US" altLang="ja-JP" sz="800" dirty="0"/>
              <a:t>24-bit 48 kHz sampling</a:t>
            </a:r>
          </a:p>
          <a:p>
            <a:r>
              <a:rPr lang="en-US" altLang="ja-JP" sz="800" dirty="0" smtClean="0"/>
              <a:t>   - </a:t>
            </a:r>
            <a:r>
              <a:rPr lang="en-US" altLang="ja-JP" sz="800" dirty="0"/>
              <a:t>Wide frequency range (20 Hz-22 KHz)</a:t>
            </a:r>
          </a:p>
          <a:p>
            <a:r>
              <a:rPr lang="en-US" altLang="ja-JP" sz="800" dirty="0" smtClean="0"/>
              <a:t>• High </a:t>
            </a:r>
            <a:r>
              <a:rPr lang="en-US" altLang="ja-JP" sz="800" dirty="0"/>
              <a:t>RF stability with minimized interference</a:t>
            </a:r>
          </a:p>
          <a:p>
            <a:r>
              <a:rPr lang="en-US" altLang="ja-JP" sz="800" dirty="0" smtClean="0"/>
              <a:t>• Greater </a:t>
            </a:r>
            <a:r>
              <a:rPr lang="en-US" altLang="ja-JP" sz="800" dirty="0"/>
              <a:t>flexibility with multi-channel operation</a:t>
            </a:r>
          </a:p>
          <a:p>
            <a:r>
              <a:rPr lang="en-US" altLang="ja-JP" sz="800" dirty="0" smtClean="0"/>
              <a:t>• Secure </a:t>
            </a:r>
            <a:r>
              <a:rPr lang="en-US" altLang="ja-JP" sz="800" dirty="0"/>
              <a:t>audio transmission</a:t>
            </a:r>
          </a:p>
          <a:p>
            <a:r>
              <a:rPr lang="en-US" altLang="ja-JP" sz="800" dirty="0" smtClean="0"/>
              <a:t>• RF </a:t>
            </a:r>
            <a:r>
              <a:rPr lang="en-US" altLang="ja-JP" sz="800" dirty="0"/>
              <a:t>remote control supports improved workflow</a:t>
            </a:r>
          </a:p>
          <a:p>
            <a:r>
              <a:rPr lang="en-US" altLang="ja-JP" sz="800" dirty="0" smtClean="0"/>
              <a:t>• Easy </a:t>
            </a:r>
            <a:r>
              <a:rPr lang="en-US" altLang="ja-JP" sz="800" dirty="0"/>
              <a:t>system </a:t>
            </a:r>
            <a:r>
              <a:rPr lang="en-US" altLang="ja-JP" sz="800" dirty="0" smtClean="0"/>
              <a:t>set-up</a:t>
            </a:r>
            <a:endParaRPr lang="en-US" altLang="ja-JP" sz="800" dirty="0"/>
          </a:p>
          <a:p>
            <a:r>
              <a:rPr lang="en-US" altLang="ja-JP" sz="800" dirty="0"/>
              <a:t>This high-profile studio microphone system includes the DWM-02 interchangeable handheld microphone with CU-C31 capsule, DWT-B01 body pack transmitter with ECM-77BC </a:t>
            </a:r>
            <a:r>
              <a:rPr lang="en-US" altLang="ja-JP" sz="800" dirty="0" err="1"/>
              <a:t>lavalier</a:t>
            </a:r>
            <a:r>
              <a:rPr lang="en-US" altLang="ja-JP" sz="800" dirty="0"/>
              <a:t> microphone, and DWR-R02D 1U-size rack-mount 2-channel wireless receiver.  It delivers superb quality sound, and high RF stability with minimized interference, along with a unique RF remote control feature which supports improved workflow</a:t>
            </a:r>
            <a:r>
              <a:rPr lang="en-US" altLang="ja-JP" sz="800" dirty="0" smtClean="0"/>
              <a:t>.</a:t>
            </a:r>
            <a:endParaRPr lang="ja-JP" altLang="ja-JP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30" y="825335"/>
            <a:ext cx="1458266" cy="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67" y="899360"/>
            <a:ext cx="557733" cy="22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 descr="C:\Documents and Settings\watanabe-h\デスクトップ\sony_photo\sony_photo\HXC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3344"/>
          <a:stretch>
            <a:fillRect/>
          </a:stretch>
        </p:blipFill>
        <p:spPr bwMode="auto">
          <a:xfrm>
            <a:off x="6055548" y="970482"/>
            <a:ext cx="1010957" cy="5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96" y="1102518"/>
            <a:ext cx="728271" cy="2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9864" y="1126616"/>
            <a:ext cx="335589" cy="2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34" y="966439"/>
            <a:ext cx="240390" cy="40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65" y="919311"/>
            <a:ext cx="703262" cy="55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1212611"/>
            <a:ext cx="1023937" cy="3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正方形/長方形 174"/>
          <p:cNvSpPr/>
          <p:nvPr/>
        </p:nvSpPr>
        <p:spPr>
          <a:xfrm>
            <a:off x="2195513" y="455373"/>
            <a:ext cx="6219825" cy="4757738"/>
          </a:xfrm>
          <a:prstGeom prst="rect">
            <a:avLst/>
          </a:prstGeom>
          <a:noFill/>
          <a:ln w="76200">
            <a:solidFill>
              <a:srgbClr val="CC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054" name="Picture 5" descr="C:\Documents and Settings\watanabe-h\デスクトップ\sony_photo\sony_photo\CD_DVD Recor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641611"/>
            <a:ext cx="639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Documents and Settings\watanabe-h\デスクトップ\sony_photo\sony_photo\Character Gene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22073"/>
            <a:ext cx="6683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C:\Documents and Settings\watanabe-h\デスクトップ\sony_photo\sony_photo\Compact Disc Play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84411"/>
            <a:ext cx="4524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C:\Documents and Settings\watanabe-h\デスクトップ\sony_photo\sony_photo\Digital Audio Mix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841511"/>
            <a:ext cx="62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C:\Documents and Settings\watanabe-h\デスクトップ\sony_photo\sony_photo\Digital Wireless Intercom Syst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93973"/>
            <a:ext cx="9445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C:\Documents and Settings\watanabe-h\デスクトップ\sony_photo\sony_photo\FLOOR MONI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41361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146186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8" descr="C:\Documents and Settings\watanabe-h\デスクトップ\sony_photo\sony_photo\Intercom Headse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731598"/>
            <a:ext cx="215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6" descr="C:\Documents and Settings\watanabe-h\デスクトップ\sony_photo\sony_photo\PFVSP3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307986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8" descr="C:\Documents and Settings\watanabe-h\デスクトップ\sony_photo\sony_photo\Stereo Met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436698"/>
            <a:ext cx="277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146186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811473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798773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3019425" y="4522548"/>
            <a:ext cx="6746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CD/DVD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990850" y="4070111"/>
            <a:ext cx="7588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Compact Disc Player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5800" y="4689236"/>
            <a:ext cx="10953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Wireless Intercom System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22813" y="4370148"/>
            <a:ext cx="7064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Audio Mixer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67288" y="3322398"/>
            <a:ext cx="5334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Stereo Meter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76300" y="2998548"/>
            <a:ext cx="6969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Fold-back Speaker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5" name="カギ線コネクタ 74"/>
          <p:cNvCxnSpPr/>
          <p:nvPr/>
        </p:nvCxnSpPr>
        <p:spPr>
          <a:xfrm flipV="1">
            <a:off x="1700213" y="841136"/>
            <a:ext cx="1333500" cy="609600"/>
          </a:xfrm>
          <a:prstGeom prst="bentConnector3">
            <a:avLst>
              <a:gd name="adj1" fmla="val 45359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カギ線コネクタ 77"/>
          <p:cNvCxnSpPr/>
          <p:nvPr/>
        </p:nvCxnSpPr>
        <p:spPr>
          <a:xfrm flipV="1">
            <a:off x="1695450" y="1069736"/>
            <a:ext cx="1333500" cy="776287"/>
          </a:xfrm>
          <a:prstGeom prst="bentConnector3">
            <a:avLst>
              <a:gd name="adj1" fmla="val 50000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カギ線コネクタ 83"/>
          <p:cNvCxnSpPr/>
          <p:nvPr/>
        </p:nvCxnSpPr>
        <p:spPr>
          <a:xfrm flipV="1">
            <a:off x="1697038" y="1298336"/>
            <a:ext cx="1331912" cy="990600"/>
          </a:xfrm>
          <a:prstGeom prst="bentConnector3">
            <a:avLst>
              <a:gd name="adj1" fmla="val 55367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カギ線コネクタ 89"/>
          <p:cNvCxnSpPr/>
          <p:nvPr/>
        </p:nvCxnSpPr>
        <p:spPr>
          <a:xfrm rot="5400000">
            <a:off x="1532732" y="1107041"/>
            <a:ext cx="406400" cy="11906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/>
          <p:nvPr/>
        </p:nvCxnSpPr>
        <p:spPr>
          <a:xfrm>
            <a:off x="1042988" y="1037986"/>
            <a:ext cx="666750" cy="60325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709738" y="1093548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433575" y="460136"/>
            <a:ext cx="1619064" cy="4341812"/>
          </a:xfrm>
          <a:prstGeom prst="rect">
            <a:avLst/>
          </a:prstGeom>
          <a:noFill/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14350" y="2531823"/>
            <a:ext cx="58221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LMD-4251TD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38163" y="2684223"/>
            <a:ext cx="45720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FLOOR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MONITOR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0" name="直線矢印コネクタ 129"/>
          <p:cNvCxnSpPr/>
          <p:nvPr/>
        </p:nvCxnSpPr>
        <p:spPr>
          <a:xfrm>
            <a:off x="3695700" y="3943877"/>
            <a:ext cx="966788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テキスト ボックス 134"/>
          <p:cNvSpPr txBox="1">
            <a:spLocks noChangeArrowheads="1"/>
          </p:cNvSpPr>
          <p:nvPr/>
        </p:nvSpPr>
        <p:spPr bwMode="auto">
          <a:xfrm>
            <a:off x="2230438" y="450611"/>
            <a:ext cx="94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800" b="1">
                <a:solidFill>
                  <a:srgbClr val="AA1248"/>
                </a:solidFill>
                <a:latin typeface="Arial Black" pitchFamily="34" charset="0"/>
                <a:cs typeface="Arial" charset="0"/>
              </a:rPr>
              <a:t>Control Room</a:t>
            </a:r>
            <a:endParaRPr lang="ja-JP" altLang="en-US" sz="800" b="1">
              <a:solidFill>
                <a:srgbClr val="AA1248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57213" y="1279286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CAM1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57213" y="1712673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CAM2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57213" y="2150823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CAM3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14350" y="2455623"/>
            <a:ext cx="7493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42-inch LCD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14350" y="1057036"/>
            <a:ext cx="49564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 Camera</a:t>
            </a:r>
            <a:endParaRPr lang="ja-JP" altLang="en-US" sz="45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438275" y="588723"/>
            <a:ext cx="66833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Intercom Headset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878138" y="583961"/>
            <a:ext cx="7461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Camera Control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392363" y="925273"/>
            <a:ext cx="5476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rgbClr val="E884CE"/>
                </a:solidFill>
                <a:latin typeface="Arial Black" pitchFamily="34" charset="0"/>
                <a:ea typeface="+mn-ea"/>
                <a:cs typeface="Arial" pitchFamily="34" charset="0"/>
              </a:rPr>
              <a:t>Triax</a:t>
            </a:r>
            <a:r>
              <a:rPr lang="en-US" altLang="ja-JP" sz="450" b="1" dirty="0">
                <a:solidFill>
                  <a:srgbClr val="E884CE"/>
                </a:solidFill>
                <a:latin typeface="Arial Black" pitchFamily="34" charset="0"/>
                <a:ea typeface="+mn-ea"/>
                <a:cs typeface="Arial" pitchFamily="34" charset="0"/>
              </a:rPr>
              <a:t> Cable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838575" y="707786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 Black" pitchFamily="34" charset="0"/>
                <a:ea typeface="+mn-ea"/>
                <a:cs typeface="Arial" pitchFamily="34" charset="0"/>
              </a:rPr>
              <a:t>HD/SD-SDI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476625" y="1474548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1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476625" y="1950798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2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476625" y="2403236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3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809875" y="2831861"/>
            <a:ext cx="1091966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Recorder Control from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MVS-6520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329113" y="3169998"/>
            <a:ext cx="10048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Fold-back(Analog, Line Level)</a:t>
            </a:r>
            <a:endParaRPr lang="ja-JP" altLang="en-US" sz="4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510928" y="2765628"/>
            <a:ext cx="845103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Camera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Control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570413" y="2993786"/>
            <a:ext cx="606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339933"/>
                </a:solidFill>
                <a:latin typeface="Arial" pitchFamily="34" charset="0"/>
                <a:ea typeface="+mn-ea"/>
                <a:cs typeface="Arial" pitchFamily="34" charset="0"/>
              </a:rPr>
              <a:t>Analog Monitor</a:t>
            </a:r>
            <a:endParaRPr lang="ja-JP" altLang="en-US" sz="450" b="1" dirty="0">
              <a:solidFill>
                <a:srgbClr val="3399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586288" y="855423"/>
            <a:ext cx="7905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Multi-Format Switcher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586288" y="941148"/>
            <a:ext cx="1140056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MVS-6520+ICP-6520+ICP-6511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553200" y="498236"/>
            <a:ext cx="7461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Character Generator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 flipH="1">
            <a:off x="1657350" y="3293823"/>
            <a:ext cx="4048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5700713" y="2998548"/>
            <a:ext cx="0" cy="893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>
            <a:off x="5386388" y="3936761"/>
            <a:ext cx="2809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>
            <a:off x="2405063" y="4989273"/>
            <a:ext cx="3295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V="1">
            <a:off x="2409825" y="2722323"/>
            <a:ext cx="0" cy="2271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>
            <a:off x="2413000" y="2731848"/>
            <a:ext cx="638175" cy="47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 flipV="1">
            <a:off x="5176838" y="3665298"/>
            <a:ext cx="0" cy="17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4286250" y="4662248"/>
            <a:ext cx="0" cy="331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4691063" y="2109548"/>
            <a:ext cx="7175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 8 X 4 Router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697413" y="2184161"/>
            <a:ext cx="9731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PFV-SP3300+HKSP-061M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772025" y="1884123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" pitchFamily="34" charset="0"/>
                <a:ea typeface="+mn-ea"/>
                <a:cs typeface="Arial" pitchFamily="34" charset="0"/>
              </a:rPr>
              <a:t>Line Output</a:t>
            </a:r>
            <a:endParaRPr lang="ja-JP" altLang="en-US" sz="450" b="1" dirty="0">
              <a:solidFill>
                <a:srgbClr val="8A9F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7353300" y="683973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" pitchFamily="34" charset="0"/>
                <a:ea typeface="+mn-ea"/>
                <a:cs typeface="Arial" pitchFamily="34" charset="0"/>
              </a:rPr>
              <a:t>Line Output</a:t>
            </a:r>
            <a:endParaRPr lang="ja-JP" altLang="en-US" sz="450" b="1" dirty="0">
              <a:solidFill>
                <a:srgbClr val="8A9F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6602413" y="3136661"/>
            <a:ext cx="5699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Vision Consol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7924800" y="761761"/>
            <a:ext cx="4032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MCR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7924800" y="960198"/>
            <a:ext cx="4032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MCR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602413" y="4451111"/>
            <a:ext cx="7112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Audio Monitor Wall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6700838" y="4598748"/>
            <a:ext cx="3968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Active</a:t>
            </a:r>
            <a:b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0" name="直線コネクタ 179"/>
          <p:cNvCxnSpPr/>
          <p:nvPr/>
        </p:nvCxnSpPr>
        <p:spPr>
          <a:xfrm>
            <a:off x="5386388" y="4070111"/>
            <a:ext cx="628650" cy="4762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5586413" y="4070111"/>
            <a:ext cx="0" cy="842962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2614613" y="1809511"/>
            <a:ext cx="0" cy="311785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V="1">
            <a:off x="2609850" y="4909898"/>
            <a:ext cx="2986088" cy="127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>
            <a:off x="2624138" y="1825386"/>
            <a:ext cx="428625" cy="1587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>
            <a:off x="2614613" y="2276236"/>
            <a:ext cx="434975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>
            <a:off x="2600325" y="4789248"/>
            <a:ext cx="419100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>
            <a:off x="4114800" y="4179648"/>
            <a:ext cx="571500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4071938" y="1787286"/>
            <a:ext cx="0" cy="23495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H="1">
            <a:off x="3709988" y="4784486"/>
            <a:ext cx="361950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H="1">
            <a:off x="3719513" y="4344748"/>
            <a:ext cx="307975" cy="1588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flipH="1">
            <a:off x="3676650" y="2260361"/>
            <a:ext cx="395288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H="1">
            <a:off x="3681413" y="1799986"/>
            <a:ext cx="387350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6005513" y="1018936"/>
            <a:ext cx="0" cy="3070225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>
            <a:off x="5991225" y="1036398"/>
            <a:ext cx="1938338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/>
          <p:nvPr/>
        </p:nvCxnSpPr>
        <p:spPr>
          <a:xfrm>
            <a:off x="7334250" y="844311"/>
            <a:ext cx="600075" cy="3175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>
            <a:off x="5910263" y="857011"/>
            <a:ext cx="66675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flipH="1">
            <a:off x="5905500" y="841136"/>
            <a:ext cx="0" cy="38766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 flipH="1">
            <a:off x="5553075" y="1436448"/>
            <a:ext cx="361950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 flipH="1">
            <a:off x="4341813" y="1817448"/>
            <a:ext cx="2154237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矢印コネクタ 226"/>
          <p:cNvCxnSpPr/>
          <p:nvPr/>
        </p:nvCxnSpPr>
        <p:spPr>
          <a:xfrm flipV="1">
            <a:off x="5300663" y="3665298"/>
            <a:ext cx="0" cy="173038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5532438" y="4646373"/>
            <a:ext cx="7493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V="1">
            <a:off x="6269038" y="3093798"/>
            <a:ext cx="0" cy="15478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/>
          <p:cNvCxnSpPr/>
          <p:nvPr/>
        </p:nvCxnSpPr>
        <p:spPr>
          <a:xfrm>
            <a:off x="6267450" y="3089036"/>
            <a:ext cx="395288" cy="317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/>
          <p:cNvCxnSpPr/>
          <p:nvPr/>
        </p:nvCxnSpPr>
        <p:spPr>
          <a:xfrm>
            <a:off x="6273800" y="4198698"/>
            <a:ext cx="393700" cy="95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正方形/長方形 243"/>
          <p:cNvSpPr/>
          <p:nvPr/>
        </p:nvSpPr>
        <p:spPr>
          <a:xfrm>
            <a:off x="10029072" y="3973471"/>
            <a:ext cx="105317" cy="4571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47" name="直線コネクタ 246"/>
          <p:cNvCxnSpPr/>
          <p:nvPr/>
        </p:nvCxnSpPr>
        <p:spPr>
          <a:xfrm flipH="1">
            <a:off x="4543425" y="2022236"/>
            <a:ext cx="1952625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flipH="1">
            <a:off x="5467350" y="2341323"/>
            <a:ext cx="1023938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 flipH="1">
            <a:off x="6472238" y="1169748"/>
            <a:ext cx="1195387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6481763" y="1164986"/>
            <a:ext cx="0" cy="2457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>
            <a:off x="6481763" y="1922223"/>
            <a:ext cx="18573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/>
          <p:nvPr/>
        </p:nvCxnSpPr>
        <p:spPr>
          <a:xfrm>
            <a:off x="6486525" y="2474673"/>
            <a:ext cx="1857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矢印コネクタ 260"/>
          <p:cNvCxnSpPr/>
          <p:nvPr/>
        </p:nvCxnSpPr>
        <p:spPr>
          <a:xfrm>
            <a:off x="6488113" y="3609736"/>
            <a:ext cx="187325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7653338" y="888761"/>
            <a:ext cx="0" cy="271462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/>
          <p:nvPr/>
        </p:nvCxnSpPr>
        <p:spPr>
          <a:xfrm flipH="1">
            <a:off x="3933825" y="1541223"/>
            <a:ext cx="37306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>
            <a:off x="4456113" y="837961"/>
            <a:ext cx="0" cy="1689100"/>
          </a:xfrm>
          <a:prstGeom prst="line">
            <a:avLst/>
          </a:prstGeom>
          <a:ln w="28575">
            <a:solidFill>
              <a:srgbClr val="8A9FE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/>
          <p:nvPr/>
        </p:nvCxnSpPr>
        <p:spPr>
          <a:xfrm>
            <a:off x="4443413" y="2517536"/>
            <a:ext cx="3048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矢印コネクタ 272"/>
          <p:cNvCxnSpPr/>
          <p:nvPr/>
        </p:nvCxnSpPr>
        <p:spPr>
          <a:xfrm>
            <a:off x="4338638" y="2403236"/>
            <a:ext cx="409575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/>
          <p:cNvCxnSpPr/>
          <p:nvPr/>
        </p:nvCxnSpPr>
        <p:spPr>
          <a:xfrm>
            <a:off x="4548188" y="2293698"/>
            <a:ext cx="20478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4557713" y="2007948"/>
            <a:ext cx="0" cy="29210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>
            <a:off x="4348163" y="1584086"/>
            <a:ext cx="0" cy="8318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>
            <a:off x="3924300" y="1526936"/>
            <a:ext cx="0" cy="1081087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/>
          <p:nvPr/>
        </p:nvCxnSpPr>
        <p:spPr>
          <a:xfrm flipH="1">
            <a:off x="3681413" y="1674573"/>
            <a:ext cx="252412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 flipH="1">
            <a:off x="3676650" y="21365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/>
          <p:nvPr/>
        </p:nvCxnSpPr>
        <p:spPr>
          <a:xfrm flipH="1">
            <a:off x="3683000" y="25937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 flipH="1">
            <a:off x="3667125" y="131738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 flipH="1">
            <a:off x="3667125" y="10697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 flipH="1">
            <a:off x="3667125" y="850661"/>
            <a:ext cx="781050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/>
          <p:cNvCxnSpPr/>
          <p:nvPr/>
        </p:nvCxnSpPr>
        <p:spPr>
          <a:xfrm>
            <a:off x="3914775" y="836373"/>
            <a:ext cx="9525" cy="49371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2503488" y="2960448"/>
            <a:ext cx="32972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 flipV="1">
            <a:off x="5551488" y="1531698"/>
            <a:ext cx="25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/>
          <p:nvPr/>
        </p:nvCxnSpPr>
        <p:spPr>
          <a:xfrm>
            <a:off x="5794375" y="1522173"/>
            <a:ext cx="1588" cy="14430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矢印コネクタ 301"/>
          <p:cNvCxnSpPr/>
          <p:nvPr/>
        </p:nvCxnSpPr>
        <p:spPr>
          <a:xfrm flipH="1">
            <a:off x="1471613" y="2793761"/>
            <a:ext cx="4171950" cy="0"/>
          </a:xfrm>
          <a:prstGeom prst="straightConnector1">
            <a:avLst/>
          </a:prstGeom>
          <a:ln w="28575">
            <a:solidFill>
              <a:srgbClr val="8A9FE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矢印コネクタ 307"/>
          <p:cNvCxnSpPr/>
          <p:nvPr/>
        </p:nvCxnSpPr>
        <p:spPr>
          <a:xfrm>
            <a:off x="2509838" y="1741248"/>
            <a:ext cx="53975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矢印コネクタ 309"/>
          <p:cNvCxnSpPr/>
          <p:nvPr/>
        </p:nvCxnSpPr>
        <p:spPr>
          <a:xfrm>
            <a:off x="2506663" y="2193686"/>
            <a:ext cx="54133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310"/>
          <p:cNvCxnSpPr/>
          <p:nvPr/>
        </p:nvCxnSpPr>
        <p:spPr>
          <a:xfrm>
            <a:off x="2503488" y="2657236"/>
            <a:ext cx="5461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/>
          <p:cNvCxnSpPr/>
          <p:nvPr/>
        </p:nvCxnSpPr>
        <p:spPr>
          <a:xfrm flipH="1">
            <a:off x="3681413" y="1731723"/>
            <a:ext cx="495300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3676650" y="2203211"/>
            <a:ext cx="504825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 flipH="1">
            <a:off x="3681413" y="2660411"/>
            <a:ext cx="482600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3981450" y="1122123"/>
            <a:ext cx="198438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324"/>
          <p:cNvCxnSpPr/>
          <p:nvPr/>
        </p:nvCxnSpPr>
        <p:spPr>
          <a:xfrm flipH="1">
            <a:off x="3963988" y="1034811"/>
            <a:ext cx="274637" cy="158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/>
          <p:cNvCxnSpPr/>
          <p:nvPr/>
        </p:nvCxnSpPr>
        <p:spPr>
          <a:xfrm>
            <a:off x="4233863" y="1026873"/>
            <a:ext cx="9525" cy="18811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/>
          <p:cNvCxnSpPr/>
          <p:nvPr/>
        </p:nvCxnSpPr>
        <p:spPr>
          <a:xfrm>
            <a:off x="2509838" y="1733311"/>
            <a:ext cx="0" cy="12176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矢印コネクタ 333"/>
          <p:cNvCxnSpPr/>
          <p:nvPr/>
        </p:nvCxnSpPr>
        <p:spPr>
          <a:xfrm flipV="1">
            <a:off x="4233863" y="2895361"/>
            <a:ext cx="2433637" cy="127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矢印コネクタ 335"/>
          <p:cNvCxnSpPr/>
          <p:nvPr/>
        </p:nvCxnSpPr>
        <p:spPr>
          <a:xfrm>
            <a:off x="6161088" y="3987561"/>
            <a:ext cx="498475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6148388" y="2903298"/>
            <a:ext cx="9525" cy="109061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4" name="Picture 10" descr="C:\Documents and Settings\watanabe-h\デスクトップ\sony_photo\sony_photo\Digital Wireless Intercom Syst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10" b="44160"/>
          <a:stretch>
            <a:fillRect/>
          </a:stretch>
        </p:blipFill>
        <p:spPr bwMode="auto">
          <a:xfrm>
            <a:off x="2874963" y="3790711"/>
            <a:ext cx="1397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" name="直線コネクタ 225"/>
          <p:cNvCxnSpPr/>
          <p:nvPr/>
        </p:nvCxnSpPr>
        <p:spPr>
          <a:xfrm>
            <a:off x="2728913" y="1693623"/>
            <a:ext cx="0" cy="10572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2732088" y="2746136"/>
            <a:ext cx="39687" cy="44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4175125" y="1118948"/>
            <a:ext cx="0" cy="2014538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 flipH="1">
            <a:off x="4165600" y="3127136"/>
            <a:ext cx="1916113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>
            <a:off x="6072188" y="3120786"/>
            <a:ext cx="6350" cy="644525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矢印コネクタ 264"/>
          <p:cNvCxnSpPr/>
          <p:nvPr/>
        </p:nvCxnSpPr>
        <p:spPr>
          <a:xfrm>
            <a:off x="6072188" y="3758961"/>
            <a:ext cx="592137" cy="0"/>
          </a:xfrm>
          <a:prstGeom prst="straightConnector1">
            <a:avLst/>
          </a:prstGeom>
          <a:ln w="1905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/>
          <p:cNvCxnSpPr/>
          <p:nvPr/>
        </p:nvCxnSpPr>
        <p:spPr>
          <a:xfrm>
            <a:off x="5894388" y="4727336"/>
            <a:ext cx="774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/>
          <p:nvPr/>
        </p:nvCxnSpPr>
        <p:spPr>
          <a:xfrm>
            <a:off x="5637213" y="2469911"/>
            <a:ext cx="0" cy="3333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283"/>
          <p:cNvCxnSpPr/>
          <p:nvPr/>
        </p:nvCxnSpPr>
        <p:spPr>
          <a:xfrm flipH="1">
            <a:off x="5457825" y="2484198"/>
            <a:ext cx="1857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308"/>
          <p:cNvCxnSpPr/>
          <p:nvPr/>
        </p:nvCxnSpPr>
        <p:spPr>
          <a:xfrm>
            <a:off x="5738813" y="4871798"/>
            <a:ext cx="9271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311"/>
          <p:cNvCxnSpPr/>
          <p:nvPr/>
        </p:nvCxnSpPr>
        <p:spPr>
          <a:xfrm>
            <a:off x="4278313" y="4655898"/>
            <a:ext cx="2825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 flipH="1">
            <a:off x="4019550" y="4281248"/>
            <a:ext cx="58738" cy="66675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V="1">
            <a:off x="4081463" y="4222511"/>
            <a:ext cx="0" cy="5715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 flipH="1">
            <a:off x="4073525" y="4174886"/>
            <a:ext cx="52388" cy="5715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/>
          <p:cNvCxnSpPr/>
          <p:nvPr/>
        </p:nvCxnSpPr>
        <p:spPr>
          <a:xfrm flipH="1" flipV="1">
            <a:off x="4067175" y="4125673"/>
            <a:ext cx="57150" cy="55563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矢印コネクタ 304"/>
          <p:cNvCxnSpPr/>
          <p:nvPr/>
        </p:nvCxnSpPr>
        <p:spPr bwMode="auto">
          <a:xfrm>
            <a:off x="2786063" y="2569923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/>
          <p:cNvCxnSpPr/>
          <p:nvPr/>
        </p:nvCxnSpPr>
        <p:spPr bwMode="auto">
          <a:xfrm flipH="1">
            <a:off x="2728913" y="2569923"/>
            <a:ext cx="66675" cy="4286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357"/>
          <p:cNvCxnSpPr/>
          <p:nvPr/>
        </p:nvCxnSpPr>
        <p:spPr bwMode="auto">
          <a:xfrm>
            <a:off x="2779713" y="2111136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 bwMode="auto">
          <a:xfrm flipH="1">
            <a:off x="2722563" y="2111136"/>
            <a:ext cx="66675" cy="42862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矢印コネクタ 360"/>
          <p:cNvCxnSpPr/>
          <p:nvPr/>
        </p:nvCxnSpPr>
        <p:spPr bwMode="auto">
          <a:xfrm>
            <a:off x="2790825" y="1657111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/>
          <p:nvPr/>
        </p:nvCxnSpPr>
        <p:spPr bwMode="auto">
          <a:xfrm flipH="1">
            <a:off x="2733675" y="1657111"/>
            <a:ext cx="66675" cy="44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364"/>
          <p:cNvCxnSpPr/>
          <p:nvPr/>
        </p:nvCxnSpPr>
        <p:spPr>
          <a:xfrm>
            <a:off x="4500563" y="1174511"/>
            <a:ext cx="146050" cy="1587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/>
          <p:cNvCxnSpPr/>
          <p:nvPr/>
        </p:nvCxnSpPr>
        <p:spPr>
          <a:xfrm flipH="1" flipV="1">
            <a:off x="4462463" y="1136411"/>
            <a:ext cx="50800" cy="3810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矢印コネクタ 372"/>
          <p:cNvCxnSpPr/>
          <p:nvPr/>
        </p:nvCxnSpPr>
        <p:spPr>
          <a:xfrm flipV="1">
            <a:off x="4295775" y="1541223"/>
            <a:ext cx="3508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 flipH="1" flipV="1">
            <a:off x="4291013" y="1542811"/>
            <a:ext cx="61912" cy="571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/>
          <p:cNvCxnSpPr/>
          <p:nvPr/>
        </p:nvCxnSpPr>
        <p:spPr>
          <a:xfrm flipH="1" flipV="1">
            <a:off x="5700713" y="4822586"/>
            <a:ext cx="46037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線コネクタ 390"/>
          <p:cNvCxnSpPr/>
          <p:nvPr/>
        </p:nvCxnSpPr>
        <p:spPr>
          <a:xfrm>
            <a:off x="5705475" y="3957398"/>
            <a:ext cx="0" cy="1031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/>
          <p:nvPr/>
        </p:nvCxnSpPr>
        <p:spPr>
          <a:xfrm flipH="1" flipV="1">
            <a:off x="5657850" y="3924061"/>
            <a:ext cx="46038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/>
          <p:cNvCxnSpPr/>
          <p:nvPr/>
        </p:nvCxnSpPr>
        <p:spPr>
          <a:xfrm flipH="1">
            <a:off x="5659438" y="3882786"/>
            <a:ext cx="46037" cy="50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/>
          <p:cNvCxnSpPr>
            <a:stCxn id="147" idx="2"/>
          </p:cNvCxnSpPr>
          <p:nvPr/>
        </p:nvCxnSpPr>
        <p:spPr>
          <a:xfrm>
            <a:off x="7607300" y="845898"/>
            <a:ext cx="46038" cy="5556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402"/>
          <p:cNvCxnSpPr/>
          <p:nvPr/>
        </p:nvCxnSpPr>
        <p:spPr>
          <a:xfrm>
            <a:off x="2476500" y="5952886"/>
            <a:ext cx="590550" cy="0"/>
          </a:xfrm>
          <a:prstGeom prst="straightConnector1">
            <a:avLst/>
          </a:prstGeom>
          <a:ln w="1905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403"/>
          <p:cNvCxnSpPr/>
          <p:nvPr/>
        </p:nvCxnSpPr>
        <p:spPr>
          <a:xfrm>
            <a:off x="2478088" y="5786198"/>
            <a:ext cx="59213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テキスト ボックス 405"/>
          <p:cNvSpPr txBox="1"/>
          <p:nvPr/>
        </p:nvSpPr>
        <p:spPr>
          <a:xfrm>
            <a:off x="3055938" y="5703648"/>
            <a:ext cx="16335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ON-AIR/Timeline(HD-SDI)From MCR, To LCD Monitor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7" name="テキスト ボックス 406"/>
          <p:cNvSpPr txBox="1"/>
          <p:nvPr/>
        </p:nvSpPr>
        <p:spPr>
          <a:xfrm>
            <a:off x="3055938" y="5870336"/>
            <a:ext cx="15954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Black Burst(Analog) From MCR, To Sync Generator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9" name="直線矢印コネクタ 408"/>
          <p:cNvCxnSpPr/>
          <p:nvPr/>
        </p:nvCxnSpPr>
        <p:spPr>
          <a:xfrm>
            <a:off x="5688013" y="2993786"/>
            <a:ext cx="9810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線コネクタ 416"/>
          <p:cNvCxnSpPr/>
          <p:nvPr/>
        </p:nvCxnSpPr>
        <p:spPr>
          <a:xfrm flipH="1">
            <a:off x="5291138" y="5775086"/>
            <a:ext cx="447675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 flipH="1">
            <a:off x="5291138" y="6035436"/>
            <a:ext cx="444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線コネクタ 419"/>
          <p:cNvCxnSpPr/>
          <p:nvPr/>
        </p:nvCxnSpPr>
        <p:spPr>
          <a:xfrm flipH="1">
            <a:off x="5291138" y="5908436"/>
            <a:ext cx="441325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線コネクタ 420"/>
          <p:cNvCxnSpPr/>
          <p:nvPr/>
        </p:nvCxnSpPr>
        <p:spPr>
          <a:xfrm flipH="1">
            <a:off x="5291138" y="6160848"/>
            <a:ext cx="438150" cy="0"/>
          </a:xfrm>
          <a:prstGeom prst="line">
            <a:avLst/>
          </a:prstGeom>
          <a:ln w="19050">
            <a:solidFill>
              <a:srgbClr val="E88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テキスト ボックス 428"/>
          <p:cNvSpPr txBox="1"/>
          <p:nvPr/>
        </p:nvSpPr>
        <p:spPr>
          <a:xfrm>
            <a:off x="5680075" y="5694123"/>
            <a:ext cx="479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HD/SD-SDI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3" name="テキスト ボックス 432"/>
          <p:cNvSpPr txBox="1"/>
          <p:nvPr/>
        </p:nvSpPr>
        <p:spPr>
          <a:xfrm>
            <a:off x="5680075" y="5825886"/>
            <a:ext cx="55403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Analog Video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4" name="テキスト ボックス 433"/>
          <p:cNvSpPr txBox="1"/>
          <p:nvPr/>
        </p:nvSpPr>
        <p:spPr>
          <a:xfrm>
            <a:off x="5680075" y="5949711"/>
            <a:ext cx="5603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Analog Audio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" name="テキスト ボックス 434"/>
          <p:cNvSpPr txBox="1"/>
          <p:nvPr/>
        </p:nvSpPr>
        <p:spPr>
          <a:xfrm>
            <a:off x="5680075" y="6083061"/>
            <a:ext cx="4953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Triax</a:t>
            </a: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Cable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6" name="直線コネクタ 435"/>
          <p:cNvCxnSpPr/>
          <p:nvPr/>
        </p:nvCxnSpPr>
        <p:spPr>
          <a:xfrm flipH="1">
            <a:off x="6442075" y="5768736"/>
            <a:ext cx="447675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コネクタ 436"/>
          <p:cNvCxnSpPr/>
          <p:nvPr/>
        </p:nvCxnSpPr>
        <p:spPr>
          <a:xfrm flipH="1">
            <a:off x="6442075" y="6027498"/>
            <a:ext cx="444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/>
          <p:cNvCxnSpPr/>
          <p:nvPr/>
        </p:nvCxnSpPr>
        <p:spPr>
          <a:xfrm flipH="1">
            <a:off x="6442075" y="5902086"/>
            <a:ext cx="43973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テキスト ボックス 438"/>
          <p:cNvSpPr txBox="1"/>
          <p:nvPr/>
        </p:nvSpPr>
        <p:spPr>
          <a:xfrm>
            <a:off x="6862763" y="5694123"/>
            <a:ext cx="6207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AES/EBU Audio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" name="テキスト ボックス 439"/>
          <p:cNvSpPr txBox="1"/>
          <p:nvPr/>
        </p:nvSpPr>
        <p:spPr>
          <a:xfrm>
            <a:off x="6862763" y="5814773"/>
            <a:ext cx="4286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Intercom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1" name="テキスト ボックス 440"/>
          <p:cNvSpPr txBox="1"/>
          <p:nvPr/>
        </p:nvSpPr>
        <p:spPr>
          <a:xfrm>
            <a:off x="6862763" y="5946536"/>
            <a:ext cx="6175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5719763" y="4508261"/>
            <a:ext cx="6111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" pitchFamily="34" charset="0"/>
                <a:ea typeface="+mn-ea"/>
                <a:cs typeface="Arial" pitchFamily="34" charset="0"/>
              </a:rPr>
              <a:t>4-Wire (Analog)</a:t>
            </a:r>
            <a:endParaRPr lang="ja-JP" altLang="en-US" sz="45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8" name="サブタイトル 2"/>
          <p:cNvSpPr txBox="1">
            <a:spLocks/>
          </p:cNvSpPr>
          <p:nvPr/>
        </p:nvSpPr>
        <p:spPr>
          <a:xfrm>
            <a:off x="0" y="114524"/>
            <a:ext cx="9149735" cy="1384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64233" y="538109"/>
            <a:ext cx="553357" cy="507535"/>
            <a:chOff x="921383" y="538109"/>
            <a:chExt cx="553357" cy="5075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19" y="732266"/>
              <a:ext cx="328612" cy="31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5" name="テキスト ボックス 284"/>
            <p:cNvSpPr txBox="1"/>
            <p:nvPr/>
          </p:nvSpPr>
          <p:spPr>
            <a:xfrm>
              <a:off x="921383" y="538109"/>
              <a:ext cx="553357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Viewfinder</a:t>
              </a:r>
              <a:r>
                <a:rPr lang="en-US" altLang="ja-JP" sz="45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HDVF-C550W</a:t>
              </a:r>
              <a:endParaRPr lang="ja-JP" altLang="en-US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298" name="Picture 16" descr="C:\Documents and Settings\watanabe-h\デスクトップ\sony_photo\sony_photo\HXC1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3344"/>
          <a:stretch>
            <a:fillRect/>
          </a:stretch>
        </p:blipFill>
        <p:spPr bwMode="auto">
          <a:xfrm>
            <a:off x="889000" y="1185863"/>
            <a:ext cx="8270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16" descr="C:\Documents and Settings\watanabe-h\デスクトップ\sony_photo\sony_photo\HXC1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3344"/>
          <a:stretch>
            <a:fillRect/>
          </a:stretch>
        </p:blipFill>
        <p:spPr bwMode="auto">
          <a:xfrm>
            <a:off x="889000" y="1628775"/>
            <a:ext cx="8270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Picture 16" descr="C:\Documents and Settings\watanabe-h\デスクトップ\sony_photo\sony_photo\HXC1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23344"/>
          <a:stretch>
            <a:fillRect/>
          </a:stretch>
        </p:blipFill>
        <p:spPr bwMode="auto">
          <a:xfrm>
            <a:off x="889000" y="2071688"/>
            <a:ext cx="8270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" name="テキスト ボックス 302"/>
          <p:cNvSpPr txBox="1"/>
          <p:nvPr/>
        </p:nvSpPr>
        <p:spPr>
          <a:xfrm>
            <a:off x="554038" y="1150938"/>
            <a:ext cx="4572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HXC-100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304" name="Picture 17" descr="C:\Documents and Settings\watanabe-h\デスクトップ\sony_photo\sony_photo\HXCU1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0" b="29259"/>
          <a:stretch>
            <a:fillRect/>
          </a:stretch>
        </p:blipFill>
        <p:spPr bwMode="auto">
          <a:xfrm>
            <a:off x="3035300" y="752475"/>
            <a:ext cx="603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" name="Picture 17" descr="C:\Documents and Settings\watanabe-h\デスクトップ\sony_photo\sony_photo\HXCU1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0" b="29259"/>
          <a:stretch>
            <a:fillRect/>
          </a:stretch>
        </p:blipFill>
        <p:spPr bwMode="auto">
          <a:xfrm>
            <a:off x="3030538" y="971550"/>
            <a:ext cx="603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" name="Picture 17" descr="C:\Documents and Settings\watanabe-h\デスクトップ\sony_photo\sony_photo\HXCU1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0" b="29259"/>
          <a:stretch>
            <a:fillRect/>
          </a:stretch>
        </p:blipFill>
        <p:spPr bwMode="auto">
          <a:xfrm>
            <a:off x="3030538" y="1185863"/>
            <a:ext cx="603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" name="テキスト ボックス 312"/>
          <p:cNvSpPr txBox="1"/>
          <p:nvPr/>
        </p:nvSpPr>
        <p:spPr>
          <a:xfrm>
            <a:off x="2879725" y="642938"/>
            <a:ext cx="505267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HXCU-100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94" name="テキスト ボックス 293"/>
          <p:cNvSpPr txBox="1"/>
          <p:nvPr/>
        </p:nvSpPr>
        <p:spPr>
          <a:xfrm>
            <a:off x="509299" y="3477095"/>
            <a:ext cx="6873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Wired Microphone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7" name="テキスト ボックス 336"/>
          <p:cNvSpPr txBox="1"/>
          <p:nvPr/>
        </p:nvSpPr>
        <p:spPr>
          <a:xfrm>
            <a:off x="2947988" y="3755786"/>
            <a:ext cx="51809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DWR-R02D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339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21" y="3871934"/>
            <a:ext cx="662199" cy="1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0" name="直線コネクタ 339"/>
          <p:cNvCxnSpPr/>
          <p:nvPr/>
        </p:nvCxnSpPr>
        <p:spPr>
          <a:xfrm>
            <a:off x="1438275" y="3644424"/>
            <a:ext cx="25357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矢印コネクタ 340"/>
          <p:cNvCxnSpPr/>
          <p:nvPr/>
        </p:nvCxnSpPr>
        <p:spPr>
          <a:xfrm>
            <a:off x="3964608" y="3777174"/>
            <a:ext cx="721692" cy="39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/>
          <p:cNvCxnSpPr/>
          <p:nvPr/>
        </p:nvCxnSpPr>
        <p:spPr>
          <a:xfrm>
            <a:off x="3974004" y="3645284"/>
            <a:ext cx="0" cy="142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/>
          <p:cNvCxnSpPr/>
          <p:nvPr/>
        </p:nvCxnSpPr>
        <p:spPr>
          <a:xfrm flipH="1">
            <a:off x="3683000" y="2722323"/>
            <a:ext cx="395288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テキスト ボックス 345"/>
          <p:cNvSpPr txBox="1"/>
          <p:nvPr/>
        </p:nvSpPr>
        <p:spPr>
          <a:xfrm>
            <a:off x="2878138" y="1397764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2878138" y="1874014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878138" y="2302639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9" name="テキスト ボックス 348"/>
          <p:cNvSpPr txBox="1"/>
          <p:nvPr/>
        </p:nvSpPr>
        <p:spPr>
          <a:xfrm>
            <a:off x="2878138" y="1473964"/>
            <a:ext cx="57579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XDS-PD1000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50" name="テキスト ボックス 349"/>
          <p:cNvSpPr txBox="1"/>
          <p:nvPr/>
        </p:nvSpPr>
        <p:spPr>
          <a:xfrm>
            <a:off x="2878138" y="1945451"/>
            <a:ext cx="57579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XDS-PD1000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2878138" y="2369314"/>
            <a:ext cx="57579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XDS-PD1000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80" y="1597844"/>
            <a:ext cx="613482" cy="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31" y="2052831"/>
            <a:ext cx="613482" cy="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58" y="2521714"/>
            <a:ext cx="613482" cy="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77" y="1263830"/>
            <a:ext cx="364279" cy="1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" name="Picture 3" descr="C:\Documents and Settings\watanabe-h\デスクトップ\sony_photo\sony_photo\Beltpack for Digital  Wireless Interco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87" y="4092336"/>
            <a:ext cx="111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" name="Picture 3" descr="C:\Documents and Settings\watanabe-h\デスクトップ\sony_photo\sony_photo\Beltpack for Digital  Wireless Intercom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75" y="4087573"/>
            <a:ext cx="111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" name="テキスト ボックス 362"/>
          <p:cNvSpPr txBox="1"/>
          <p:nvPr/>
        </p:nvSpPr>
        <p:spPr>
          <a:xfrm>
            <a:off x="500298" y="4025359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Microphone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4" name="テキスト ボックス 363"/>
          <p:cNvSpPr txBox="1"/>
          <p:nvPr/>
        </p:nvSpPr>
        <p:spPr>
          <a:xfrm>
            <a:off x="963148" y="4128342"/>
            <a:ext cx="7275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DWT-B01</a:t>
            </a:r>
            <a:br>
              <a:rPr lang="en-US" altLang="ja-JP" sz="450" b="1" dirty="0" smtClean="0">
                <a:latin typeface="Arial Black" pitchFamily="34" charset="0"/>
                <a:cs typeface="Arial" pitchFamily="34" charset="0"/>
              </a:rPr>
            </a:b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+ECM-77BC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67" name="テキスト ボックス 366"/>
          <p:cNvSpPr txBox="1"/>
          <p:nvPr/>
        </p:nvSpPr>
        <p:spPr>
          <a:xfrm>
            <a:off x="547540" y="4129550"/>
            <a:ext cx="45717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DWM-02</a:t>
            </a:r>
            <a:br>
              <a:rPr lang="en-US" altLang="ja-JP" sz="450" b="1" dirty="0" smtClean="0">
                <a:latin typeface="Arial Black" pitchFamily="34" charset="0"/>
                <a:cs typeface="Arial" pitchFamily="34" charset="0"/>
              </a:rPr>
            </a:b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+CU-C31</a:t>
            </a:r>
            <a:endParaRPr lang="ja-JP" altLang="en-US" sz="45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68" name="テキスト ボックス 367"/>
          <p:cNvSpPr txBox="1"/>
          <p:nvPr/>
        </p:nvSpPr>
        <p:spPr>
          <a:xfrm>
            <a:off x="1352146" y="3869107"/>
            <a:ext cx="71120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Beltpack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for Digital</a:t>
            </a:r>
            <a:b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Intercom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69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34" y="4313314"/>
            <a:ext cx="240390" cy="40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80" y="4430269"/>
            <a:ext cx="335589" cy="2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1" name="グループ化 370"/>
          <p:cNvGrpSpPr/>
          <p:nvPr/>
        </p:nvGrpSpPr>
        <p:grpSpPr>
          <a:xfrm>
            <a:off x="725946" y="3556046"/>
            <a:ext cx="411620" cy="395796"/>
            <a:chOff x="475706" y="4210731"/>
            <a:chExt cx="411620" cy="395796"/>
          </a:xfrm>
        </p:grpSpPr>
        <p:pic>
          <p:nvPicPr>
            <p:cNvPr id="372" name="Picture 12" descr="C:\Documents and Settings\watanabe-h\デスクトップ\sony_photo\sony_photo\F780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39" y="4325539"/>
              <a:ext cx="36988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5" name="テキスト ボックス 374"/>
            <p:cNvSpPr txBox="1"/>
            <p:nvPr/>
          </p:nvSpPr>
          <p:spPr>
            <a:xfrm>
              <a:off x="475706" y="4210731"/>
              <a:ext cx="357790" cy="161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latin typeface="Arial Black" pitchFamily="34" charset="0"/>
                  <a:ea typeface="+mn-ea"/>
                  <a:cs typeface="Arial" pitchFamily="34" charset="0"/>
                </a:rPr>
                <a:t>F-780</a:t>
              </a:r>
              <a:endParaRPr lang="ja-JP" altLang="en-US" sz="450" b="1" dirty="0"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76" name="Picture 12" descr="C:\Documents and Settings\watanabe-h\デスクトップ\sony_photo\sony_photo\F78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9" y="3670854"/>
            <a:ext cx="3698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テキスト ボックス 376"/>
          <p:cNvSpPr txBox="1"/>
          <p:nvPr/>
        </p:nvSpPr>
        <p:spPr>
          <a:xfrm>
            <a:off x="2733676" y="3526135"/>
            <a:ext cx="1236236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Microphone Feeds (Analog, </a:t>
            </a:r>
            <a:r>
              <a:rPr lang="en-US" altLang="ja-JP" sz="4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Mic</a:t>
            </a:r>
            <a:r>
              <a:rPr lang="en-US" altLang="ja-JP" sz="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Level)</a:t>
            </a:r>
            <a:endParaRPr lang="ja-JP" altLang="en-US" sz="4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2946400" y="3679586"/>
            <a:ext cx="889987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" pitchFamily="34" charset="0"/>
                <a:ea typeface="+mn-ea"/>
                <a:cs typeface="Arial" pitchFamily="34" charset="0"/>
              </a:rPr>
              <a:t>Digital Wireless Receiver</a:t>
            </a:r>
            <a:endParaRPr lang="ja-JP" altLang="en-US" sz="45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9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555617"/>
            <a:ext cx="336307" cy="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1841025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17" y="18398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32" y="18459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22" y="18520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46" y="1603341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37" y="1594769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00" y="1616909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" name="テキスト ボックス 327"/>
          <p:cNvSpPr txBox="1"/>
          <p:nvPr/>
        </p:nvSpPr>
        <p:spPr>
          <a:xfrm>
            <a:off x="6602413" y="1212611"/>
            <a:ext cx="5667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Monitor Stack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9" name="テキスト ボックス 328"/>
          <p:cNvSpPr txBox="1"/>
          <p:nvPr/>
        </p:nvSpPr>
        <p:spPr>
          <a:xfrm>
            <a:off x="7045325" y="13459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25-inch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テキスト ボックス 331"/>
          <p:cNvSpPr txBox="1"/>
          <p:nvPr/>
        </p:nvSpPr>
        <p:spPr>
          <a:xfrm>
            <a:off x="6646863" y="1482486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テキスト ボックス 332"/>
          <p:cNvSpPr txBox="1"/>
          <p:nvPr/>
        </p:nvSpPr>
        <p:spPr>
          <a:xfrm>
            <a:off x="7043738" y="1422161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PVM-2541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78" name="正方形/長方形 377"/>
          <p:cNvSpPr/>
          <p:nvPr/>
        </p:nvSpPr>
        <p:spPr>
          <a:xfrm>
            <a:off x="6681788" y="1345961"/>
            <a:ext cx="1428750" cy="771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6730882" y="1641937"/>
            <a:ext cx="3444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OnAir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0" name="テキスト ボックス 379"/>
          <p:cNvSpPr txBox="1"/>
          <p:nvPr/>
        </p:nvSpPr>
        <p:spPr>
          <a:xfrm>
            <a:off x="7375525" y="1617423"/>
            <a:ext cx="4699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Recorder1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1" name="テキスト ボックス 380"/>
          <p:cNvSpPr txBox="1"/>
          <p:nvPr/>
        </p:nvSpPr>
        <p:spPr>
          <a:xfrm>
            <a:off x="7688263" y="1620598"/>
            <a:ext cx="4476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Recoder2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6725210" y="1852093"/>
            <a:ext cx="3413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Cam1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7076173" y="1853681"/>
            <a:ext cx="3413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Cam2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7096748" y="1601953"/>
            <a:ext cx="3032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Line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7393890" y="1855891"/>
            <a:ext cx="3413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Cam3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7" name="テキスト ボックス 386"/>
          <p:cNvSpPr txBox="1"/>
          <p:nvPr/>
        </p:nvSpPr>
        <p:spPr>
          <a:xfrm>
            <a:off x="7704418" y="1871486"/>
            <a:ext cx="4476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Recoder3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88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70" y="2522345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13" y="2527061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0" name="Picture 2" descr="C:\Documents and Settings\watanabe-h\デスクトップ\sony_photo\sony_photo\4_Wire Uni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2768361"/>
            <a:ext cx="184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" name="Picture 4" descr="C:\Documents and Settings\watanabe-h\デスクトップ\sony_photo\sony_photo\BKSR1617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977911"/>
            <a:ext cx="6794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" name="テキスト ボックス 394"/>
          <p:cNvSpPr txBox="1"/>
          <p:nvPr/>
        </p:nvSpPr>
        <p:spPr>
          <a:xfrm>
            <a:off x="6791325" y="2401648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96" name="テキスト ボックス 395"/>
          <p:cNvSpPr txBox="1"/>
          <p:nvPr/>
        </p:nvSpPr>
        <p:spPr>
          <a:xfrm>
            <a:off x="6786563" y="231751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17-inch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OLED Monitor</a:t>
            </a:r>
            <a:endParaRPr lang="en-US" altLang="ja-JP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テキスト ボックス 396"/>
          <p:cNvSpPr txBox="1"/>
          <p:nvPr/>
        </p:nvSpPr>
        <p:spPr>
          <a:xfrm>
            <a:off x="6602413" y="2193686"/>
            <a:ext cx="733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Production Console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8" name="テキスト ボックス 397"/>
          <p:cNvSpPr txBox="1"/>
          <p:nvPr/>
        </p:nvSpPr>
        <p:spPr>
          <a:xfrm>
            <a:off x="7673975" y="2636598"/>
            <a:ext cx="4889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4-Wire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0" name="テキスト ボックス 399"/>
          <p:cNvSpPr txBox="1"/>
          <p:nvPr/>
        </p:nvSpPr>
        <p:spPr>
          <a:xfrm>
            <a:off x="6834188" y="2860436"/>
            <a:ext cx="5826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BKS-R1617A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01" name="テキスト ボックス 400"/>
          <p:cNvSpPr txBox="1"/>
          <p:nvPr/>
        </p:nvSpPr>
        <p:spPr>
          <a:xfrm>
            <a:off x="6835775" y="2784236"/>
            <a:ext cx="8001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Universal Remote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2" name="正方形/長方形 401"/>
          <p:cNvSpPr/>
          <p:nvPr/>
        </p:nvSpPr>
        <p:spPr>
          <a:xfrm>
            <a:off x="6681788" y="2314336"/>
            <a:ext cx="1428750" cy="771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05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60" y="2608023"/>
            <a:ext cx="185243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65" y="2606808"/>
            <a:ext cx="185243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" name="テキスト ボックス 409"/>
          <p:cNvSpPr txBox="1"/>
          <p:nvPr/>
        </p:nvSpPr>
        <p:spPr>
          <a:xfrm>
            <a:off x="6906823" y="2538796"/>
            <a:ext cx="316112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1" name="テキスト ボックス 410"/>
          <p:cNvSpPr txBox="1"/>
          <p:nvPr/>
        </p:nvSpPr>
        <p:spPr>
          <a:xfrm>
            <a:off x="7366453" y="2544896"/>
            <a:ext cx="418704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Timeline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12" name="Picture 9" descr="C:\Documents and Settings\watanabe-h\デスクトップ\sony_photo\sony_photo\Digital WFM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443048"/>
            <a:ext cx="2159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" name="Picture 15" descr="C:\Documents and Settings\watanabe-h\デスクトップ\sony_photo\sony_photo\HKCUFP1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3914"/>
          <a:stretch>
            <a:fillRect/>
          </a:stretch>
        </p:blipFill>
        <p:spPr bwMode="auto">
          <a:xfrm>
            <a:off x="7478713" y="3874848"/>
            <a:ext cx="7096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" name="Picture 27" descr="C:\Documents and Settings\watanabe-h\デスクトップ\sony_photo\sony_photo\Remocon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2" y="4299333"/>
            <a:ext cx="3698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" name="Picture 2" descr="C:\Documents and Settings\watanabe-h\デスクトップ\sony_photo\sony_photo\4_Wire Unit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157423"/>
            <a:ext cx="1825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" name="テキスト ボックス 415"/>
          <p:cNvSpPr txBox="1"/>
          <p:nvPr/>
        </p:nvSpPr>
        <p:spPr>
          <a:xfrm>
            <a:off x="7172325" y="3352561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18" name="テキスト ボックス 417"/>
          <p:cNvSpPr txBox="1"/>
          <p:nvPr/>
        </p:nvSpPr>
        <p:spPr>
          <a:xfrm>
            <a:off x="6715125" y="3347798"/>
            <a:ext cx="460382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PVM-740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6703512" y="3271318"/>
            <a:ext cx="818356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7.4-inch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3" name="テキスト ボックス 422"/>
          <p:cNvSpPr txBox="1"/>
          <p:nvPr/>
        </p:nvSpPr>
        <p:spPr>
          <a:xfrm>
            <a:off x="6710363" y="3874848"/>
            <a:ext cx="6591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RCP-1000/1500</a:t>
            </a:r>
            <a:endParaRPr lang="en-US" altLang="ja-JP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24" name="テキスト ボックス 423"/>
          <p:cNvSpPr txBox="1"/>
          <p:nvPr/>
        </p:nvSpPr>
        <p:spPr>
          <a:xfrm>
            <a:off x="6710363" y="3803411"/>
            <a:ext cx="7461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5" name="テキスト ボックス 424"/>
          <p:cNvSpPr txBox="1"/>
          <p:nvPr/>
        </p:nvSpPr>
        <p:spPr>
          <a:xfrm>
            <a:off x="7405688" y="3698636"/>
            <a:ext cx="7000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CCU Control Panel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6" name="テキスト ボックス 425"/>
          <p:cNvSpPr txBox="1"/>
          <p:nvPr/>
        </p:nvSpPr>
        <p:spPr>
          <a:xfrm>
            <a:off x="7726363" y="3316048"/>
            <a:ext cx="5143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WFM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7" name="テキスト ボックス 426"/>
          <p:cNvSpPr txBox="1"/>
          <p:nvPr/>
        </p:nvSpPr>
        <p:spPr>
          <a:xfrm>
            <a:off x="7310438" y="4046298"/>
            <a:ext cx="4889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4-Wire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8" name="テキスト ボックス 427"/>
          <p:cNvSpPr txBox="1"/>
          <p:nvPr/>
        </p:nvSpPr>
        <p:spPr>
          <a:xfrm>
            <a:off x="7410450" y="3765311"/>
            <a:ext cx="511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HKCU-FP1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30" name="正方形/長方形 429"/>
          <p:cNvSpPr/>
          <p:nvPr/>
        </p:nvSpPr>
        <p:spPr>
          <a:xfrm>
            <a:off x="6681788" y="3274773"/>
            <a:ext cx="1547812" cy="115728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31" name="Picture 7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32" y="3463088"/>
            <a:ext cx="273618" cy="2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05" y="3461630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1" name="テキスト ボックス 450"/>
          <p:cNvSpPr txBox="1"/>
          <p:nvPr/>
        </p:nvSpPr>
        <p:spPr>
          <a:xfrm>
            <a:off x="7007225" y="46352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17-inch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2" name="テキスト ボックス 451"/>
          <p:cNvSpPr txBox="1"/>
          <p:nvPr/>
        </p:nvSpPr>
        <p:spPr>
          <a:xfrm>
            <a:off x="7007225" y="4716223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453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12" y="4825783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" name="テキスト ボックス 442"/>
          <p:cNvSpPr txBox="1"/>
          <p:nvPr/>
        </p:nvSpPr>
        <p:spPr>
          <a:xfrm>
            <a:off x="4607192" y="2550112"/>
            <a:ext cx="80021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S-Bus 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50" name="直線矢印コネクタ 449"/>
          <p:cNvCxnSpPr/>
          <p:nvPr/>
        </p:nvCxnSpPr>
        <p:spPr>
          <a:xfrm flipV="1">
            <a:off x="5362575" y="2561987"/>
            <a:ext cx="0" cy="14946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線矢印コネクタ 453"/>
          <p:cNvCxnSpPr/>
          <p:nvPr/>
        </p:nvCxnSpPr>
        <p:spPr>
          <a:xfrm flipV="1">
            <a:off x="5365750" y="2698511"/>
            <a:ext cx="1301750" cy="679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5" y="3988051"/>
            <a:ext cx="215129" cy="42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34" y="4005249"/>
            <a:ext cx="203278" cy="3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" name="サブタイトル 2"/>
          <p:cNvSpPr txBox="1">
            <a:spLocks/>
          </p:cNvSpPr>
          <p:nvPr/>
        </p:nvSpPr>
        <p:spPr>
          <a:xfrm>
            <a:off x="1861" y="6509334"/>
            <a:ext cx="9144000" cy="3760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100013" y="6584399"/>
            <a:ext cx="83869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OTA12JUL</a:t>
            </a:r>
            <a:endParaRPr lang="ja-JP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3634"/>
            <a:ext cx="9144000" cy="232234"/>
          </a:xfrm>
          <a:solidFill>
            <a:srgbClr val="FF0000"/>
          </a:solidFill>
        </p:spPr>
        <p:txBody>
          <a:bodyPr lIns="0" tIns="0" rIns="0" bIns="0">
            <a:noAutofit/>
          </a:bodyPr>
          <a:lstStyle/>
          <a:p>
            <a:pPr algn="l"/>
            <a:r>
              <a:rPr lang="en-US" altLang="ja-JP" sz="1400" b="1" dirty="0" smtClean="0">
                <a:solidFill>
                  <a:schemeClr val="bg1"/>
                </a:solidFill>
              </a:rPr>
              <a:t>  Compact-size </a:t>
            </a:r>
            <a:r>
              <a:rPr lang="en-US" altLang="ja-JP" sz="1400" b="1" dirty="0">
                <a:solidFill>
                  <a:schemeClr val="bg1"/>
                </a:solidFill>
              </a:rPr>
              <a:t>System for Easy SD-to-HD Migration</a:t>
            </a:r>
            <a:endParaRPr lang="ja-JP" altLang="ja-JP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78134" y="127000"/>
            <a:ext cx="2063222" cy="110066"/>
          </a:xfrm>
          <a:solidFill>
            <a:schemeClr val="tx1"/>
          </a:solidFill>
        </p:spPr>
        <p:txBody>
          <a:bodyPr wrap="none" lIns="0" tIns="0" rIns="0" bIns="0">
            <a:no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</a:rPr>
              <a:t>MVS-3000 2M/E Economy Standard Switcher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6512" y="32859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+mj-lt"/>
              </a:rPr>
              <a:t>Sony recommends this compact-size studio system, consisting of highly sophisticated yet affordable products, </a:t>
            </a:r>
            <a:r>
              <a:rPr lang="en-US" altLang="ja-JP" sz="900" dirty="0" smtClean="0">
                <a:latin typeface="+mj-lt"/>
              </a:rPr>
              <a:t>for </a:t>
            </a:r>
            <a:r>
              <a:rPr lang="en-US" altLang="ja-JP" sz="900" dirty="0">
                <a:latin typeface="+mj-lt"/>
              </a:rPr>
              <a:t>a powerful combination of practical features and easy upgradability</a:t>
            </a:r>
            <a:r>
              <a:rPr lang="en-US" altLang="ja-JP" sz="900" dirty="0" smtClean="0">
                <a:latin typeface="+mj-lt"/>
              </a:rPr>
              <a:t>.  The </a:t>
            </a:r>
            <a:r>
              <a:rPr lang="en-US" altLang="ja-JP" sz="900" dirty="0">
                <a:latin typeface="+mj-lt"/>
              </a:rPr>
              <a:t>advantage of this system is step-by-step migration to an HD production system with minimal investment.</a:t>
            </a:r>
            <a:endParaRPr lang="ja-JP" altLang="ja-JP" sz="900" dirty="0">
              <a:latin typeface="+mj-lt"/>
            </a:endParaRPr>
          </a:p>
          <a:p>
            <a:r>
              <a:rPr lang="en-US" altLang="ja-JP" sz="900" dirty="0">
                <a:latin typeface="+mj-lt"/>
              </a:rPr>
              <a:t>Ideal for a wide range of standard-definition (SD) and high-definition (HD) production needs, this </a:t>
            </a:r>
            <a:r>
              <a:rPr lang="en-US" altLang="ja-JP" sz="900" dirty="0" smtClean="0">
                <a:latin typeface="+mj-lt"/>
              </a:rPr>
              <a:t>solution builds </a:t>
            </a:r>
            <a:r>
              <a:rPr lang="en-US" altLang="ja-JP" sz="900" dirty="0">
                <a:latin typeface="+mj-lt"/>
              </a:rPr>
              <a:t>on products from Sony that are widely accepted by the world’s leading video professionals</a:t>
            </a:r>
            <a:r>
              <a:rPr lang="en-US" altLang="ja-JP" sz="900" dirty="0" smtClean="0">
                <a:latin typeface="+mj-lt"/>
              </a:rPr>
              <a:t>.  It </a:t>
            </a:r>
            <a:r>
              <a:rPr lang="en-US" altLang="ja-JP" sz="900" dirty="0">
                <a:latin typeface="+mj-lt"/>
              </a:rPr>
              <a:t>includes </a:t>
            </a:r>
            <a:r>
              <a:rPr lang="en-US" altLang="ja-JP" sz="900" dirty="0" smtClean="0">
                <a:latin typeface="+mj-lt"/>
              </a:rPr>
              <a:t> the </a:t>
            </a:r>
            <a:r>
              <a:rPr lang="en-US" altLang="ja-JP" sz="900" dirty="0">
                <a:latin typeface="+mj-lt"/>
              </a:rPr>
              <a:t>affordable </a:t>
            </a:r>
            <a:r>
              <a:rPr lang="en-US" altLang="ja-JP" sz="900" dirty="0" smtClean="0">
                <a:latin typeface="+mj-lt"/>
              </a:rPr>
              <a:t>high-performance MVS </a:t>
            </a:r>
            <a:r>
              <a:rPr lang="en-US" altLang="ja-JP" sz="900" dirty="0">
                <a:latin typeface="+mj-lt"/>
              </a:rPr>
              <a:t>switcher, </a:t>
            </a:r>
            <a:r>
              <a:rPr lang="en-US" altLang="ja-JP" sz="900" dirty="0" smtClean="0">
                <a:latin typeface="+mj-lt"/>
              </a:rPr>
              <a:t>MVS-3000 Multi-format switcher and  </a:t>
            </a:r>
            <a:r>
              <a:rPr lang="en-US" altLang="ja-JP" sz="900" dirty="0">
                <a:latin typeface="+mj-lt"/>
              </a:rPr>
              <a:t>the </a:t>
            </a:r>
            <a:r>
              <a:rPr lang="en-US" altLang="ja-JP" sz="900" dirty="0" smtClean="0">
                <a:latin typeface="+mj-lt"/>
              </a:rPr>
              <a:t>HXC-D70 </a:t>
            </a:r>
            <a:r>
              <a:rPr lang="en-US" altLang="ja-JP" sz="900" dirty="0">
                <a:latin typeface="+mj-lt"/>
              </a:rPr>
              <a:t>Digital Multi Core Camera </a:t>
            </a:r>
            <a:r>
              <a:rPr lang="en-US" altLang="ja-JP" sz="900" dirty="0" smtClean="0">
                <a:latin typeface="+mj-lt"/>
              </a:rPr>
              <a:t>, </a:t>
            </a:r>
            <a:r>
              <a:rPr lang="en-US" altLang="ja-JP" sz="900" dirty="0">
                <a:latin typeface="+mj-lt"/>
              </a:rPr>
              <a:t>the PVM Series </a:t>
            </a:r>
            <a:r>
              <a:rPr lang="en-US" altLang="ja-JP" sz="900" dirty="0" smtClean="0">
                <a:latin typeface="+mj-lt"/>
              </a:rPr>
              <a:t>of OLED monitors</a:t>
            </a:r>
            <a:r>
              <a:rPr lang="en-US" altLang="ja-JP" sz="900" dirty="0">
                <a:latin typeface="+mj-lt"/>
              </a:rPr>
              <a:t>, and the </a:t>
            </a:r>
            <a:r>
              <a:rPr lang="en-US" altLang="ja-JP" sz="900" dirty="0" smtClean="0">
                <a:latin typeface="+mj-lt"/>
              </a:rPr>
              <a:t>UWP Series of  Analog </a:t>
            </a:r>
            <a:r>
              <a:rPr lang="en-US" altLang="ja-JP" sz="900" dirty="0">
                <a:latin typeface="+mj-lt"/>
              </a:rPr>
              <a:t>Wireless  Microphone </a:t>
            </a:r>
            <a:r>
              <a:rPr lang="en-US" altLang="ja-JP" sz="900" dirty="0" smtClean="0">
                <a:latin typeface="+mj-lt"/>
              </a:rPr>
              <a:t>systems.  Together </a:t>
            </a:r>
            <a:r>
              <a:rPr lang="en-US" altLang="ja-JP" sz="900" dirty="0">
                <a:latin typeface="+mj-lt"/>
              </a:rPr>
              <a:t>these and the other proven products from Sony provide an attainable and genuine </a:t>
            </a:r>
            <a:r>
              <a:rPr lang="en-US" altLang="ja-JP" sz="900" dirty="0" smtClean="0">
                <a:latin typeface="+mj-lt"/>
              </a:rPr>
              <a:t>professional studio </a:t>
            </a:r>
            <a:r>
              <a:rPr lang="en-US" altLang="ja-JP" sz="900" dirty="0">
                <a:latin typeface="+mj-lt"/>
              </a:rPr>
              <a:t>system. </a:t>
            </a:r>
            <a:endParaRPr lang="ja-JP" altLang="ja-JP" sz="900" dirty="0">
              <a:latin typeface="+mj-lt"/>
            </a:endParaRPr>
          </a:p>
          <a:p>
            <a:endParaRPr lang="ja-JP" altLang="en-US" sz="900" dirty="0"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9" y="1133579"/>
            <a:ext cx="447771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800" b="1" dirty="0" smtClean="0"/>
              <a:t>Model List</a:t>
            </a:r>
            <a:endParaRPr kumimoji="1" lang="ja-JP" altLang="en-US" sz="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888" y="4002237"/>
            <a:ext cx="4479755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Recorder</a:t>
            </a:r>
            <a:endParaRPr kumimoji="1" lang="ja-JP" altLang="en-US" sz="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39957" y="3996216"/>
            <a:ext cx="449451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Monitor</a:t>
            </a:r>
            <a:endParaRPr kumimoji="1" lang="ja-JP" altLang="en-US" sz="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8202" y="5766614"/>
            <a:ext cx="449579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Microphone</a:t>
            </a:r>
            <a:endParaRPr kumimoji="1" lang="ja-JP" altLang="en-US" sz="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7013" y="223184"/>
            <a:ext cx="447771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System Overview</a:t>
            </a:r>
            <a:endParaRPr lang="en-US" altLang="ja-JP" sz="8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40707" y="1224025"/>
            <a:ext cx="37527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+mj-lt"/>
              </a:rPr>
              <a:t>Switcher : MVS-3000(x1), ICP-3000(x1), Third-party touch </a:t>
            </a:r>
            <a:r>
              <a:rPr lang="en-US" altLang="ja-JP" sz="900" dirty="0">
                <a:latin typeface="+mj-lt"/>
              </a:rPr>
              <a:t>p</a:t>
            </a:r>
            <a:r>
              <a:rPr lang="en-US" altLang="ja-JP" sz="900" dirty="0" smtClean="0">
                <a:latin typeface="+mj-lt"/>
              </a:rPr>
              <a:t>anel(x1)</a:t>
            </a:r>
          </a:p>
          <a:p>
            <a:r>
              <a:rPr lang="en-US" altLang="ja-JP" sz="900" dirty="0" smtClean="0">
                <a:latin typeface="+mj-lt"/>
              </a:rPr>
              <a:t>Camera   : HXC-D70(x1), HXCU-D70(x1) </a:t>
            </a:r>
            <a:endParaRPr lang="en-US" altLang="ja-JP" sz="900" strike="sngStrike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ja-JP" sz="900" dirty="0" smtClean="0">
                <a:latin typeface="+mj-lt"/>
              </a:rPr>
              <a:t>Monitor   : </a:t>
            </a:r>
            <a:r>
              <a:rPr lang="en-US" altLang="ja-JP" sz="900" dirty="0">
                <a:latin typeface="+mj-lt"/>
              </a:rPr>
              <a:t>PVM-2541, PVM-1741, </a:t>
            </a:r>
            <a:r>
              <a:rPr lang="en-US" altLang="ja-JP" sz="900" dirty="0" smtClean="0">
                <a:latin typeface="+mj-lt"/>
              </a:rPr>
              <a:t>PVM-740</a:t>
            </a:r>
          </a:p>
          <a:p>
            <a:r>
              <a:rPr lang="en-US" altLang="ja-JP" sz="900" dirty="0" smtClean="0">
                <a:latin typeface="+mj-lt"/>
              </a:rPr>
              <a:t>Recorder  : PDW-HD1200(x3)</a:t>
            </a:r>
            <a:endParaRPr lang="ja-JP" altLang="ja-JP" sz="900" dirty="0">
              <a:latin typeface="+mj-lt"/>
            </a:endParaRPr>
          </a:p>
          <a:p>
            <a:r>
              <a:rPr lang="en-US" altLang="ja-JP" sz="900" dirty="0" smtClean="0">
                <a:latin typeface="+mj-lt"/>
              </a:rPr>
              <a:t>Microphone : F-780(x2</a:t>
            </a:r>
            <a:r>
              <a:rPr lang="en-US" altLang="ja-JP" sz="900" dirty="0">
                <a:latin typeface="+mj-lt"/>
              </a:rPr>
              <a:t>), </a:t>
            </a:r>
            <a:r>
              <a:rPr lang="en-US" altLang="ja-JP" sz="900" dirty="0" smtClean="0">
                <a:latin typeface="+mj-lt"/>
              </a:rPr>
              <a:t>UWP-X7(x1), UWP-X8(x1), MB-X6(x1)s</a:t>
            </a:r>
            <a:endParaRPr lang="en-US" altLang="ja-JP" sz="900" dirty="0"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45508" y="4093552"/>
            <a:ext cx="4580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+mj-lt"/>
              </a:rPr>
              <a:t>The PDW-HD1200 professional disc recorder provides a wide range of AV and IT interfaces including HD-SDI, SD-SDI, </a:t>
            </a:r>
            <a:r>
              <a:rPr lang="en-US" altLang="ja-JP" sz="900" dirty="0" err="1">
                <a:latin typeface="+mj-lt"/>
              </a:rPr>
              <a:t>i.LINK</a:t>
            </a:r>
            <a:r>
              <a:rPr lang="en-US" altLang="ja-JP" sz="900" dirty="0">
                <a:latin typeface="+mj-lt"/>
              </a:rPr>
              <a:t>™, and Ethernet.  This newly developed high-performance disc recorder inherits field-proven operability from the reputable PDW-HD1500.  It provides outstanding picture quality (MPEG HD422) as well as an uncompromising eight-channel (HD-SDI), 24-bit audio recording capability, all packed into a compact half-rack-size deck</a:t>
            </a:r>
            <a:r>
              <a:rPr lang="en-US" altLang="ja-JP" sz="900" dirty="0" smtClean="0">
                <a:latin typeface="+mj-lt"/>
              </a:rPr>
              <a:t>.</a:t>
            </a:r>
            <a:br>
              <a:rPr lang="en-US" altLang="ja-JP" sz="900" dirty="0" smtClean="0">
                <a:latin typeface="+mj-lt"/>
              </a:rPr>
            </a:br>
            <a:endParaRPr lang="en-US" altLang="ja-JP" sz="900" dirty="0">
              <a:latin typeface="+mj-lt"/>
            </a:endParaRPr>
          </a:p>
          <a:p>
            <a:r>
              <a:rPr lang="en-US" altLang="ja-JP" sz="900" dirty="0" smtClean="0">
                <a:latin typeface="+mj-lt"/>
              </a:rPr>
              <a:t>• Supports </a:t>
            </a:r>
            <a:r>
              <a:rPr lang="en-US" altLang="ja-JP" sz="900" dirty="0">
                <a:latin typeface="+mj-lt"/>
              </a:rPr>
              <a:t>MPEG IMX50/40/30 Mbps and DVCAM 25 Mbps file format for SD operation </a:t>
            </a:r>
          </a:p>
          <a:p>
            <a:r>
              <a:rPr lang="en-US" altLang="ja-JP" sz="900" dirty="0" smtClean="0">
                <a:latin typeface="+mj-lt"/>
              </a:rPr>
              <a:t>• Supports </a:t>
            </a:r>
            <a:r>
              <a:rPr lang="en-US" altLang="ja-JP" sz="900" dirty="0">
                <a:latin typeface="+mj-lt"/>
              </a:rPr>
              <a:t>1080 50i/60i HD422/HD420 file format for HD operation</a:t>
            </a:r>
          </a:p>
          <a:p>
            <a:r>
              <a:rPr lang="en-US" altLang="ja-JP" sz="900" dirty="0" smtClean="0">
                <a:latin typeface="+mj-lt"/>
              </a:rPr>
              <a:t>• Simple </a:t>
            </a:r>
            <a:r>
              <a:rPr lang="en-US" altLang="ja-JP" sz="900" dirty="0">
                <a:latin typeface="+mj-lt"/>
              </a:rPr>
              <a:t>visualized control with a tilt-up LCD monitor in its front panel</a:t>
            </a:r>
          </a:p>
          <a:p>
            <a:r>
              <a:rPr lang="en-US" altLang="ja-JP" sz="900" dirty="0" smtClean="0">
                <a:latin typeface="+mj-lt"/>
              </a:rPr>
              <a:t>• Easy-to-use </a:t>
            </a:r>
            <a:r>
              <a:rPr lang="en-US" altLang="ja-JP" sz="900" dirty="0">
                <a:latin typeface="+mj-lt"/>
              </a:rPr>
              <a:t>Jog/VAR -1 to +1 and Shuttle -30 to +30 (proxy) times normal speed</a:t>
            </a:r>
          </a:p>
          <a:p>
            <a:r>
              <a:rPr lang="en-US" altLang="ja-JP" sz="900" dirty="0" smtClean="0">
                <a:latin typeface="+mj-lt"/>
              </a:rPr>
              <a:t>• Disc </a:t>
            </a:r>
            <a:r>
              <a:rPr lang="en-US" altLang="ja-JP" sz="900" dirty="0">
                <a:latin typeface="+mj-lt"/>
              </a:rPr>
              <a:t>exchange cache (up to 30 seconds) </a:t>
            </a:r>
          </a:p>
          <a:p>
            <a:r>
              <a:rPr lang="en-US" altLang="ja-JP" sz="900" dirty="0" smtClean="0">
                <a:latin typeface="+mj-lt"/>
              </a:rPr>
              <a:t>• Clip </a:t>
            </a:r>
            <a:r>
              <a:rPr lang="en-US" altLang="ja-JP" sz="900" dirty="0">
                <a:latin typeface="+mj-lt"/>
              </a:rPr>
              <a:t>continuous recording function via RS-422A or HD-SDI using trigger recording function</a:t>
            </a:r>
          </a:p>
          <a:p>
            <a:r>
              <a:rPr lang="en-US" altLang="ja-JP" sz="900" dirty="0" smtClean="0">
                <a:latin typeface="+mj-lt"/>
              </a:rPr>
              <a:t>• Built-in </a:t>
            </a:r>
            <a:r>
              <a:rPr lang="en-US" altLang="ja-JP" sz="900" dirty="0">
                <a:latin typeface="+mj-lt"/>
              </a:rPr>
              <a:t>audio speaker</a:t>
            </a:r>
          </a:p>
          <a:p>
            <a:r>
              <a:rPr lang="en-US" altLang="ja-JP" sz="900" dirty="0" smtClean="0">
                <a:latin typeface="+mj-lt"/>
              </a:rPr>
              <a:t>• Supports </a:t>
            </a:r>
            <a:r>
              <a:rPr lang="en-US" altLang="ja-JP" sz="900" dirty="0">
                <a:latin typeface="+mj-lt"/>
              </a:rPr>
              <a:t>AC, DC, or battery-powered operation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8203" y="1967170"/>
            <a:ext cx="4474372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System Camera</a:t>
            </a:r>
            <a:endParaRPr kumimoji="1" lang="ja-JP" altLang="en-US" sz="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1965567"/>
            <a:ext cx="4478867" cy="123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ja-JP" sz="800" b="1" dirty="0" smtClean="0"/>
              <a:t>Switcher</a:t>
            </a:r>
            <a:endParaRPr kumimoji="1" lang="ja-JP" altLang="en-US" sz="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648203" y="2090281"/>
            <a:ext cx="455627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+mj-lt"/>
              </a:rPr>
              <a:t>The HXC-D70 is a high-performance camera which inherits field-proven operability from the highly regarded DXC-D Series of system cameras.  The HXC-D70 is equipped with the latest digital HD multi-core cable transmission technology.</a:t>
            </a:r>
          </a:p>
          <a:p>
            <a:r>
              <a:rPr lang="en-US" altLang="ja-JP" sz="900" dirty="0"/>
              <a:t>•</a:t>
            </a:r>
            <a:r>
              <a:rPr lang="ja-JP" altLang="en-US" sz="900" dirty="0" smtClean="0">
                <a:latin typeface="+mj-lt"/>
              </a:rPr>
              <a:t> </a:t>
            </a:r>
            <a:r>
              <a:rPr lang="en-US" altLang="ja-JP" sz="900" dirty="0">
                <a:latin typeface="+mj-lt"/>
              </a:rPr>
              <a:t>Three 2/3-inch-type </a:t>
            </a:r>
            <a:r>
              <a:rPr lang="en-US" altLang="ja-JP" sz="900" dirty="0" err="1">
                <a:latin typeface="+mj-lt"/>
              </a:rPr>
              <a:t>Exmor</a:t>
            </a:r>
            <a:r>
              <a:rPr lang="en-US" altLang="ja-JP" sz="900" dirty="0">
                <a:latin typeface="+mj-lt"/>
              </a:rPr>
              <a:t>™ CMOS sensors deliver superior picture performance with </a:t>
            </a:r>
            <a:r>
              <a:rPr lang="en-US" altLang="ja-JP" sz="900" dirty="0" smtClean="0">
                <a:latin typeface="+mj-lt"/>
              </a:rPr>
              <a:t>full-</a:t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HD </a:t>
            </a:r>
            <a:r>
              <a:rPr lang="en-US" altLang="ja-JP" sz="900" dirty="0">
                <a:latin typeface="+mj-lt"/>
              </a:rPr>
              <a:t>resolution</a:t>
            </a:r>
          </a:p>
          <a:p>
            <a:r>
              <a:rPr lang="en-US" altLang="ja-JP" sz="900" dirty="0"/>
              <a:t>• </a:t>
            </a:r>
            <a:r>
              <a:rPr lang="en-US" altLang="ja-JP" sz="900" dirty="0" smtClean="0">
                <a:latin typeface="+mj-lt"/>
              </a:rPr>
              <a:t>Supports </a:t>
            </a:r>
            <a:r>
              <a:rPr lang="en-US" altLang="ja-JP" sz="900" dirty="0">
                <a:latin typeface="+mj-lt"/>
              </a:rPr>
              <a:t>a wide range of output formats including 1080i/50, 1080i/59.94, 720p/50, </a:t>
            </a:r>
            <a:r>
              <a:rPr lang="en-US" altLang="ja-JP" sz="900" dirty="0" smtClean="0">
                <a:latin typeface="+mj-lt"/>
              </a:rPr>
              <a:t/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720p/59.94</a:t>
            </a:r>
            <a:r>
              <a:rPr lang="en-US" altLang="ja-JP" sz="900" dirty="0">
                <a:latin typeface="+mj-lt"/>
              </a:rPr>
              <a:t>, 576i/50, and 480i/59.94</a:t>
            </a:r>
          </a:p>
          <a:p>
            <a:r>
              <a:rPr lang="en-US" altLang="ja-JP" sz="900" dirty="0"/>
              <a:t>• </a:t>
            </a:r>
            <a:r>
              <a:rPr lang="en-US" altLang="ja-JP" sz="900" dirty="0" smtClean="0">
                <a:latin typeface="+mj-lt"/>
              </a:rPr>
              <a:t>Can </a:t>
            </a:r>
            <a:r>
              <a:rPr lang="en-US" altLang="ja-JP" sz="900" dirty="0">
                <a:latin typeface="+mj-lt"/>
              </a:rPr>
              <a:t>be remotely controlled from the HXCU-D70 Camera Control Unit using a standard </a:t>
            </a:r>
            <a:r>
              <a:rPr lang="en-US" altLang="ja-JP" sz="900" dirty="0" smtClean="0">
                <a:latin typeface="+mj-lt"/>
              </a:rPr>
              <a:t/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multicore </a:t>
            </a:r>
            <a:r>
              <a:rPr lang="en-US" altLang="ja-JP" sz="900" dirty="0">
                <a:latin typeface="+mj-lt"/>
              </a:rPr>
              <a:t>cable</a:t>
            </a:r>
          </a:p>
          <a:p>
            <a:r>
              <a:rPr lang="en-US" altLang="ja-JP" sz="900" dirty="0"/>
              <a:t>• </a:t>
            </a:r>
            <a:r>
              <a:rPr lang="en-US" altLang="ja-JP" sz="900" dirty="0" smtClean="0">
                <a:latin typeface="+mj-lt"/>
              </a:rPr>
              <a:t>Built-in </a:t>
            </a:r>
            <a:r>
              <a:rPr lang="en-US" altLang="ja-JP" sz="900" dirty="0">
                <a:latin typeface="+mj-lt"/>
              </a:rPr>
              <a:t>optical ND </a:t>
            </a:r>
            <a:r>
              <a:rPr lang="en-US" altLang="ja-JP" sz="900" dirty="0" smtClean="0">
                <a:latin typeface="+mj-lt"/>
              </a:rPr>
              <a:t>filter</a:t>
            </a:r>
            <a:endParaRPr lang="en-US" altLang="ja-JP" sz="900" strike="sngStrike" dirty="0">
              <a:solidFill>
                <a:srgbClr val="FF0000"/>
              </a:solidFill>
              <a:latin typeface="+mj-lt"/>
            </a:endParaRPr>
          </a:p>
          <a:p>
            <a:r>
              <a:rPr lang="en-US" altLang="ja-JP" sz="900" dirty="0"/>
              <a:t>•</a:t>
            </a:r>
            <a:r>
              <a:rPr lang="ja-JP" altLang="en-US" sz="900" dirty="0" smtClean="0">
                <a:latin typeface="+mj-lt"/>
              </a:rPr>
              <a:t> </a:t>
            </a:r>
            <a:r>
              <a:rPr lang="en-US" altLang="ja-JP" sz="900" dirty="0">
                <a:latin typeface="+mj-lt"/>
              </a:rPr>
              <a:t>Auto Lens Aberration Compensation (ALAC) function</a:t>
            </a:r>
          </a:p>
          <a:p>
            <a:r>
              <a:rPr lang="en-US" altLang="ja-JP" sz="900" dirty="0"/>
              <a:t>• </a:t>
            </a:r>
            <a:r>
              <a:rPr lang="en-US" altLang="ja-JP" sz="900" dirty="0" smtClean="0">
                <a:latin typeface="+mj-lt"/>
              </a:rPr>
              <a:t>Camera </a:t>
            </a:r>
            <a:r>
              <a:rPr lang="en-US" altLang="ja-JP" sz="900" dirty="0">
                <a:latin typeface="+mj-lt"/>
              </a:rPr>
              <a:t>operator can move around with confidence during shooting, using a wide range </a:t>
            </a:r>
            <a:r>
              <a:rPr lang="en-US" altLang="ja-JP" sz="900" dirty="0" smtClean="0">
                <a:latin typeface="+mj-lt"/>
              </a:rPr>
              <a:t>of</a:t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</a:t>
            </a:r>
            <a:r>
              <a:rPr lang="en-US" altLang="ja-JP" sz="900" dirty="0">
                <a:latin typeface="+mj-lt"/>
              </a:rPr>
              <a:t>right-side vision through the area under the handle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632280" y="5848945"/>
            <a:ext cx="457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+mj-lt"/>
              </a:rPr>
              <a:t>The UWP-X7 and UWP-X8 are affordable wireless packages suitable for conference use. </a:t>
            </a:r>
          </a:p>
          <a:p>
            <a:r>
              <a:rPr lang="en-US" altLang="ja-JP" sz="900" dirty="0" smtClean="0">
                <a:latin typeface="+mj-lt"/>
              </a:rPr>
              <a:t>• Each </a:t>
            </a:r>
            <a:r>
              <a:rPr lang="en-US" altLang="ja-JP" sz="900" dirty="0">
                <a:latin typeface="+mj-lt"/>
              </a:rPr>
              <a:t>includes a transmitter and tuner module receiver; the tuner module (URX-M2) can </a:t>
            </a:r>
            <a:r>
              <a:rPr lang="en-US" altLang="ja-JP" sz="900" dirty="0" smtClean="0">
                <a:latin typeface="+mj-lt"/>
              </a:rPr>
              <a:t>be</a:t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inserted </a:t>
            </a:r>
            <a:r>
              <a:rPr lang="en-US" altLang="ja-JP" sz="900" dirty="0">
                <a:latin typeface="+mj-lt"/>
              </a:rPr>
              <a:t>into the tuner base unit (MB-X6); accommodates up to six channels for </a:t>
            </a:r>
            <a:r>
              <a:rPr lang="en-US" altLang="ja-JP" sz="900" dirty="0" smtClean="0">
                <a:latin typeface="+mj-lt"/>
              </a:rPr>
              <a:t/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 simultaneous operation</a:t>
            </a:r>
            <a:endParaRPr lang="en-US" altLang="ja-JP" sz="900" dirty="0">
              <a:latin typeface="+mj-lt"/>
            </a:endParaRPr>
          </a:p>
          <a:p>
            <a:r>
              <a:rPr lang="en-US" altLang="ja-JP" sz="900" dirty="0" smtClean="0">
                <a:latin typeface="+mj-lt"/>
              </a:rPr>
              <a:t>• True </a:t>
            </a:r>
            <a:r>
              <a:rPr lang="en-US" altLang="ja-JP" sz="900" dirty="0">
                <a:latin typeface="+mj-lt"/>
              </a:rPr>
              <a:t>Diversity RF reception system realizes reliable wireless operation</a:t>
            </a:r>
          </a:p>
          <a:p>
            <a:r>
              <a:rPr lang="en-US" altLang="ja-JP" sz="900" dirty="0" smtClean="0">
                <a:latin typeface="+mj-lt"/>
              </a:rPr>
              <a:t>• The </a:t>
            </a:r>
            <a:r>
              <a:rPr lang="en-US" altLang="ja-JP" sz="900" dirty="0">
                <a:latin typeface="+mj-lt"/>
              </a:rPr>
              <a:t>F-780 dynamic vocal microphone provides excellent sensitivity, powerful, and accurate </a:t>
            </a:r>
            <a:r>
              <a:rPr lang="en-US" altLang="ja-JP" sz="900" dirty="0" smtClean="0">
                <a:latin typeface="+mj-lt"/>
              </a:rPr>
              <a:t/>
            </a:r>
            <a:br>
              <a:rPr lang="en-US" altLang="ja-JP" sz="900" dirty="0" smtClean="0">
                <a:latin typeface="+mj-lt"/>
              </a:rPr>
            </a:br>
            <a:r>
              <a:rPr lang="en-US" altLang="ja-JP" sz="900" dirty="0" smtClean="0">
                <a:latin typeface="+mj-lt"/>
              </a:rPr>
              <a:t>    sound </a:t>
            </a:r>
            <a:r>
              <a:rPr lang="en-US" altLang="ja-JP" sz="900" dirty="0">
                <a:latin typeface="+mj-lt"/>
              </a:rPr>
              <a:t>reproduction</a:t>
            </a:r>
          </a:p>
          <a:p>
            <a:endParaRPr lang="en-US" altLang="ja-JP" sz="900" dirty="0">
              <a:latin typeface="+mj-lt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639957" y="4080396"/>
            <a:ext cx="452489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/>
              <a:t>PVM Series monitors are Sony’s TRIMASTER EL</a:t>
            </a:r>
            <a:r>
              <a:rPr lang="en-US" altLang="ja-JP" sz="900" baseline="30000" dirty="0"/>
              <a:t>TM</a:t>
            </a:r>
            <a:r>
              <a:rPr lang="en-US" altLang="ja-JP" sz="900" dirty="0"/>
              <a:t> OLED monitors, and deliver superb picture quality and all-in-one convenient features.</a:t>
            </a:r>
          </a:p>
          <a:p>
            <a:r>
              <a:rPr lang="en-US" altLang="ja-JP" sz="900" dirty="0"/>
              <a:t>• Unrivalled black performance</a:t>
            </a:r>
          </a:p>
          <a:p>
            <a:r>
              <a:rPr lang="en-US" altLang="ja-JP" sz="900" dirty="0"/>
              <a:t>• Quick response with virtually no motion blur</a:t>
            </a:r>
          </a:p>
          <a:p>
            <a:r>
              <a:rPr lang="en-US" altLang="ja-JP" sz="900" dirty="0"/>
              <a:t>• A wide color gamut and accurate color reproduction</a:t>
            </a:r>
          </a:p>
          <a:p>
            <a:r>
              <a:rPr lang="en-US" altLang="ja-JP" sz="900" dirty="0"/>
              <a:t>• Quality picture consistency</a:t>
            </a:r>
          </a:p>
          <a:p>
            <a:r>
              <a:rPr lang="en-US" altLang="ja-JP" sz="900" dirty="0"/>
              <a:t>• Standard 3G/HD/SD-SDI input and HDMI input</a:t>
            </a:r>
          </a:p>
          <a:p>
            <a:r>
              <a:rPr lang="en-US" altLang="ja-JP" sz="900" dirty="0" smtClean="0"/>
              <a:t>• </a:t>
            </a:r>
            <a:r>
              <a:rPr lang="en-US" altLang="ja-JP" sz="900" dirty="0"/>
              <a:t>Waveform monitor, audio level meter, and time code display </a:t>
            </a:r>
          </a:p>
          <a:p>
            <a:r>
              <a:rPr lang="en-US" altLang="ja-JP" sz="900" dirty="0" smtClean="0"/>
              <a:t>• </a:t>
            </a:r>
            <a:r>
              <a:rPr lang="en-US" altLang="ja-JP" sz="900" dirty="0"/>
              <a:t>Auto white balance function</a:t>
            </a:r>
          </a:p>
          <a:p>
            <a:r>
              <a:rPr lang="en-US" altLang="ja-JP" sz="900" dirty="0"/>
              <a:t>These monitors are indispensable for quality content creation work, and three different models are available: PVM-2541 (25”), PVM-1741 (17”), and PVM-740 (7.4”).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25037" y="2081182"/>
            <a:ext cx="46256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+mj-lt"/>
              </a:rPr>
              <a:t>The </a:t>
            </a:r>
            <a:r>
              <a:rPr lang="en-US" altLang="ja-JP" sz="900" dirty="0">
                <a:latin typeface="+mj-lt"/>
              </a:rPr>
              <a:t>MVS-3000 is suitable for a compact-size live production system.  It can be configured with a dedicated control panel (ICP-3000) and a third-party </a:t>
            </a:r>
            <a:r>
              <a:rPr lang="en-US" altLang="ja-JP" sz="900" dirty="0" smtClean="0">
                <a:latin typeface="+mj-lt"/>
              </a:rPr>
              <a:t>touch panel by </a:t>
            </a:r>
            <a:r>
              <a:rPr lang="en-US" altLang="ja-JP" sz="900" dirty="0">
                <a:latin typeface="+mj-lt"/>
              </a:rPr>
              <a:t>very simple connection with control cables.  This system is effective for a range of switching operations.  </a:t>
            </a:r>
          </a:p>
          <a:p>
            <a:r>
              <a:rPr lang="en-US" altLang="ja-JP" sz="900" dirty="0" smtClean="0">
                <a:latin typeface="+mj-lt"/>
              </a:rPr>
              <a:t>• 2M/E</a:t>
            </a:r>
            <a:r>
              <a:rPr lang="en-US" altLang="ja-JP" sz="900" dirty="0">
                <a:latin typeface="+mj-lt"/>
              </a:rPr>
              <a:t>, 32 inputs and 16 outputs</a:t>
            </a:r>
          </a:p>
          <a:p>
            <a:r>
              <a:rPr lang="en-US" altLang="ja-JP" sz="900" dirty="0" smtClean="0">
                <a:latin typeface="+mj-lt"/>
              </a:rPr>
              <a:t>• 4 </a:t>
            </a:r>
            <a:r>
              <a:rPr lang="en-US" altLang="ja-JP" sz="900" dirty="0" err="1">
                <a:latin typeface="+mj-lt"/>
              </a:rPr>
              <a:t>keyers</a:t>
            </a:r>
            <a:r>
              <a:rPr lang="en-US" altLang="ja-JP" sz="900" dirty="0">
                <a:latin typeface="+mj-lt"/>
              </a:rPr>
              <a:t> for ME1 and PP</a:t>
            </a:r>
          </a:p>
          <a:p>
            <a:r>
              <a:rPr lang="en-US" altLang="ja-JP" sz="900" dirty="0" smtClean="0">
                <a:latin typeface="+mj-lt"/>
              </a:rPr>
              <a:t>• 2.5D </a:t>
            </a:r>
            <a:r>
              <a:rPr lang="en-US" altLang="ja-JP" sz="900" dirty="0">
                <a:latin typeface="+mj-lt"/>
              </a:rPr>
              <a:t>resizer assignable to 2 of 4 </a:t>
            </a:r>
            <a:r>
              <a:rPr lang="en-US" altLang="ja-JP" sz="900" dirty="0" err="1">
                <a:latin typeface="+mj-lt"/>
              </a:rPr>
              <a:t>keyers</a:t>
            </a:r>
            <a:r>
              <a:rPr lang="en-US" altLang="ja-JP" sz="900" dirty="0">
                <a:latin typeface="+mj-lt"/>
              </a:rPr>
              <a:t> on ME1 and PP</a:t>
            </a:r>
          </a:p>
          <a:p>
            <a:r>
              <a:rPr lang="en-US" altLang="ja-JP" sz="900" dirty="0" smtClean="0">
                <a:latin typeface="+mj-lt"/>
              </a:rPr>
              <a:t>• 8-channel </a:t>
            </a:r>
            <a:r>
              <a:rPr lang="en-US" altLang="ja-JP" sz="900" dirty="0">
                <a:latin typeface="+mj-lt"/>
              </a:rPr>
              <a:t>frame memory stores up to 1,000 HD frames</a:t>
            </a:r>
          </a:p>
          <a:p>
            <a:r>
              <a:rPr lang="en-US" altLang="ja-JP" sz="900" dirty="0" smtClean="0">
                <a:latin typeface="+mj-lt"/>
              </a:rPr>
              <a:t>• Format </a:t>
            </a:r>
            <a:r>
              <a:rPr lang="en-US" altLang="ja-JP" sz="900" dirty="0">
                <a:latin typeface="+mj-lt"/>
              </a:rPr>
              <a:t>converter supports 8-channel input or 4-channel input/2-channel output (MKS-6550) </a:t>
            </a:r>
          </a:p>
          <a:p>
            <a:r>
              <a:rPr lang="en-US" altLang="ja-JP" sz="900" dirty="0" smtClean="0">
                <a:latin typeface="+mj-lt"/>
              </a:rPr>
              <a:t>• Frame </a:t>
            </a:r>
            <a:r>
              <a:rPr lang="en-US" altLang="ja-JP" sz="900" dirty="0">
                <a:latin typeface="+mj-lt"/>
              </a:rPr>
              <a:t>synchronizers with an optional format converter board (MKS-6550)  </a:t>
            </a:r>
          </a:p>
          <a:p>
            <a:r>
              <a:rPr lang="en-US" altLang="ja-JP" sz="900" dirty="0" smtClean="0">
                <a:latin typeface="+mj-lt"/>
              </a:rPr>
              <a:t>• Supports </a:t>
            </a:r>
            <a:r>
              <a:rPr lang="en-US" altLang="ja-JP" sz="900" dirty="0">
                <a:latin typeface="+mj-lt"/>
              </a:rPr>
              <a:t>2-channel Multi Viewer outputs with 4 splits or 10 splits</a:t>
            </a:r>
          </a:p>
          <a:p>
            <a:r>
              <a:rPr lang="en-US" altLang="ja-JP" sz="900" dirty="0" smtClean="0">
                <a:latin typeface="+mj-lt"/>
              </a:rPr>
              <a:t>• Newly </a:t>
            </a:r>
            <a:r>
              <a:rPr lang="en-US" altLang="ja-JP" sz="900" dirty="0">
                <a:latin typeface="+mj-lt"/>
              </a:rPr>
              <a:t>developed control panel with OLED display devices and RGB color buttons (ICP-3000)</a:t>
            </a:r>
          </a:p>
          <a:p>
            <a:r>
              <a:rPr lang="en-US" altLang="ja-JP" sz="900" dirty="0" smtClean="0">
                <a:latin typeface="+mj-lt"/>
              </a:rPr>
              <a:t>• </a:t>
            </a:r>
            <a:r>
              <a:rPr lang="en-US" altLang="ja-JP" sz="900" dirty="0" err="1" smtClean="0">
                <a:latin typeface="+mj-lt"/>
              </a:rPr>
              <a:t>Keyframe</a:t>
            </a:r>
            <a:r>
              <a:rPr lang="en-US" altLang="ja-JP" sz="900" dirty="0">
                <a:latin typeface="+mj-lt"/>
              </a:rPr>
              <a:t>, Snapshot, </a:t>
            </a:r>
            <a:r>
              <a:rPr lang="en-US" altLang="ja-JP" sz="900" dirty="0" err="1">
                <a:latin typeface="+mj-lt"/>
              </a:rPr>
              <a:t>Shotbox</a:t>
            </a:r>
            <a:r>
              <a:rPr lang="en-US" altLang="ja-JP" sz="900" dirty="0">
                <a:latin typeface="+mj-lt"/>
              </a:rPr>
              <a:t>, and Macro are available to reproduce your effects </a:t>
            </a:r>
            <a:endParaRPr lang="en-US" altLang="ja-JP" sz="900" dirty="0" smtClean="0">
              <a:latin typeface="+mj-lt"/>
            </a:endParaRPr>
          </a:p>
          <a:p>
            <a:r>
              <a:rPr lang="en-US" altLang="ja-JP" sz="900" dirty="0" smtClean="0"/>
              <a:t>• Can control  the PDW-HD1200 by VTR protocol.</a:t>
            </a:r>
            <a:endParaRPr lang="en-US" altLang="ja-JP" sz="9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96" y="1125523"/>
            <a:ext cx="996754" cy="84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90" y="1268471"/>
            <a:ext cx="422488" cy="1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72" y="1241187"/>
            <a:ext cx="842701" cy="6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52" y="1272194"/>
            <a:ext cx="845698" cy="5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94" y="1264728"/>
            <a:ext cx="703262" cy="55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14" y="1442009"/>
            <a:ext cx="377700" cy="34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7069" y="1323606"/>
            <a:ext cx="374567" cy="45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04" y="1203166"/>
            <a:ext cx="881298" cy="5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正方形/長方形 174"/>
          <p:cNvSpPr/>
          <p:nvPr/>
        </p:nvSpPr>
        <p:spPr>
          <a:xfrm>
            <a:off x="2195513" y="455373"/>
            <a:ext cx="6219825" cy="4757738"/>
          </a:xfrm>
          <a:prstGeom prst="rect">
            <a:avLst/>
          </a:prstGeom>
          <a:noFill/>
          <a:ln w="76200">
            <a:solidFill>
              <a:srgbClr val="CC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052" name="Picture 3" descr="C:\Documents and Settings\watanabe-h\デスクトップ\sony_photo\sony_photo\Beltpack for Digital  Wireless Inter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79" y="4133926"/>
            <a:ext cx="111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Documents and Settings\watanabe-h\デスクトップ\sony_photo\sony_photo\CD_DVD Recor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641611"/>
            <a:ext cx="639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Documents and Settings\watanabe-h\デスクトップ\sony_photo\sony_photo\Character Genera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22073"/>
            <a:ext cx="6683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C:\Documents and Settings\watanabe-h\デスクトップ\sony_photo\sony_photo\Compact Disc Play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84411"/>
            <a:ext cx="4524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C:\Documents and Settings\watanabe-h\デスクトップ\sony_photo\sony_photo\Digital Audio Mix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841511"/>
            <a:ext cx="62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C:\Documents and Settings\watanabe-h\デスクトップ\sony_photo\sony_photo\Digital Wireless Intercom Syste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493973"/>
            <a:ext cx="9445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C:\Documents and Settings\watanabe-h\デスクトップ\sony_photo\sony_photo\FLOOR MONIT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41361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146186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8" descr="C:\Documents and Settings\watanabe-h\デスクトップ\sony_photo\sony_photo\Intercom Headse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731598"/>
            <a:ext cx="215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3" descr="C:\Documents and Settings\watanabe-h\デスクトップ\sony_photo\sony_photo\MBX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858973"/>
            <a:ext cx="6969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6" descr="C:\Documents and Settings\watanabe-h\デスクトップ\sony_photo\sony_photo\PFVSP33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307986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8" descr="C:\Documents and Settings\watanabe-h\デスクトップ\sony_photo\sony_photo\Stereo Mete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436698"/>
            <a:ext cx="277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" descr="C:\Documents and Settings\watanabe-h\デスクトップ\sony_photo\sony_photo\Beltpack for Digital  Wireless Inter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67" y="4129163"/>
            <a:ext cx="111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146186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3019425" y="4522548"/>
            <a:ext cx="6746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CD/DVD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990850" y="4070111"/>
            <a:ext cx="7588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Compact Disc Player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5800" y="4689236"/>
            <a:ext cx="10953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Wireless Intercom System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22813" y="4370148"/>
            <a:ext cx="7064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Audio Mixer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67288" y="3322398"/>
            <a:ext cx="5334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Stereo Meter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2087" y="3482651"/>
            <a:ext cx="6873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Wired Microphone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19563" y="3955239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Microphone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76300" y="2998548"/>
            <a:ext cx="6969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Fold-back Speaker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5" name="カギ線コネクタ 74"/>
          <p:cNvCxnSpPr/>
          <p:nvPr/>
        </p:nvCxnSpPr>
        <p:spPr>
          <a:xfrm flipV="1">
            <a:off x="1700213" y="841136"/>
            <a:ext cx="1333500" cy="609600"/>
          </a:xfrm>
          <a:prstGeom prst="bentConnector3">
            <a:avLst>
              <a:gd name="adj1" fmla="val 45359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カギ線コネクタ 77"/>
          <p:cNvCxnSpPr/>
          <p:nvPr/>
        </p:nvCxnSpPr>
        <p:spPr>
          <a:xfrm flipV="1">
            <a:off x="1695450" y="1069736"/>
            <a:ext cx="1333500" cy="776287"/>
          </a:xfrm>
          <a:prstGeom prst="bentConnector3">
            <a:avLst>
              <a:gd name="adj1" fmla="val 50000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カギ線コネクタ 83"/>
          <p:cNvCxnSpPr/>
          <p:nvPr/>
        </p:nvCxnSpPr>
        <p:spPr>
          <a:xfrm flipV="1">
            <a:off x="1697038" y="1298336"/>
            <a:ext cx="1331912" cy="990600"/>
          </a:xfrm>
          <a:prstGeom prst="bentConnector3">
            <a:avLst>
              <a:gd name="adj1" fmla="val 55367"/>
            </a:avLst>
          </a:prstGeom>
          <a:ln w="19050">
            <a:solidFill>
              <a:srgbClr val="E884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カギ線コネクタ 89"/>
          <p:cNvCxnSpPr/>
          <p:nvPr/>
        </p:nvCxnSpPr>
        <p:spPr>
          <a:xfrm rot="5400000">
            <a:off x="1532732" y="1107041"/>
            <a:ext cx="406400" cy="11906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/>
          <p:nvPr/>
        </p:nvCxnSpPr>
        <p:spPr>
          <a:xfrm>
            <a:off x="1042988" y="1037986"/>
            <a:ext cx="666750" cy="60325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709738" y="1093548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466725" y="460136"/>
            <a:ext cx="1585913" cy="4252912"/>
          </a:xfrm>
          <a:prstGeom prst="rect">
            <a:avLst/>
          </a:prstGeom>
          <a:noFill/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47365" y="4108385"/>
            <a:ext cx="434734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UWP-X7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38163" y="2684223"/>
            <a:ext cx="45720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FLOOR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MONITOR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327732" y="3904641"/>
            <a:ext cx="71120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Beltpack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for Digital</a:t>
            </a:r>
            <a:b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Intercom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>
            <a:off x="1083997" y="3636723"/>
            <a:ext cx="284030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>
            <a:off x="3695700" y="3936761"/>
            <a:ext cx="966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V="1">
            <a:off x="3929063" y="2717561"/>
            <a:ext cx="0" cy="1185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3678238" y="2725498"/>
            <a:ext cx="257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テキスト ボックス 134"/>
          <p:cNvSpPr txBox="1">
            <a:spLocks noChangeArrowheads="1"/>
          </p:cNvSpPr>
          <p:nvPr/>
        </p:nvSpPr>
        <p:spPr bwMode="auto">
          <a:xfrm>
            <a:off x="2230438" y="450611"/>
            <a:ext cx="94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800" b="1">
                <a:solidFill>
                  <a:srgbClr val="AA1248"/>
                </a:solidFill>
                <a:latin typeface="Arial Black" pitchFamily="34" charset="0"/>
                <a:cs typeface="Arial" charset="0"/>
              </a:rPr>
              <a:t>Control Room</a:t>
            </a:r>
            <a:endParaRPr lang="ja-JP" altLang="en-US" sz="800" b="1">
              <a:solidFill>
                <a:srgbClr val="AA1248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83978" y="1279286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CAM1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83978" y="1712673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CAM2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83978" y="2150823"/>
            <a:ext cx="34766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CAM3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14350" y="2455623"/>
            <a:ext cx="7493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42-inch LCD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14350" y="1114186"/>
            <a:ext cx="59182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 </a:t>
            </a:r>
            <a:r>
              <a:rPr lang="en-US" altLang="ja-JP" sz="45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Camera</a:t>
            </a:r>
            <a:endParaRPr lang="ja-JP" altLang="en-US" sz="45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438275" y="588723"/>
            <a:ext cx="66833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Intercom Headset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878138" y="571261"/>
            <a:ext cx="7461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Camera Control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322513" y="925273"/>
            <a:ext cx="700833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rgbClr val="E884CE"/>
                </a:solidFill>
                <a:latin typeface="Arial Black" pitchFamily="34" charset="0"/>
                <a:ea typeface="+mn-ea"/>
                <a:cs typeface="Arial" pitchFamily="34" charset="0"/>
              </a:rPr>
              <a:t>Multi-core </a:t>
            </a:r>
            <a:r>
              <a:rPr lang="en-US" altLang="ja-JP" sz="450" b="1" dirty="0">
                <a:solidFill>
                  <a:srgbClr val="E884CE"/>
                </a:solidFill>
                <a:latin typeface="Arial Black" pitchFamily="34" charset="0"/>
                <a:ea typeface="+mn-ea"/>
                <a:cs typeface="Arial" pitchFamily="34" charset="0"/>
              </a:rPr>
              <a:t>Cable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838575" y="707786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 Black" pitchFamily="34" charset="0"/>
                <a:ea typeface="+mn-ea"/>
                <a:cs typeface="Arial" pitchFamily="34" charset="0"/>
              </a:rPr>
              <a:t>HD/SD-SDI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878138" y="1403111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476625" y="1474548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1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476625" y="1950798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2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476625" y="2403236"/>
            <a:ext cx="4857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Recorder 3</a:t>
            </a:r>
            <a:endParaRPr lang="ja-JP" altLang="en-US" sz="45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878138" y="1879361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878138" y="2313924"/>
            <a:ext cx="765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XDCAM HD Recorder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878138" y="1479311"/>
            <a:ext cx="50206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PDW-1200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878138" y="1950798"/>
            <a:ext cx="50206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PDW-1200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878138" y="2380599"/>
            <a:ext cx="50206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PDW-1200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809875" y="2831861"/>
            <a:ext cx="1091966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Recorder Control from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MVS-3000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2667000" y="3508136"/>
            <a:ext cx="12207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Microphone Feeds(Analog, </a:t>
            </a:r>
            <a:r>
              <a:rPr lang="en-US" altLang="ja-JP" sz="4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Mic</a:t>
            </a:r>
            <a:r>
              <a:rPr lang="en-US" altLang="ja-JP" sz="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Level)</a:t>
            </a:r>
            <a:endParaRPr lang="ja-JP" altLang="en-US" sz="4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946400" y="3679586"/>
            <a:ext cx="88106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Wireless Tuner Base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947988" y="3755786"/>
            <a:ext cx="3873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MB-X6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329113" y="3169998"/>
            <a:ext cx="10048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Fold-back(Analog, Line Level)</a:t>
            </a:r>
            <a:endParaRPr lang="ja-JP" altLang="en-US" sz="4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570413" y="2993786"/>
            <a:ext cx="606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339933"/>
                </a:solidFill>
                <a:latin typeface="Arial" pitchFamily="34" charset="0"/>
                <a:ea typeface="+mn-ea"/>
                <a:cs typeface="Arial" pitchFamily="34" charset="0"/>
              </a:rPr>
              <a:t>Analog Monitor</a:t>
            </a:r>
            <a:endParaRPr lang="ja-JP" altLang="en-US" sz="450" b="1" dirty="0">
              <a:solidFill>
                <a:srgbClr val="3399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586288" y="855423"/>
            <a:ext cx="7905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Multi-Format Switcher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586288" y="941148"/>
            <a:ext cx="1249060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MVS-3000+ICP-3000+Touch Panel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553200" y="498236"/>
            <a:ext cx="7461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Character Generator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 flipH="1">
            <a:off x="1657350" y="3293823"/>
            <a:ext cx="4048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5700713" y="2998548"/>
            <a:ext cx="0" cy="893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>
            <a:off x="5386388" y="3936761"/>
            <a:ext cx="2809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>
            <a:off x="2405063" y="4989273"/>
            <a:ext cx="3295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V="1">
            <a:off x="2409825" y="2722323"/>
            <a:ext cx="0" cy="2271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>
            <a:off x="2413000" y="2731848"/>
            <a:ext cx="638175" cy="47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 flipV="1">
            <a:off x="5176838" y="3665298"/>
            <a:ext cx="0" cy="17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4286250" y="4662248"/>
            <a:ext cx="0" cy="331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4691063" y="2109548"/>
            <a:ext cx="7175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 8 X 4 Router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697413" y="2184161"/>
            <a:ext cx="9731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PFV-SP3300+HKSP-061M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772025" y="1884123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" pitchFamily="34" charset="0"/>
                <a:ea typeface="+mn-ea"/>
                <a:cs typeface="Arial" pitchFamily="34" charset="0"/>
              </a:rPr>
              <a:t>Line Output</a:t>
            </a:r>
            <a:endParaRPr lang="ja-JP" altLang="en-US" sz="450" b="1" dirty="0">
              <a:solidFill>
                <a:srgbClr val="8A9F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7353300" y="683973"/>
            <a:ext cx="5080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rgbClr val="8A9FE2"/>
                </a:solidFill>
                <a:latin typeface="Arial" pitchFamily="34" charset="0"/>
                <a:ea typeface="+mn-ea"/>
                <a:cs typeface="Arial" pitchFamily="34" charset="0"/>
              </a:rPr>
              <a:t>Line Output</a:t>
            </a:r>
            <a:endParaRPr lang="ja-JP" altLang="en-US" sz="450" b="1" dirty="0">
              <a:solidFill>
                <a:srgbClr val="8A9F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602413" y="1212611"/>
            <a:ext cx="5667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Monitor Stack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602413" y="2193686"/>
            <a:ext cx="733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Production Console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6602413" y="3136661"/>
            <a:ext cx="5699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Vision Consol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7924800" y="761761"/>
            <a:ext cx="4032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MCR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7924800" y="960198"/>
            <a:ext cx="4032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To MCR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602413" y="4451111"/>
            <a:ext cx="7112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Audio Monitor Wall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0" name="直線コネクタ 179"/>
          <p:cNvCxnSpPr/>
          <p:nvPr/>
        </p:nvCxnSpPr>
        <p:spPr>
          <a:xfrm>
            <a:off x="5386388" y="4070111"/>
            <a:ext cx="628650" cy="4762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5586413" y="4070111"/>
            <a:ext cx="0" cy="842962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2614613" y="1809511"/>
            <a:ext cx="0" cy="311785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V="1">
            <a:off x="2609850" y="4909898"/>
            <a:ext cx="2986088" cy="127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>
            <a:off x="2624138" y="1825386"/>
            <a:ext cx="428625" cy="1587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>
            <a:off x="2614613" y="2276236"/>
            <a:ext cx="434975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>
            <a:off x="2600325" y="4789248"/>
            <a:ext cx="419100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>
            <a:off x="4114800" y="4179648"/>
            <a:ext cx="571500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4071938" y="1787286"/>
            <a:ext cx="0" cy="23495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H="1">
            <a:off x="3709988" y="4784486"/>
            <a:ext cx="361950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H="1">
            <a:off x="3719513" y="4344748"/>
            <a:ext cx="307975" cy="1588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flipH="1">
            <a:off x="3676650" y="2260361"/>
            <a:ext cx="395288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H="1">
            <a:off x="3681413" y="1799986"/>
            <a:ext cx="387350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6005513" y="1018936"/>
            <a:ext cx="0" cy="3070225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>
            <a:off x="5991225" y="1036398"/>
            <a:ext cx="1938338" cy="0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/>
          <p:nvPr/>
        </p:nvCxnSpPr>
        <p:spPr>
          <a:xfrm>
            <a:off x="7334250" y="844311"/>
            <a:ext cx="600075" cy="3175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>
            <a:off x="5910263" y="857011"/>
            <a:ext cx="66675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flipH="1">
            <a:off x="5905500" y="841136"/>
            <a:ext cx="0" cy="38766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 flipH="1">
            <a:off x="5553075" y="1436448"/>
            <a:ext cx="361950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 flipH="1">
            <a:off x="4341813" y="1817448"/>
            <a:ext cx="2154237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矢印コネクタ 226"/>
          <p:cNvCxnSpPr/>
          <p:nvPr/>
        </p:nvCxnSpPr>
        <p:spPr>
          <a:xfrm flipV="1">
            <a:off x="5300663" y="3665298"/>
            <a:ext cx="0" cy="173038"/>
          </a:xfrm>
          <a:prstGeom prst="straightConnector1">
            <a:avLst/>
          </a:prstGeom>
          <a:ln w="28575">
            <a:solidFill>
              <a:srgbClr val="E29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5532438" y="4646373"/>
            <a:ext cx="7493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V="1">
            <a:off x="6269038" y="3093798"/>
            <a:ext cx="0" cy="15478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/>
          <p:cNvCxnSpPr/>
          <p:nvPr/>
        </p:nvCxnSpPr>
        <p:spPr>
          <a:xfrm>
            <a:off x="6267450" y="3089036"/>
            <a:ext cx="395288" cy="317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/>
          <p:cNvCxnSpPr/>
          <p:nvPr/>
        </p:nvCxnSpPr>
        <p:spPr>
          <a:xfrm>
            <a:off x="6273800" y="4198698"/>
            <a:ext cx="393700" cy="95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 flipH="1">
            <a:off x="4543425" y="2022236"/>
            <a:ext cx="1952625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flipH="1">
            <a:off x="5467350" y="2341323"/>
            <a:ext cx="1023938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 flipH="1">
            <a:off x="6472238" y="1169748"/>
            <a:ext cx="1195387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6481763" y="1164986"/>
            <a:ext cx="0" cy="2457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>
            <a:off x="6481763" y="1922223"/>
            <a:ext cx="18573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/>
          <p:nvPr/>
        </p:nvCxnSpPr>
        <p:spPr>
          <a:xfrm>
            <a:off x="6486525" y="2474673"/>
            <a:ext cx="1857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矢印コネクタ 260"/>
          <p:cNvCxnSpPr/>
          <p:nvPr/>
        </p:nvCxnSpPr>
        <p:spPr>
          <a:xfrm>
            <a:off x="6488113" y="3609736"/>
            <a:ext cx="187325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7653338" y="888761"/>
            <a:ext cx="0" cy="271462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/>
          <p:nvPr/>
        </p:nvCxnSpPr>
        <p:spPr>
          <a:xfrm flipH="1">
            <a:off x="3933825" y="1541223"/>
            <a:ext cx="37306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>
            <a:off x="4456113" y="837961"/>
            <a:ext cx="0" cy="1689100"/>
          </a:xfrm>
          <a:prstGeom prst="line">
            <a:avLst/>
          </a:prstGeom>
          <a:ln w="28575">
            <a:solidFill>
              <a:srgbClr val="8A9FE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/>
          <p:nvPr/>
        </p:nvCxnSpPr>
        <p:spPr>
          <a:xfrm>
            <a:off x="4443413" y="2517536"/>
            <a:ext cx="3048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矢印コネクタ 272"/>
          <p:cNvCxnSpPr/>
          <p:nvPr/>
        </p:nvCxnSpPr>
        <p:spPr>
          <a:xfrm>
            <a:off x="4338638" y="2403236"/>
            <a:ext cx="409575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/>
          <p:cNvCxnSpPr/>
          <p:nvPr/>
        </p:nvCxnSpPr>
        <p:spPr>
          <a:xfrm>
            <a:off x="4548188" y="2293698"/>
            <a:ext cx="20478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4557713" y="2007948"/>
            <a:ext cx="0" cy="29210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>
            <a:off x="4348163" y="1584086"/>
            <a:ext cx="0" cy="8318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>
            <a:off x="3924300" y="1526936"/>
            <a:ext cx="0" cy="1081087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/>
          <p:nvPr/>
        </p:nvCxnSpPr>
        <p:spPr>
          <a:xfrm flipH="1">
            <a:off x="3681413" y="1674573"/>
            <a:ext cx="252412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 flipH="1">
            <a:off x="3676650" y="21365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/>
          <p:nvPr/>
        </p:nvCxnSpPr>
        <p:spPr>
          <a:xfrm flipH="1">
            <a:off x="3683000" y="25937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 flipH="1">
            <a:off x="3667125" y="131738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 flipH="1">
            <a:off x="3667125" y="1069736"/>
            <a:ext cx="252413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 flipH="1">
            <a:off x="3667125" y="850661"/>
            <a:ext cx="781050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/>
          <p:cNvCxnSpPr/>
          <p:nvPr/>
        </p:nvCxnSpPr>
        <p:spPr>
          <a:xfrm>
            <a:off x="3914775" y="836373"/>
            <a:ext cx="9525" cy="49371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2503488" y="2960448"/>
            <a:ext cx="32972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 flipV="1">
            <a:off x="5551488" y="1531698"/>
            <a:ext cx="25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/>
          <p:nvPr/>
        </p:nvCxnSpPr>
        <p:spPr>
          <a:xfrm>
            <a:off x="5794375" y="1522173"/>
            <a:ext cx="1588" cy="14430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矢印コネクタ 301"/>
          <p:cNvCxnSpPr/>
          <p:nvPr/>
        </p:nvCxnSpPr>
        <p:spPr>
          <a:xfrm flipH="1">
            <a:off x="1471613" y="2793761"/>
            <a:ext cx="4171950" cy="0"/>
          </a:xfrm>
          <a:prstGeom prst="straightConnector1">
            <a:avLst/>
          </a:prstGeom>
          <a:ln w="28575">
            <a:solidFill>
              <a:srgbClr val="8A9FE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矢印コネクタ 307"/>
          <p:cNvCxnSpPr/>
          <p:nvPr/>
        </p:nvCxnSpPr>
        <p:spPr>
          <a:xfrm>
            <a:off x="2509838" y="1741248"/>
            <a:ext cx="53975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矢印コネクタ 309"/>
          <p:cNvCxnSpPr/>
          <p:nvPr/>
        </p:nvCxnSpPr>
        <p:spPr>
          <a:xfrm>
            <a:off x="2506663" y="2193686"/>
            <a:ext cx="54133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310"/>
          <p:cNvCxnSpPr/>
          <p:nvPr/>
        </p:nvCxnSpPr>
        <p:spPr>
          <a:xfrm>
            <a:off x="2503488" y="2657236"/>
            <a:ext cx="5461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/>
          <p:cNvCxnSpPr/>
          <p:nvPr/>
        </p:nvCxnSpPr>
        <p:spPr>
          <a:xfrm flipH="1">
            <a:off x="3681413" y="1731723"/>
            <a:ext cx="495300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/>
          <p:cNvCxnSpPr/>
          <p:nvPr/>
        </p:nvCxnSpPr>
        <p:spPr>
          <a:xfrm flipH="1">
            <a:off x="3676650" y="2203211"/>
            <a:ext cx="504825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 flipH="1">
            <a:off x="3681413" y="2660411"/>
            <a:ext cx="482600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flipH="1">
            <a:off x="3981450" y="1122123"/>
            <a:ext cx="198438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324"/>
          <p:cNvCxnSpPr/>
          <p:nvPr/>
        </p:nvCxnSpPr>
        <p:spPr>
          <a:xfrm flipH="1">
            <a:off x="3963988" y="1034811"/>
            <a:ext cx="274637" cy="158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/>
          <p:cNvCxnSpPr/>
          <p:nvPr/>
        </p:nvCxnSpPr>
        <p:spPr>
          <a:xfrm>
            <a:off x="4233863" y="1026873"/>
            <a:ext cx="9525" cy="18811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/>
          <p:cNvCxnSpPr/>
          <p:nvPr/>
        </p:nvCxnSpPr>
        <p:spPr>
          <a:xfrm>
            <a:off x="2509838" y="1733311"/>
            <a:ext cx="0" cy="121761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矢印コネクタ 333"/>
          <p:cNvCxnSpPr/>
          <p:nvPr/>
        </p:nvCxnSpPr>
        <p:spPr>
          <a:xfrm flipV="1">
            <a:off x="4233863" y="2895361"/>
            <a:ext cx="2433637" cy="127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矢印コネクタ 335"/>
          <p:cNvCxnSpPr/>
          <p:nvPr/>
        </p:nvCxnSpPr>
        <p:spPr>
          <a:xfrm>
            <a:off x="6161088" y="3987561"/>
            <a:ext cx="498475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6148388" y="2903298"/>
            <a:ext cx="9525" cy="109061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4" name="Picture 10" descr="C:\Documents and Settings\watanabe-h\デスクトップ\sony_photo\sony_photo\Digital Wireless Intercom Syste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10" b="44160"/>
          <a:stretch>
            <a:fillRect/>
          </a:stretch>
        </p:blipFill>
        <p:spPr bwMode="auto">
          <a:xfrm>
            <a:off x="2874963" y="3790711"/>
            <a:ext cx="1397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" name="直線コネクタ 225"/>
          <p:cNvCxnSpPr/>
          <p:nvPr/>
        </p:nvCxnSpPr>
        <p:spPr>
          <a:xfrm>
            <a:off x="2728913" y="1693623"/>
            <a:ext cx="0" cy="10572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2732088" y="2746136"/>
            <a:ext cx="39687" cy="44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4175125" y="1118948"/>
            <a:ext cx="0" cy="2014538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 flipH="1">
            <a:off x="4165600" y="3127136"/>
            <a:ext cx="1916113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>
            <a:off x="6072188" y="3120786"/>
            <a:ext cx="6350" cy="644525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矢印コネクタ 264"/>
          <p:cNvCxnSpPr/>
          <p:nvPr/>
        </p:nvCxnSpPr>
        <p:spPr>
          <a:xfrm>
            <a:off x="6072188" y="3758961"/>
            <a:ext cx="592137" cy="0"/>
          </a:xfrm>
          <a:prstGeom prst="straightConnector1">
            <a:avLst/>
          </a:prstGeom>
          <a:ln w="1905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/>
          <p:cNvCxnSpPr/>
          <p:nvPr/>
        </p:nvCxnSpPr>
        <p:spPr>
          <a:xfrm>
            <a:off x="5894388" y="4727336"/>
            <a:ext cx="774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/>
          <p:nvPr/>
        </p:nvCxnSpPr>
        <p:spPr>
          <a:xfrm>
            <a:off x="5637213" y="2469911"/>
            <a:ext cx="0" cy="333375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283"/>
          <p:cNvCxnSpPr/>
          <p:nvPr/>
        </p:nvCxnSpPr>
        <p:spPr>
          <a:xfrm flipH="1">
            <a:off x="5457825" y="2484198"/>
            <a:ext cx="1857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308"/>
          <p:cNvCxnSpPr/>
          <p:nvPr/>
        </p:nvCxnSpPr>
        <p:spPr>
          <a:xfrm>
            <a:off x="5738813" y="4871798"/>
            <a:ext cx="9271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311"/>
          <p:cNvCxnSpPr/>
          <p:nvPr/>
        </p:nvCxnSpPr>
        <p:spPr>
          <a:xfrm>
            <a:off x="4278313" y="4655898"/>
            <a:ext cx="2825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 flipH="1">
            <a:off x="4019550" y="4281248"/>
            <a:ext cx="58738" cy="66675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V="1">
            <a:off x="4081463" y="4222511"/>
            <a:ext cx="0" cy="57150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 flipH="1">
            <a:off x="4073525" y="4174886"/>
            <a:ext cx="52388" cy="5715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/>
          <p:cNvCxnSpPr/>
          <p:nvPr/>
        </p:nvCxnSpPr>
        <p:spPr>
          <a:xfrm flipH="1" flipV="1">
            <a:off x="4067175" y="4125673"/>
            <a:ext cx="57150" cy="55563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矢印コネクタ 304"/>
          <p:cNvCxnSpPr/>
          <p:nvPr/>
        </p:nvCxnSpPr>
        <p:spPr bwMode="auto">
          <a:xfrm>
            <a:off x="2786063" y="2569923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/>
          <p:cNvCxnSpPr/>
          <p:nvPr/>
        </p:nvCxnSpPr>
        <p:spPr bwMode="auto">
          <a:xfrm flipH="1">
            <a:off x="2728913" y="2569923"/>
            <a:ext cx="66675" cy="4286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357"/>
          <p:cNvCxnSpPr/>
          <p:nvPr/>
        </p:nvCxnSpPr>
        <p:spPr bwMode="auto">
          <a:xfrm>
            <a:off x="2779713" y="2111136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 bwMode="auto">
          <a:xfrm flipH="1">
            <a:off x="2722563" y="2111136"/>
            <a:ext cx="66675" cy="42862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矢印コネクタ 360"/>
          <p:cNvCxnSpPr/>
          <p:nvPr/>
        </p:nvCxnSpPr>
        <p:spPr bwMode="auto">
          <a:xfrm>
            <a:off x="2790825" y="1657111"/>
            <a:ext cx="266700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/>
          <p:nvPr/>
        </p:nvCxnSpPr>
        <p:spPr bwMode="auto">
          <a:xfrm flipH="1">
            <a:off x="2733675" y="1657111"/>
            <a:ext cx="66675" cy="444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364"/>
          <p:cNvCxnSpPr/>
          <p:nvPr/>
        </p:nvCxnSpPr>
        <p:spPr>
          <a:xfrm>
            <a:off x="4500563" y="1174511"/>
            <a:ext cx="146050" cy="1587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/>
          <p:cNvCxnSpPr/>
          <p:nvPr/>
        </p:nvCxnSpPr>
        <p:spPr>
          <a:xfrm flipH="1" flipV="1">
            <a:off x="4462463" y="1136411"/>
            <a:ext cx="50800" cy="3810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矢印コネクタ 372"/>
          <p:cNvCxnSpPr/>
          <p:nvPr/>
        </p:nvCxnSpPr>
        <p:spPr>
          <a:xfrm flipV="1">
            <a:off x="4295775" y="1541223"/>
            <a:ext cx="350838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 flipH="1" flipV="1">
            <a:off x="4291013" y="1542811"/>
            <a:ext cx="61912" cy="5715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 flipH="1" flipV="1">
            <a:off x="3932238" y="3893898"/>
            <a:ext cx="49212" cy="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/>
          <p:cNvCxnSpPr/>
          <p:nvPr/>
        </p:nvCxnSpPr>
        <p:spPr>
          <a:xfrm flipH="1" flipV="1">
            <a:off x="5700713" y="4822586"/>
            <a:ext cx="46037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線コネクタ 390"/>
          <p:cNvCxnSpPr/>
          <p:nvPr/>
        </p:nvCxnSpPr>
        <p:spPr>
          <a:xfrm>
            <a:off x="5705475" y="3957398"/>
            <a:ext cx="0" cy="1031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/>
          <p:nvPr/>
        </p:nvCxnSpPr>
        <p:spPr>
          <a:xfrm flipH="1" flipV="1">
            <a:off x="5657850" y="3924061"/>
            <a:ext cx="46038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/>
          <p:cNvCxnSpPr/>
          <p:nvPr/>
        </p:nvCxnSpPr>
        <p:spPr>
          <a:xfrm flipH="1">
            <a:off x="5659438" y="3882786"/>
            <a:ext cx="46037" cy="50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/>
          <p:cNvCxnSpPr>
            <a:stCxn id="147" idx="2"/>
          </p:cNvCxnSpPr>
          <p:nvPr/>
        </p:nvCxnSpPr>
        <p:spPr>
          <a:xfrm>
            <a:off x="7607300" y="845898"/>
            <a:ext cx="46038" cy="55563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402"/>
          <p:cNvCxnSpPr/>
          <p:nvPr/>
        </p:nvCxnSpPr>
        <p:spPr>
          <a:xfrm>
            <a:off x="2476500" y="5952886"/>
            <a:ext cx="590550" cy="0"/>
          </a:xfrm>
          <a:prstGeom prst="straightConnector1">
            <a:avLst/>
          </a:prstGeom>
          <a:ln w="1905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403"/>
          <p:cNvCxnSpPr/>
          <p:nvPr/>
        </p:nvCxnSpPr>
        <p:spPr>
          <a:xfrm>
            <a:off x="2478088" y="5786198"/>
            <a:ext cx="592137" cy="0"/>
          </a:xfrm>
          <a:prstGeom prst="straightConnector1">
            <a:avLst/>
          </a:prstGeom>
          <a:ln w="28575">
            <a:solidFill>
              <a:srgbClr val="8A9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テキスト ボックス 405"/>
          <p:cNvSpPr txBox="1"/>
          <p:nvPr/>
        </p:nvSpPr>
        <p:spPr>
          <a:xfrm>
            <a:off x="3055938" y="5703648"/>
            <a:ext cx="16335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ON-AIR/Timeline(HD-SDI)From MCR, To LCD Monitor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7" name="テキスト ボックス 406"/>
          <p:cNvSpPr txBox="1"/>
          <p:nvPr/>
        </p:nvSpPr>
        <p:spPr>
          <a:xfrm>
            <a:off x="3055938" y="5870336"/>
            <a:ext cx="15954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Black Burst(Analog) From MCR, To Sync Generator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9" name="直線矢印コネクタ 408"/>
          <p:cNvCxnSpPr/>
          <p:nvPr/>
        </p:nvCxnSpPr>
        <p:spPr>
          <a:xfrm>
            <a:off x="5688013" y="2993786"/>
            <a:ext cx="9810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線コネクタ 416"/>
          <p:cNvCxnSpPr/>
          <p:nvPr/>
        </p:nvCxnSpPr>
        <p:spPr>
          <a:xfrm flipH="1">
            <a:off x="5291138" y="5775086"/>
            <a:ext cx="447675" cy="0"/>
          </a:xfrm>
          <a:prstGeom prst="line">
            <a:avLst/>
          </a:prstGeom>
          <a:ln w="28575">
            <a:solidFill>
              <a:srgbClr val="8A9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 flipH="1">
            <a:off x="5291138" y="6035436"/>
            <a:ext cx="444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線コネクタ 419"/>
          <p:cNvCxnSpPr/>
          <p:nvPr/>
        </p:nvCxnSpPr>
        <p:spPr>
          <a:xfrm flipH="1">
            <a:off x="5291138" y="5908436"/>
            <a:ext cx="441325" cy="0"/>
          </a:xfrm>
          <a:prstGeom prst="line">
            <a:avLst/>
          </a:pr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線コネクタ 420"/>
          <p:cNvCxnSpPr/>
          <p:nvPr/>
        </p:nvCxnSpPr>
        <p:spPr>
          <a:xfrm flipH="1">
            <a:off x="5291138" y="6160848"/>
            <a:ext cx="438150" cy="0"/>
          </a:xfrm>
          <a:prstGeom prst="line">
            <a:avLst/>
          </a:prstGeom>
          <a:ln w="19050">
            <a:solidFill>
              <a:srgbClr val="E88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テキスト ボックス 428"/>
          <p:cNvSpPr txBox="1"/>
          <p:nvPr/>
        </p:nvSpPr>
        <p:spPr>
          <a:xfrm>
            <a:off x="5680075" y="5694123"/>
            <a:ext cx="4794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HD/SD-SDI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3" name="テキスト ボックス 432"/>
          <p:cNvSpPr txBox="1"/>
          <p:nvPr/>
        </p:nvSpPr>
        <p:spPr>
          <a:xfrm>
            <a:off x="5680075" y="5825886"/>
            <a:ext cx="55403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Analog Video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4" name="テキスト ボックス 433"/>
          <p:cNvSpPr txBox="1"/>
          <p:nvPr/>
        </p:nvSpPr>
        <p:spPr>
          <a:xfrm>
            <a:off x="5680075" y="5949711"/>
            <a:ext cx="560388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Analog Audio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" name="テキスト ボックス 434"/>
          <p:cNvSpPr txBox="1"/>
          <p:nvPr/>
        </p:nvSpPr>
        <p:spPr>
          <a:xfrm>
            <a:off x="5680075" y="6083061"/>
            <a:ext cx="4953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Triax</a:t>
            </a: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Cable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6" name="直線コネクタ 435"/>
          <p:cNvCxnSpPr/>
          <p:nvPr/>
        </p:nvCxnSpPr>
        <p:spPr>
          <a:xfrm flipH="1">
            <a:off x="6442075" y="5768736"/>
            <a:ext cx="447675" cy="0"/>
          </a:xfrm>
          <a:prstGeom prst="line">
            <a:avLst/>
          </a:prstGeom>
          <a:ln w="28575">
            <a:solidFill>
              <a:srgbClr val="E29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コネクタ 436"/>
          <p:cNvCxnSpPr/>
          <p:nvPr/>
        </p:nvCxnSpPr>
        <p:spPr>
          <a:xfrm flipH="1">
            <a:off x="6442075" y="6027498"/>
            <a:ext cx="444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/>
          <p:cNvCxnSpPr/>
          <p:nvPr/>
        </p:nvCxnSpPr>
        <p:spPr>
          <a:xfrm flipH="1">
            <a:off x="6442075" y="5902086"/>
            <a:ext cx="43973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テキスト ボックス 438"/>
          <p:cNvSpPr txBox="1"/>
          <p:nvPr/>
        </p:nvSpPr>
        <p:spPr>
          <a:xfrm>
            <a:off x="6862763" y="5694123"/>
            <a:ext cx="6207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AES/EBU Audio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" name="テキスト ボックス 439"/>
          <p:cNvSpPr txBox="1"/>
          <p:nvPr/>
        </p:nvSpPr>
        <p:spPr>
          <a:xfrm>
            <a:off x="6862763" y="5814773"/>
            <a:ext cx="4286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Intercom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1" name="テキスト ボックス 440"/>
          <p:cNvSpPr txBox="1"/>
          <p:nvPr/>
        </p:nvSpPr>
        <p:spPr>
          <a:xfrm>
            <a:off x="6862763" y="5946536"/>
            <a:ext cx="61753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5719763" y="4508261"/>
            <a:ext cx="6111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" pitchFamily="34" charset="0"/>
                <a:ea typeface="+mn-ea"/>
                <a:cs typeface="Arial" pitchFamily="34" charset="0"/>
              </a:rPr>
              <a:t>4-Wire (Analog)</a:t>
            </a:r>
            <a:endParaRPr lang="ja-JP" altLang="en-US" sz="45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8" name="サブタイトル 2"/>
          <p:cNvSpPr txBox="1">
            <a:spLocks/>
          </p:cNvSpPr>
          <p:nvPr/>
        </p:nvSpPr>
        <p:spPr>
          <a:xfrm>
            <a:off x="0" y="114524"/>
            <a:ext cx="9149735" cy="1384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03" name="テキスト ボックス 302"/>
          <p:cNvSpPr txBox="1"/>
          <p:nvPr/>
        </p:nvSpPr>
        <p:spPr>
          <a:xfrm>
            <a:off x="524778" y="1194828"/>
            <a:ext cx="463588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HXC-D70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2879725" y="642938"/>
            <a:ext cx="51167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cs typeface="Arial" pitchFamily="34" charset="0"/>
              </a:rPr>
              <a:t>HXCU-D70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99" y="782398"/>
            <a:ext cx="614076" cy="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74" y="1010998"/>
            <a:ext cx="614076" cy="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99" y="1258648"/>
            <a:ext cx="614076" cy="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734097" y="480959"/>
            <a:ext cx="659155" cy="570098"/>
            <a:chOff x="734097" y="480959"/>
            <a:chExt cx="659155" cy="570098"/>
          </a:xfrm>
        </p:grpSpPr>
        <p:sp>
          <p:nvSpPr>
            <p:cNvPr id="285" name="テキスト ボックス 284"/>
            <p:cNvSpPr txBox="1"/>
            <p:nvPr/>
          </p:nvSpPr>
          <p:spPr>
            <a:xfrm>
              <a:off x="734097" y="480959"/>
              <a:ext cx="659155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Color Viewfinder</a:t>
              </a: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DXF-C50WA</a:t>
              </a:r>
              <a:endParaRPr lang="ja-JP" altLang="en-US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39" y="721834"/>
              <a:ext cx="270164" cy="32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グループ化 1"/>
          <p:cNvGrpSpPr/>
          <p:nvPr/>
        </p:nvGrpSpPr>
        <p:grpSpPr>
          <a:xfrm>
            <a:off x="518713" y="3564778"/>
            <a:ext cx="515906" cy="395796"/>
            <a:chOff x="371420" y="4210731"/>
            <a:chExt cx="515906" cy="395796"/>
          </a:xfrm>
        </p:grpSpPr>
        <p:pic>
          <p:nvPicPr>
            <p:cNvPr id="2061" name="Picture 12" descr="C:\Documents and Settings\watanabe-h\デスクトップ\sony_photo\sony_photo\F780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39" y="4325539"/>
              <a:ext cx="36988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" name="テキスト ボックス 297"/>
            <p:cNvSpPr txBox="1"/>
            <p:nvPr/>
          </p:nvSpPr>
          <p:spPr>
            <a:xfrm>
              <a:off x="371420" y="4210731"/>
              <a:ext cx="357790" cy="161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50" b="1" dirty="0" smtClean="0">
                  <a:latin typeface="Arial Black" pitchFamily="34" charset="0"/>
                  <a:ea typeface="+mn-ea"/>
                  <a:cs typeface="Arial" pitchFamily="34" charset="0"/>
                </a:rPr>
                <a:t>F-780</a:t>
              </a:r>
              <a:endParaRPr lang="ja-JP" altLang="en-US" sz="450" b="1" dirty="0"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6" y="4229987"/>
            <a:ext cx="377700" cy="34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795" y="4107246"/>
            <a:ext cx="374567" cy="45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" name="テキスト ボックス 299"/>
          <p:cNvSpPr txBox="1"/>
          <p:nvPr/>
        </p:nvSpPr>
        <p:spPr>
          <a:xfrm>
            <a:off x="839242" y="4112378"/>
            <a:ext cx="434734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UWP-X8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301" name="Picture 12" descr="C:\Documents and Settings\watanabe-h\デスクトップ\sony_photo\sony_photo\F78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72" y="3679586"/>
            <a:ext cx="3698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72" y="1591864"/>
            <a:ext cx="453145" cy="29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81" y="2067479"/>
            <a:ext cx="453145" cy="29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21" y="2486644"/>
            <a:ext cx="453145" cy="29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27" y="1255166"/>
            <a:ext cx="486599" cy="22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94" y="2101184"/>
            <a:ext cx="493014" cy="3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55" y="1690728"/>
            <a:ext cx="493014" cy="3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24" y="1301665"/>
            <a:ext cx="493014" cy="3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" name="テキスト ボックス 323"/>
          <p:cNvSpPr txBox="1"/>
          <p:nvPr/>
        </p:nvSpPr>
        <p:spPr>
          <a:xfrm>
            <a:off x="514350" y="2531823"/>
            <a:ext cx="58221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LMD-4251TD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3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555617"/>
            <a:ext cx="336307" cy="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1841025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17" y="18398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32" y="18459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22" y="1852066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46" y="1603341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37" y="1594769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00" y="1616909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" name="テキスト ボックス 339"/>
          <p:cNvSpPr txBox="1"/>
          <p:nvPr/>
        </p:nvSpPr>
        <p:spPr>
          <a:xfrm>
            <a:off x="7045325" y="13459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25-inch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1" name="テキスト ボックス 340"/>
          <p:cNvSpPr txBox="1"/>
          <p:nvPr/>
        </p:nvSpPr>
        <p:spPr>
          <a:xfrm>
            <a:off x="6646863" y="1482486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44" name="テキスト ボックス 343"/>
          <p:cNvSpPr txBox="1"/>
          <p:nvPr/>
        </p:nvSpPr>
        <p:spPr>
          <a:xfrm>
            <a:off x="7043738" y="1422161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PVM-2541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45" name="正方形/長方形 344"/>
          <p:cNvSpPr/>
          <p:nvPr/>
        </p:nvSpPr>
        <p:spPr>
          <a:xfrm>
            <a:off x="6681788" y="1345961"/>
            <a:ext cx="1428750" cy="771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6" name="テキスト ボックス 345"/>
          <p:cNvSpPr txBox="1"/>
          <p:nvPr/>
        </p:nvSpPr>
        <p:spPr>
          <a:xfrm>
            <a:off x="6730882" y="1641937"/>
            <a:ext cx="3444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OnAir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7375525" y="1617423"/>
            <a:ext cx="4699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Recorder1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7688263" y="1620598"/>
            <a:ext cx="4476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Recoder2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9" name="テキスト ボックス 348"/>
          <p:cNvSpPr txBox="1"/>
          <p:nvPr/>
        </p:nvSpPr>
        <p:spPr>
          <a:xfrm>
            <a:off x="6725210" y="1852093"/>
            <a:ext cx="3413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Cam1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0" name="テキスト ボックス 349"/>
          <p:cNvSpPr txBox="1"/>
          <p:nvPr/>
        </p:nvSpPr>
        <p:spPr>
          <a:xfrm>
            <a:off x="7076173" y="1853681"/>
            <a:ext cx="3413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Cam2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7096748" y="1601953"/>
            <a:ext cx="3032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Line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7393890" y="1855891"/>
            <a:ext cx="341313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Cam3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7704418" y="1871486"/>
            <a:ext cx="4476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Recoder3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5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70" y="2522345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13" y="2527061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" name="Picture 2" descr="C:\Documents and Settings\watanabe-h\デスクトップ\sony_photo\sony_photo\4_Wire Uni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2768361"/>
            <a:ext cx="184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" name="Picture 4" descr="C:\Documents and Settings\watanabe-h\デスクトップ\sony_photo\sony_photo\BKSR1617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977911"/>
            <a:ext cx="6794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" name="テキスト ボックス 362"/>
          <p:cNvSpPr txBox="1"/>
          <p:nvPr/>
        </p:nvSpPr>
        <p:spPr>
          <a:xfrm>
            <a:off x="6791325" y="2369898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64" name="テキスト ボックス 363"/>
          <p:cNvSpPr txBox="1"/>
          <p:nvPr/>
        </p:nvSpPr>
        <p:spPr>
          <a:xfrm>
            <a:off x="6786563" y="22984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17-inch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OLED Monitor</a:t>
            </a:r>
            <a:endParaRPr lang="en-US" altLang="ja-JP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テキスト ボックス 366"/>
          <p:cNvSpPr txBox="1"/>
          <p:nvPr/>
        </p:nvSpPr>
        <p:spPr>
          <a:xfrm>
            <a:off x="7673975" y="2636598"/>
            <a:ext cx="4889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4-Wire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" name="テキスト ボックス 367"/>
          <p:cNvSpPr txBox="1"/>
          <p:nvPr/>
        </p:nvSpPr>
        <p:spPr>
          <a:xfrm>
            <a:off x="6834188" y="2860436"/>
            <a:ext cx="582612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BKS-R1617A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69" name="テキスト ボックス 368"/>
          <p:cNvSpPr txBox="1"/>
          <p:nvPr/>
        </p:nvSpPr>
        <p:spPr>
          <a:xfrm>
            <a:off x="6835775" y="2784236"/>
            <a:ext cx="80010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Universal Remote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0" name="正方形/長方形 369"/>
          <p:cNvSpPr/>
          <p:nvPr/>
        </p:nvSpPr>
        <p:spPr>
          <a:xfrm>
            <a:off x="6681788" y="2327036"/>
            <a:ext cx="1428750" cy="771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71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60" y="2608023"/>
            <a:ext cx="185243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65" y="2606808"/>
            <a:ext cx="185243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" name="テキスト ボックス 374"/>
          <p:cNvSpPr txBox="1"/>
          <p:nvPr/>
        </p:nvSpPr>
        <p:spPr>
          <a:xfrm>
            <a:off x="6906823" y="2538796"/>
            <a:ext cx="316112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6" name="テキスト ボックス 375"/>
          <p:cNvSpPr txBox="1"/>
          <p:nvPr/>
        </p:nvSpPr>
        <p:spPr>
          <a:xfrm>
            <a:off x="7366453" y="2544896"/>
            <a:ext cx="418704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Timeline</a:t>
            </a:r>
            <a:endParaRPr lang="ja-JP" altLang="en-US" sz="45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77" name="Picture 9" descr="C:\Documents and Settings\watanabe-h\デスクトップ\sony_photo\sony_photo\Digital WFM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443048"/>
            <a:ext cx="2159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" name="Picture 15" descr="C:\Documents and Settings\watanabe-h\デスクトップ\sony_photo\sony_photo\HKCUFP1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3" b="23914"/>
          <a:stretch>
            <a:fillRect/>
          </a:stretch>
        </p:blipFill>
        <p:spPr bwMode="auto">
          <a:xfrm>
            <a:off x="7478713" y="3874848"/>
            <a:ext cx="7096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" name="Picture 2" descr="C:\Documents and Settings\watanabe-h\デスクトップ\sony_photo\sony_photo\4_Wire Unit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157423"/>
            <a:ext cx="1825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" name="テキスト ボックス 381"/>
          <p:cNvSpPr txBox="1"/>
          <p:nvPr/>
        </p:nvSpPr>
        <p:spPr>
          <a:xfrm>
            <a:off x="7172325" y="3384311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6715125" y="3379548"/>
            <a:ext cx="460382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PVM-740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6710363" y="3874848"/>
            <a:ext cx="6591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RCP-1000/1500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6710363" y="3803411"/>
            <a:ext cx="74612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7" name="テキスト ボックス 386"/>
          <p:cNvSpPr txBox="1"/>
          <p:nvPr/>
        </p:nvSpPr>
        <p:spPr>
          <a:xfrm>
            <a:off x="7405688" y="3698636"/>
            <a:ext cx="700087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CCU Control Panel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8" name="テキスト ボックス 387"/>
          <p:cNvSpPr txBox="1"/>
          <p:nvPr/>
        </p:nvSpPr>
        <p:spPr>
          <a:xfrm>
            <a:off x="7726363" y="3316048"/>
            <a:ext cx="5143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Digital WFM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" name="テキスト ボックス 388"/>
          <p:cNvSpPr txBox="1"/>
          <p:nvPr/>
        </p:nvSpPr>
        <p:spPr>
          <a:xfrm>
            <a:off x="7310438" y="4046298"/>
            <a:ext cx="488950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4-Wire Unit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0" name="テキスト ボックス 389"/>
          <p:cNvSpPr txBox="1"/>
          <p:nvPr/>
        </p:nvSpPr>
        <p:spPr>
          <a:xfrm>
            <a:off x="7410450" y="3765311"/>
            <a:ext cx="511175" cy="16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latin typeface="Arial Black" pitchFamily="34" charset="0"/>
                <a:ea typeface="+mn-ea"/>
                <a:cs typeface="Arial" pitchFamily="34" charset="0"/>
              </a:rPr>
              <a:t>HKCU-FP1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92" name="正方形/長方形 391"/>
          <p:cNvSpPr/>
          <p:nvPr/>
        </p:nvSpPr>
        <p:spPr>
          <a:xfrm>
            <a:off x="6681788" y="3274773"/>
            <a:ext cx="1547812" cy="115728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95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32" y="3494303"/>
            <a:ext cx="266474" cy="21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05" y="3512430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811473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" name="Picture 14" descr="C:\Documents and Settings\watanabe-h\デスクトップ\sony_photo\sony_photo\Fold_back Speak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798773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" name="テキスト ボックス 399"/>
          <p:cNvSpPr txBox="1"/>
          <p:nvPr/>
        </p:nvSpPr>
        <p:spPr>
          <a:xfrm>
            <a:off x="6700838" y="4598748"/>
            <a:ext cx="3968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Active</a:t>
            </a:r>
            <a:b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1" name="正方形/長方形 400"/>
          <p:cNvSpPr/>
          <p:nvPr/>
        </p:nvSpPr>
        <p:spPr>
          <a:xfrm>
            <a:off x="6681788" y="4598748"/>
            <a:ext cx="1228725" cy="533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2" name="テキスト ボックス 401"/>
          <p:cNvSpPr txBox="1"/>
          <p:nvPr/>
        </p:nvSpPr>
        <p:spPr>
          <a:xfrm>
            <a:off x="7007225" y="4584461"/>
            <a:ext cx="790601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17-inch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7007225" y="4665423"/>
            <a:ext cx="498855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latin typeface="Arial Black" pitchFamily="34" charset="0"/>
                <a:ea typeface="+mn-ea"/>
                <a:cs typeface="Arial" pitchFamily="34" charset="0"/>
              </a:rPr>
              <a:t>PVM-1741</a:t>
            </a:r>
            <a:endParaRPr lang="ja-JP" altLang="en-US" sz="450" b="1" dirty="0"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408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12" y="4825783"/>
            <a:ext cx="290308" cy="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" name="テキスト ボックス 409"/>
          <p:cNvSpPr txBox="1"/>
          <p:nvPr/>
        </p:nvSpPr>
        <p:spPr>
          <a:xfrm>
            <a:off x="6614612" y="3309418"/>
            <a:ext cx="818356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7.4-inch OLED Monitor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4484168" y="2765628"/>
            <a:ext cx="845103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Camera </a:t>
            </a: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Control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1" name="テキスト ボックス 410"/>
          <p:cNvSpPr txBox="1"/>
          <p:nvPr/>
        </p:nvSpPr>
        <p:spPr>
          <a:xfrm>
            <a:off x="4607192" y="2550112"/>
            <a:ext cx="800219" cy="1615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S-Bus </a:t>
            </a:r>
            <a:r>
              <a:rPr lang="en-US" altLang="ja-JP" sz="45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Remote Control</a:t>
            </a:r>
            <a:endParaRPr lang="ja-JP" altLang="en-US" sz="45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15" name="直線矢印コネクタ 414"/>
          <p:cNvCxnSpPr/>
          <p:nvPr/>
        </p:nvCxnSpPr>
        <p:spPr>
          <a:xfrm flipV="1">
            <a:off x="5362575" y="2561987"/>
            <a:ext cx="0" cy="14946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直線矢印コネクタ 415"/>
          <p:cNvCxnSpPr/>
          <p:nvPr/>
        </p:nvCxnSpPr>
        <p:spPr>
          <a:xfrm flipV="1">
            <a:off x="5365750" y="2698511"/>
            <a:ext cx="1301750" cy="679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5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5" y="3988051"/>
            <a:ext cx="215129" cy="42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" name="Picture 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34" y="4005249"/>
            <a:ext cx="203278" cy="3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" name="サブタイトル 2"/>
          <p:cNvSpPr txBox="1">
            <a:spLocks/>
          </p:cNvSpPr>
          <p:nvPr/>
        </p:nvSpPr>
        <p:spPr>
          <a:xfrm>
            <a:off x="1861" y="6509334"/>
            <a:ext cx="9144000" cy="3760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100013" y="6584399"/>
            <a:ext cx="83869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OTA12JUL</a:t>
            </a:r>
            <a:endParaRPr lang="ja-JP" altLang="en-US" sz="10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lIns="36000" tIns="36000" rIns="36000" bIns="36000" rtlCol="0">
        <a:spAutoFit/>
      </a:bodyPr>
      <a:lstStyle>
        <a:defPPr>
          <a:defRPr sz="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2674</Words>
  <Application>Microsoft Office PowerPoint</Application>
  <PresentationFormat>On-screen Show (4:3)</PresentationFormat>
  <Paragraphs>500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​​テーマ</vt:lpstr>
      <vt:lpstr>MVS-6530 3M/E Higher-grade Broadcast-standard Switcher</vt:lpstr>
      <vt:lpstr>PowerPoint Presentation</vt:lpstr>
      <vt:lpstr>PowerPoint Presentation</vt:lpstr>
      <vt:lpstr>PowerPoint Presentation</vt:lpstr>
      <vt:lpstr>  Compact-size System for Easy SD-to-HD Migration</vt:lpstr>
      <vt:lpstr>PowerPoint Presentation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MVS-6500 3ME Higher grade broadcast standard switcher</dc:title>
  <dc:creator>Ota, Naomi</dc:creator>
  <cp:lastModifiedBy>Yamaguchi, Roberto</cp:lastModifiedBy>
  <cp:revision>452</cp:revision>
  <cp:lastPrinted>2012-07-11T06:34:03Z</cp:lastPrinted>
  <dcterms:created xsi:type="dcterms:W3CDTF">2012-05-09T08:37:27Z</dcterms:created>
  <dcterms:modified xsi:type="dcterms:W3CDTF">2012-09-07T15:29:07Z</dcterms:modified>
</cp:coreProperties>
</file>