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7"/>
  </p:notesMasterIdLst>
  <p:handoutMasterIdLst>
    <p:handoutMasterId r:id="rId68"/>
  </p:handoutMasterIdLst>
  <p:sldIdLst>
    <p:sldId id="377" r:id="rId2"/>
    <p:sldId id="378" r:id="rId3"/>
    <p:sldId id="369" r:id="rId4"/>
    <p:sldId id="370" r:id="rId5"/>
    <p:sldId id="371" r:id="rId6"/>
    <p:sldId id="372" r:id="rId7"/>
    <p:sldId id="373" r:id="rId8"/>
    <p:sldId id="374" r:id="rId9"/>
    <p:sldId id="375" r:id="rId10"/>
    <p:sldId id="376" r:id="rId11"/>
    <p:sldId id="314" r:id="rId12"/>
    <p:sldId id="312" r:id="rId13"/>
    <p:sldId id="317" r:id="rId14"/>
    <p:sldId id="336" r:id="rId15"/>
    <p:sldId id="337" r:id="rId16"/>
    <p:sldId id="338" r:id="rId17"/>
    <p:sldId id="318" r:id="rId18"/>
    <p:sldId id="327" r:id="rId19"/>
    <p:sldId id="332" r:id="rId20"/>
    <p:sldId id="367" r:id="rId21"/>
    <p:sldId id="328" r:id="rId22"/>
    <p:sldId id="333" r:id="rId23"/>
    <p:sldId id="319" r:id="rId24"/>
    <p:sldId id="329" r:id="rId25"/>
    <p:sldId id="320" r:id="rId26"/>
    <p:sldId id="323" r:id="rId27"/>
    <p:sldId id="322" r:id="rId28"/>
    <p:sldId id="326" r:id="rId29"/>
    <p:sldId id="330" r:id="rId30"/>
    <p:sldId id="321" r:id="rId31"/>
    <p:sldId id="325" r:id="rId32"/>
    <p:sldId id="331" r:id="rId33"/>
    <p:sldId id="316" r:id="rId34"/>
    <p:sldId id="379" r:id="rId35"/>
    <p:sldId id="368" r:id="rId36"/>
    <p:sldId id="334" r:id="rId37"/>
    <p:sldId id="339" r:id="rId38"/>
    <p:sldId id="340" r:id="rId39"/>
    <p:sldId id="341" r:id="rId40"/>
    <p:sldId id="342" r:id="rId41"/>
    <p:sldId id="343" r:id="rId42"/>
    <p:sldId id="344" r:id="rId43"/>
    <p:sldId id="345" r:id="rId44"/>
    <p:sldId id="346" r:id="rId45"/>
    <p:sldId id="347" r:id="rId46"/>
    <p:sldId id="348" r:id="rId47"/>
    <p:sldId id="349" r:id="rId48"/>
    <p:sldId id="350" r:id="rId49"/>
    <p:sldId id="351" r:id="rId50"/>
    <p:sldId id="352" r:id="rId51"/>
    <p:sldId id="353" r:id="rId52"/>
    <p:sldId id="354" r:id="rId53"/>
    <p:sldId id="355" r:id="rId54"/>
    <p:sldId id="356" r:id="rId55"/>
    <p:sldId id="335" r:id="rId56"/>
    <p:sldId id="366" r:id="rId57"/>
    <p:sldId id="357" r:id="rId58"/>
    <p:sldId id="358" r:id="rId59"/>
    <p:sldId id="359" r:id="rId60"/>
    <p:sldId id="360" r:id="rId61"/>
    <p:sldId id="361" r:id="rId62"/>
    <p:sldId id="362" r:id="rId63"/>
    <p:sldId id="363" r:id="rId64"/>
    <p:sldId id="364" r:id="rId65"/>
    <p:sldId id="315" r:id="rId66"/>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chemeClr val="tx1"/>
        </a:solidFill>
        <a:latin typeface="Times"/>
        <a:ea typeface="+mn-ea"/>
        <a:cs typeface="+mn-cs"/>
      </a:defRPr>
    </a:lvl1pPr>
    <a:lvl2pPr marL="457200" algn="l" rtl="0" eaLnBrk="0" fontAlgn="base" hangingPunct="0">
      <a:spcBef>
        <a:spcPct val="0"/>
      </a:spcBef>
      <a:spcAft>
        <a:spcPct val="0"/>
      </a:spcAft>
      <a:defRPr sz="2800" kern="1200">
        <a:solidFill>
          <a:schemeClr val="tx1"/>
        </a:solidFill>
        <a:latin typeface="Times"/>
        <a:ea typeface="+mn-ea"/>
        <a:cs typeface="+mn-cs"/>
      </a:defRPr>
    </a:lvl2pPr>
    <a:lvl3pPr marL="914400" algn="l" rtl="0" eaLnBrk="0" fontAlgn="base" hangingPunct="0">
      <a:spcBef>
        <a:spcPct val="0"/>
      </a:spcBef>
      <a:spcAft>
        <a:spcPct val="0"/>
      </a:spcAft>
      <a:defRPr sz="2800" kern="1200">
        <a:solidFill>
          <a:schemeClr val="tx1"/>
        </a:solidFill>
        <a:latin typeface="Times"/>
        <a:ea typeface="+mn-ea"/>
        <a:cs typeface="+mn-cs"/>
      </a:defRPr>
    </a:lvl3pPr>
    <a:lvl4pPr marL="1371600" algn="l" rtl="0" eaLnBrk="0" fontAlgn="base" hangingPunct="0">
      <a:spcBef>
        <a:spcPct val="0"/>
      </a:spcBef>
      <a:spcAft>
        <a:spcPct val="0"/>
      </a:spcAft>
      <a:defRPr sz="2800" kern="1200">
        <a:solidFill>
          <a:schemeClr val="tx1"/>
        </a:solidFill>
        <a:latin typeface="Times"/>
        <a:ea typeface="+mn-ea"/>
        <a:cs typeface="+mn-cs"/>
      </a:defRPr>
    </a:lvl4pPr>
    <a:lvl5pPr marL="1828800" algn="l" rtl="0" eaLnBrk="0" fontAlgn="base" hangingPunct="0">
      <a:spcBef>
        <a:spcPct val="0"/>
      </a:spcBef>
      <a:spcAft>
        <a:spcPct val="0"/>
      </a:spcAft>
      <a:defRPr sz="2800" kern="1200">
        <a:solidFill>
          <a:schemeClr val="tx1"/>
        </a:solidFill>
        <a:latin typeface="Times"/>
        <a:ea typeface="+mn-ea"/>
        <a:cs typeface="+mn-cs"/>
      </a:defRPr>
    </a:lvl5pPr>
    <a:lvl6pPr marL="2286000" algn="l" defTabSz="914400" rtl="0" eaLnBrk="1" latinLnBrk="0" hangingPunct="1">
      <a:defRPr sz="2800" kern="1200">
        <a:solidFill>
          <a:schemeClr val="tx1"/>
        </a:solidFill>
        <a:latin typeface="Times"/>
        <a:ea typeface="+mn-ea"/>
        <a:cs typeface="+mn-cs"/>
      </a:defRPr>
    </a:lvl6pPr>
    <a:lvl7pPr marL="2743200" algn="l" defTabSz="914400" rtl="0" eaLnBrk="1" latinLnBrk="0" hangingPunct="1">
      <a:defRPr sz="2800" kern="1200">
        <a:solidFill>
          <a:schemeClr val="tx1"/>
        </a:solidFill>
        <a:latin typeface="Times"/>
        <a:ea typeface="+mn-ea"/>
        <a:cs typeface="+mn-cs"/>
      </a:defRPr>
    </a:lvl7pPr>
    <a:lvl8pPr marL="3200400" algn="l" defTabSz="914400" rtl="0" eaLnBrk="1" latinLnBrk="0" hangingPunct="1">
      <a:defRPr sz="2800" kern="1200">
        <a:solidFill>
          <a:schemeClr val="tx1"/>
        </a:solidFill>
        <a:latin typeface="Times"/>
        <a:ea typeface="+mn-ea"/>
        <a:cs typeface="+mn-cs"/>
      </a:defRPr>
    </a:lvl8pPr>
    <a:lvl9pPr marL="3657600" algn="l" defTabSz="914400" rtl="0" eaLnBrk="1" latinLnBrk="0" hangingPunct="1">
      <a:defRPr sz="2800" kern="1200">
        <a:solidFill>
          <a:schemeClr val="tx1"/>
        </a:solidFill>
        <a:latin typeface="Times"/>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a:srgbClr val="5F5F5F"/>
    <a:srgbClr val="C0C0C0"/>
    <a:srgbClr val="B2B2B2"/>
    <a:srgbClr val="CCECFF"/>
    <a:srgbClr val="DDDDDD"/>
    <a:srgbClr val="969696"/>
    <a:srgbClr val="EAEAE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14" autoAdjust="0"/>
    <p:restoredTop sz="94640" autoAdjust="0"/>
  </p:normalViewPr>
  <p:slideViewPr>
    <p:cSldViewPr snapToGrid="0">
      <p:cViewPr>
        <p:scale>
          <a:sx n="80" d="100"/>
          <a:sy n="80" d="100"/>
        </p:scale>
        <p:origin x="-210" y="-36"/>
      </p:cViewPr>
      <p:guideLst>
        <p:guide orient="horz" pos="3951"/>
        <p:guide pos="369"/>
      </p:guideLst>
    </p:cSldViewPr>
  </p:slideViewPr>
  <p:outlineViewPr>
    <p:cViewPr>
      <p:scale>
        <a:sx n="33" d="100"/>
        <a:sy n="33" d="100"/>
      </p:scale>
      <p:origin x="0" y="756"/>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A4C3DD3-548C-4EF3-9861-CB50F696E3C8}" type="datetimeFigureOut">
              <a:rPr lang="de-DE" smtClean="0"/>
              <a:pPr/>
              <a:t>14.07.2009</a:t>
            </a:fld>
            <a:endParaRPr lang="en-GB"/>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B3CCD4-3794-4685-92A1-46B1541BF885}" type="slidenum">
              <a:rPr lang="en-GB" smtClean="0"/>
              <a:pPr/>
              <a:t>‹Nr.›</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7B5088-0A01-4AE2-AB21-370945E349F6}" type="datetimeFigureOut">
              <a:rPr lang="de-DE" smtClean="0"/>
              <a:pPr/>
              <a:t>14.07.2009</a:t>
            </a:fld>
            <a:endParaRPr lang="en-GB"/>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4924B1-9C99-4F6A-A20B-CA4007DEE5A3}" type="slidenum">
              <a:rPr lang="en-GB" smtClean="0"/>
              <a:pPr/>
              <a:t>‹Nr.›</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a:p>
        </p:txBody>
      </p:sp>
      <p:sp>
        <p:nvSpPr>
          <p:cNvPr id="4" name="Foliennummernplatzhalter 3"/>
          <p:cNvSpPr>
            <a:spLocks noGrp="1"/>
          </p:cNvSpPr>
          <p:nvPr>
            <p:ph type="sldNum" sz="quarter" idx="10"/>
          </p:nvPr>
        </p:nvSpPr>
        <p:spPr/>
        <p:txBody>
          <a:bodyPr/>
          <a:lstStyle/>
          <a:p>
            <a:fld id="{6F4924B1-9C99-4F6A-A20B-CA4007DEE5A3}" type="slidenum">
              <a:rPr lang="en-GB" smtClean="0"/>
              <a:pPr/>
              <a:t>4</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a:p>
        </p:txBody>
      </p:sp>
      <p:sp>
        <p:nvSpPr>
          <p:cNvPr id="4" name="Foliennummernplatzhalter 3"/>
          <p:cNvSpPr>
            <a:spLocks noGrp="1"/>
          </p:cNvSpPr>
          <p:nvPr>
            <p:ph type="sldNum" sz="quarter" idx="10"/>
          </p:nvPr>
        </p:nvSpPr>
        <p:spPr/>
        <p:txBody>
          <a:bodyPr/>
          <a:lstStyle/>
          <a:p>
            <a:fld id="{6F4924B1-9C99-4F6A-A20B-CA4007DEE5A3}" type="slidenum">
              <a:rPr lang="en-GB" smtClean="0"/>
              <a:pPr/>
              <a:t>25</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a:p>
        </p:txBody>
      </p:sp>
      <p:sp>
        <p:nvSpPr>
          <p:cNvPr id="4" name="Foliennummernplatzhalter 3"/>
          <p:cNvSpPr>
            <a:spLocks noGrp="1"/>
          </p:cNvSpPr>
          <p:nvPr>
            <p:ph type="sldNum" sz="quarter" idx="10"/>
          </p:nvPr>
        </p:nvSpPr>
        <p:spPr/>
        <p:txBody>
          <a:bodyPr/>
          <a:lstStyle/>
          <a:p>
            <a:fld id="{6F4924B1-9C99-4F6A-A20B-CA4007DEE5A3}" type="slidenum">
              <a:rPr lang="en-GB" smtClean="0"/>
              <a:pPr/>
              <a:t>33</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a:p>
        </p:txBody>
      </p:sp>
      <p:sp>
        <p:nvSpPr>
          <p:cNvPr id="4" name="Foliennummernplatzhalter 3"/>
          <p:cNvSpPr>
            <a:spLocks noGrp="1"/>
          </p:cNvSpPr>
          <p:nvPr>
            <p:ph type="sldNum" sz="quarter" idx="10"/>
          </p:nvPr>
        </p:nvSpPr>
        <p:spPr/>
        <p:txBody>
          <a:bodyPr/>
          <a:lstStyle/>
          <a:p>
            <a:fld id="{6F4924B1-9C99-4F6A-A20B-CA4007DEE5A3}" type="slidenum">
              <a:rPr lang="en-GB" smtClean="0"/>
              <a:pPr/>
              <a:t>34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a:p>
        </p:txBody>
      </p:sp>
      <p:sp>
        <p:nvSpPr>
          <p:cNvPr id="4" name="Foliennummernplatzhalter 3"/>
          <p:cNvSpPr>
            <a:spLocks noGrp="1"/>
          </p:cNvSpPr>
          <p:nvPr>
            <p:ph type="sldNum" sz="quarter" idx="10"/>
          </p:nvPr>
        </p:nvSpPr>
        <p:spPr/>
        <p:txBody>
          <a:bodyPr/>
          <a:lstStyle/>
          <a:p>
            <a:fld id="{6F4924B1-9C99-4F6A-A20B-CA4007DEE5A3}" type="slidenum">
              <a:rPr lang="en-GB" smtClean="0"/>
              <a:pPr/>
              <a:t>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a:p>
        </p:txBody>
      </p:sp>
      <p:sp>
        <p:nvSpPr>
          <p:cNvPr id="4" name="Foliennummernplatzhalter 3"/>
          <p:cNvSpPr>
            <a:spLocks noGrp="1"/>
          </p:cNvSpPr>
          <p:nvPr>
            <p:ph type="sldNum" sz="quarter" idx="10"/>
          </p:nvPr>
        </p:nvSpPr>
        <p:spPr/>
        <p:txBody>
          <a:bodyPr/>
          <a:lstStyle/>
          <a:p>
            <a:fld id="{6F4924B1-9C99-4F6A-A20B-CA4007DEE5A3}" type="slidenum">
              <a:rPr lang="en-GB" smtClean="0"/>
              <a:pPr/>
              <a:t>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a:p>
        </p:txBody>
      </p:sp>
      <p:sp>
        <p:nvSpPr>
          <p:cNvPr id="4" name="Foliennummernplatzhalter 3"/>
          <p:cNvSpPr>
            <a:spLocks noGrp="1"/>
          </p:cNvSpPr>
          <p:nvPr>
            <p:ph type="sldNum" sz="quarter" idx="10"/>
          </p:nvPr>
        </p:nvSpPr>
        <p:spPr/>
        <p:txBody>
          <a:bodyPr/>
          <a:lstStyle/>
          <a:p>
            <a:fld id="{6F4924B1-9C99-4F6A-A20B-CA4007DEE5A3}" type="slidenum">
              <a:rPr lang="en-GB" smtClean="0"/>
              <a:pPr/>
              <a:t>7</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a:p>
        </p:txBody>
      </p:sp>
      <p:sp>
        <p:nvSpPr>
          <p:cNvPr id="4" name="Foliennummernplatzhalter 3"/>
          <p:cNvSpPr>
            <a:spLocks noGrp="1"/>
          </p:cNvSpPr>
          <p:nvPr>
            <p:ph type="sldNum" sz="quarter" idx="10"/>
          </p:nvPr>
        </p:nvSpPr>
        <p:spPr/>
        <p:txBody>
          <a:bodyPr/>
          <a:lstStyle/>
          <a:p>
            <a:fld id="{6F4924B1-9C99-4F6A-A20B-CA4007DEE5A3}" type="slidenum">
              <a:rPr lang="en-GB" smtClean="0"/>
              <a:pPr/>
              <a:t>12</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a:p>
        </p:txBody>
      </p:sp>
      <p:sp>
        <p:nvSpPr>
          <p:cNvPr id="4" name="Foliennummernplatzhalter 3"/>
          <p:cNvSpPr>
            <a:spLocks noGrp="1"/>
          </p:cNvSpPr>
          <p:nvPr>
            <p:ph type="sldNum" sz="quarter" idx="10"/>
          </p:nvPr>
        </p:nvSpPr>
        <p:spPr/>
        <p:txBody>
          <a:bodyPr/>
          <a:lstStyle/>
          <a:p>
            <a:fld id="{6F4924B1-9C99-4F6A-A20B-CA4007DEE5A3}" type="slidenum">
              <a:rPr lang="en-GB" smtClean="0"/>
              <a:pPr/>
              <a:t>13</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a:p>
        </p:txBody>
      </p:sp>
      <p:sp>
        <p:nvSpPr>
          <p:cNvPr id="4" name="Foliennummernplatzhalter 3"/>
          <p:cNvSpPr>
            <a:spLocks noGrp="1"/>
          </p:cNvSpPr>
          <p:nvPr>
            <p:ph type="sldNum" sz="quarter" idx="10"/>
          </p:nvPr>
        </p:nvSpPr>
        <p:spPr/>
        <p:txBody>
          <a:bodyPr/>
          <a:lstStyle/>
          <a:p>
            <a:fld id="{6F4924B1-9C99-4F6A-A20B-CA4007DEE5A3}" type="slidenum">
              <a:rPr lang="en-GB" smtClean="0"/>
              <a:pPr/>
              <a:t>14</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a:p>
        </p:txBody>
      </p:sp>
      <p:sp>
        <p:nvSpPr>
          <p:cNvPr id="4" name="Foliennummernplatzhalter 3"/>
          <p:cNvSpPr>
            <a:spLocks noGrp="1"/>
          </p:cNvSpPr>
          <p:nvPr>
            <p:ph type="sldNum" sz="quarter" idx="10"/>
          </p:nvPr>
        </p:nvSpPr>
        <p:spPr/>
        <p:txBody>
          <a:bodyPr/>
          <a:lstStyle/>
          <a:p>
            <a:fld id="{6F4924B1-9C99-4F6A-A20B-CA4007DEE5A3}" type="slidenum">
              <a:rPr lang="en-GB" smtClean="0"/>
              <a:pPr/>
              <a:t>15</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a:p>
        </p:txBody>
      </p:sp>
      <p:sp>
        <p:nvSpPr>
          <p:cNvPr id="4" name="Foliennummernplatzhalter 3"/>
          <p:cNvSpPr>
            <a:spLocks noGrp="1"/>
          </p:cNvSpPr>
          <p:nvPr>
            <p:ph type="sldNum" sz="quarter" idx="10"/>
          </p:nvPr>
        </p:nvSpPr>
        <p:spPr/>
        <p:txBody>
          <a:bodyPr/>
          <a:lstStyle/>
          <a:p>
            <a:fld id="{6F4924B1-9C99-4F6A-A20B-CA4007DEE5A3}" type="slidenum">
              <a:rPr lang="en-GB" smtClean="0"/>
              <a:pPr/>
              <a:t>16</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1aHIPowerPointBkgOpenRev.jpg%20%20%20%20%20%20%20%20%20%20%20%20%20%20%20%20%20%20%20%20%20%20%20%20%20%20%20%20%20%20%20%20%20%20%20%20%2000007A5F%06DP_MAC%20%20%20%20%20%20%20%20%20%20%20%20%20%20%20%20%20%20%20%20%20%20%20%20%20C13D53AC:"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3097" name="Picture 25" descr="HIPowerPointBkgOpenRev.jpg                                     00007A5FDP_MAC                         C13D53AC:"/>
          <p:cNvPicPr>
            <a:picLocks noChangeAspect="1" noChangeArrowheads="1"/>
          </p:cNvPicPr>
          <p:nvPr userDrawn="1"/>
        </p:nvPicPr>
        <p:blipFill>
          <a:blip r:embed="rId2" r:link="rId3"/>
          <a:srcRect/>
          <a:stretch>
            <a:fillRect/>
          </a:stretch>
        </p:blipFill>
        <p:spPr bwMode="auto">
          <a:xfrm>
            <a:off x="0" y="0"/>
            <a:ext cx="9145588" cy="6859588"/>
          </a:xfrm>
          <a:prstGeom prst="rect">
            <a:avLst/>
          </a:prstGeom>
          <a:noFill/>
        </p:spPr>
      </p:pic>
      <p:sp>
        <p:nvSpPr>
          <p:cNvPr id="3074" name="Rectangle 2"/>
          <p:cNvSpPr>
            <a:spLocks noGrp="1" noChangeArrowheads="1"/>
          </p:cNvSpPr>
          <p:nvPr>
            <p:ph type="ctrTitle"/>
          </p:nvPr>
        </p:nvSpPr>
        <p:spPr>
          <a:xfrm>
            <a:off x="2347913" y="1133475"/>
            <a:ext cx="6392862" cy="623888"/>
          </a:xfrm>
        </p:spPr>
        <p:txBody>
          <a:bodyPr/>
          <a:lstStyle>
            <a:lvl1pPr>
              <a:defRPr>
                <a:solidFill>
                  <a:schemeClr val="tx1"/>
                </a:solidFill>
              </a:defRPr>
            </a:lvl1pPr>
          </a:lstStyle>
          <a:p>
            <a:r>
              <a:rPr lang="en-US"/>
              <a:t>Click to edit Master title style</a:t>
            </a:r>
          </a:p>
        </p:txBody>
      </p:sp>
      <p:sp>
        <p:nvSpPr>
          <p:cNvPr id="3075" name="Rectangle 3"/>
          <p:cNvSpPr>
            <a:spLocks noGrp="1" noChangeArrowheads="1"/>
          </p:cNvSpPr>
          <p:nvPr>
            <p:ph type="subTitle" idx="1"/>
          </p:nvPr>
        </p:nvSpPr>
        <p:spPr>
          <a:xfrm>
            <a:off x="2347913" y="5319713"/>
            <a:ext cx="6383337" cy="914400"/>
          </a:xfrm>
        </p:spPr>
        <p:txBody>
          <a:bodyPr/>
          <a:lstStyle>
            <a:lvl1pPr marL="0" indent="0">
              <a:lnSpc>
                <a:spcPct val="80000"/>
              </a:lnSpc>
              <a:spcBef>
                <a:spcPct val="30000"/>
              </a:spcBef>
              <a:buFontTx/>
              <a:buNone/>
              <a:defRPr sz="1800" b="1"/>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81788" y="682625"/>
            <a:ext cx="2016125" cy="4816475"/>
          </a:xfrm>
        </p:spPr>
        <p:txBody>
          <a:bodyPr vert="eaVert"/>
          <a:lstStyle/>
          <a:p>
            <a:r>
              <a:rPr lang="de-DE" smtClean="0"/>
              <a:t>Titelmasterformat durch Klicken bearbeiten</a:t>
            </a:r>
            <a:endParaRPr lang="en-GB"/>
          </a:p>
        </p:txBody>
      </p:sp>
      <p:sp>
        <p:nvSpPr>
          <p:cNvPr id="3" name="Vertikaler Textplatzhalter 2"/>
          <p:cNvSpPr>
            <a:spLocks noGrp="1"/>
          </p:cNvSpPr>
          <p:nvPr>
            <p:ph type="body" orient="vert" idx="1"/>
          </p:nvPr>
        </p:nvSpPr>
        <p:spPr>
          <a:xfrm>
            <a:off x="630238" y="682625"/>
            <a:ext cx="5899150" cy="481647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en-GB"/>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sz="half" idx="1"/>
          </p:nvPr>
        </p:nvSpPr>
        <p:spPr>
          <a:xfrm>
            <a:off x="630238" y="1377950"/>
            <a:ext cx="3957637" cy="4121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Inhaltsplatzhalter 3"/>
          <p:cNvSpPr>
            <a:spLocks noGrp="1"/>
          </p:cNvSpPr>
          <p:nvPr>
            <p:ph sz="half" idx="2"/>
          </p:nvPr>
        </p:nvSpPr>
        <p:spPr>
          <a:xfrm>
            <a:off x="4740275" y="1377950"/>
            <a:ext cx="3957638" cy="4121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en-GB"/>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GB"/>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GB"/>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1bHIPowerPointBkgGoodNone.jpg%20%20%20%20%20%20%20%20%20%20%20%20%20%20%20%20%20%20%20%20%20%20%20%20%20%20%20%20%20%20%20%20%20%20%20%2000007539%06DP_MAC%20%20%20%20%20%20%20%20%20%20%20%20%20%20%20%20%20%20%20%20%20%20%20%20%20C13D61BC:"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7" name="Picture 23" descr="HIPowerPointBkgGoodNone.jpg                                    00007539DP_MAC                         C13D61BC:"/>
          <p:cNvPicPr>
            <a:picLocks noChangeAspect="1" noChangeArrowheads="1"/>
          </p:cNvPicPr>
          <p:nvPr userDrawn="1"/>
        </p:nvPicPr>
        <p:blipFill>
          <a:blip r:embed="rId13" r:link="rId14"/>
          <a:srcRect/>
          <a:stretch>
            <a:fillRect/>
          </a:stretch>
        </p:blipFill>
        <p:spPr bwMode="auto">
          <a:xfrm>
            <a:off x="0" y="0"/>
            <a:ext cx="9145588" cy="6859588"/>
          </a:xfrm>
          <a:prstGeom prst="rect">
            <a:avLst/>
          </a:prstGeom>
          <a:noFill/>
        </p:spPr>
      </p:pic>
      <p:sp>
        <p:nvSpPr>
          <p:cNvPr id="1026" name="Rectangle 2"/>
          <p:cNvSpPr>
            <a:spLocks noGrp="1" noChangeArrowheads="1"/>
          </p:cNvSpPr>
          <p:nvPr>
            <p:ph type="title"/>
          </p:nvPr>
        </p:nvSpPr>
        <p:spPr bwMode="auto">
          <a:xfrm>
            <a:off x="630238" y="682625"/>
            <a:ext cx="806767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auto">
          <a:xfrm>
            <a:off x="630238" y="1377950"/>
            <a:ext cx="8067675" cy="4121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2" name="Rectangle 18"/>
          <p:cNvSpPr>
            <a:spLocks noGrp="1" noChangeArrowheads="1"/>
          </p:cNvSpPr>
          <p:nvPr userDrawn="1"/>
        </p:nvSpPr>
        <p:spPr bwMode="auto">
          <a:xfrm>
            <a:off x="3505200" y="6600825"/>
            <a:ext cx="5273675" cy="254000"/>
          </a:xfrm>
          <a:prstGeom prst="rect">
            <a:avLst/>
          </a:prstGeom>
          <a:noFill/>
          <a:ln w="9525">
            <a:noFill/>
            <a:miter lim="800000"/>
            <a:headEnd/>
            <a:tailEnd/>
          </a:ln>
          <a:effectLst/>
        </p:spPr>
        <p:txBody>
          <a:bodyPr/>
          <a:lstStyle/>
          <a:p>
            <a:pPr algn="r">
              <a:spcBef>
                <a:spcPct val="50000"/>
              </a:spcBef>
            </a:pPr>
            <a:r>
              <a:rPr lang="en-US" sz="1000">
                <a:solidFill>
                  <a:srgbClr val="5F5F5F"/>
                </a:solidFill>
                <a:latin typeface="Arial" charset="0"/>
              </a:rPr>
              <a:t>© </a:t>
            </a:r>
            <a:r>
              <a:rPr lang="en-US" sz="1000" smtClean="0">
                <a:solidFill>
                  <a:srgbClr val="5F5F5F"/>
                </a:solidFill>
                <a:latin typeface="Arial" charset="0"/>
              </a:rPr>
              <a:t>2009 </a:t>
            </a:r>
            <a:r>
              <a:rPr lang="en-US" sz="1000">
                <a:solidFill>
                  <a:srgbClr val="5F5F5F"/>
                </a:solidFill>
                <a:latin typeface="Arial" charset="0"/>
              </a:rPr>
              <a:t>Harman International Industries, Incorporated. All rights reserved.   Page </a:t>
            </a:r>
            <a:fld id="{CB409172-EEAF-4116-A437-BB17382B2CA1}" type="slidenum">
              <a:rPr lang="en-US" sz="1000">
                <a:solidFill>
                  <a:srgbClr val="5F5F5F"/>
                </a:solidFill>
                <a:latin typeface="Arial" charset="0"/>
              </a:rPr>
              <a:pPr algn="r">
                <a:spcBef>
                  <a:spcPct val="50000"/>
                </a:spcBef>
              </a:pPr>
              <a:t>‹Nr.›</a:t>
            </a:fld>
            <a:endParaRPr lang="en-US" sz="1000">
              <a:solidFill>
                <a:srgbClr val="5F5F5F"/>
              </a:solidFill>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50000"/>
        </a:spcBef>
        <a:spcAft>
          <a:spcPct val="0"/>
        </a:spcAft>
        <a:defRPr sz="2400" b="1">
          <a:solidFill>
            <a:schemeClr val="tx2"/>
          </a:solidFill>
          <a:latin typeface="+mj-lt"/>
          <a:ea typeface="+mj-ea"/>
          <a:cs typeface="+mj-cs"/>
        </a:defRPr>
      </a:lvl1pPr>
      <a:lvl2pPr algn="l" rtl="0" fontAlgn="base">
        <a:spcBef>
          <a:spcPct val="50000"/>
        </a:spcBef>
        <a:spcAft>
          <a:spcPct val="0"/>
        </a:spcAft>
        <a:defRPr sz="2400" b="1">
          <a:solidFill>
            <a:schemeClr val="tx2"/>
          </a:solidFill>
          <a:latin typeface="Arial" charset="0"/>
        </a:defRPr>
      </a:lvl2pPr>
      <a:lvl3pPr algn="l" rtl="0" fontAlgn="base">
        <a:spcBef>
          <a:spcPct val="50000"/>
        </a:spcBef>
        <a:spcAft>
          <a:spcPct val="0"/>
        </a:spcAft>
        <a:defRPr sz="2400" b="1">
          <a:solidFill>
            <a:schemeClr val="tx2"/>
          </a:solidFill>
          <a:latin typeface="Arial" charset="0"/>
        </a:defRPr>
      </a:lvl3pPr>
      <a:lvl4pPr algn="l" rtl="0" fontAlgn="base">
        <a:spcBef>
          <a:spcPct val="50000"/>
        </a:spcBef>
        <a:spcAft>
          <a:spcPct val="0"/>
        </a:spcAft>
        <a:defRPr sz="2400" b="1">
          <a:solidFill>
            <a:schemeClr val="tx2"/>
          </a:solidFill>
          <a:latin typeface="Arial" charset="0"/>
        </a:defRPr>
      </a:lvl4pPr>
      <a:lvl5pPr algn="l" rtl="0" fontAlgn="base">
        <a:spcBef>
          <a:spcPct val="50000"/>
        </a:spcBef>
        <a:spcAft>
          <a:spcPct val="0"/>
        </a:spcAft>
        <a:defRPr sz="2400" b="1">
          <a:solidFill>
            <a:schemeClr val="tx2"/>
          </a:solidFill>
          <a:latin typeface="Arial" charset="0"/>
        </a:defRPr>
      </a:lvl5pPr>
      <a:lvl6pPr marL="457200" algn="l" rtl="0" fontAlgn="base">
        <a:spcBef>
          <a:spcPct val="50000"/>
        </a:spcBef>
        <a:spcAft>
          <a:spcPct val="0"/>
        </a:spcAft>
        <a:defRPr sz="2400" b="1">
          <a:solidFill>
            <a:schemeClr val="tx2"/>
          </a:solidFill>
          <a:latin typeface="Arial" charset="0"/>
        </a:defRPr>
      </a:lvl6pPr>
      <a:lvl7pPr marL="914400" algn="l" rtl="0" fontAlgn="base">
        <a:spcBef>
          <a:spcPct val="50000"/>
        </a:spcBef>
        <a:spcAft>
          <a:spcPct val="0"/>
        </a:spcAft>
        <a:defRPr sz="2400" b="1">
          <a:solidFill>
            <a:schemeClr val="tx2"/>
          </a:solidFill>
          <a:latin typeface="Arial" charset="0"/>
        </a:defRPr>
      </a:lvl7pPr>
      <a:lvl8pPr marL="1371600" algn="l" rtl="0" fontAlgn="base">
        <a:spcBef>
          <a:spcPct val="50000"/>
        </a:spcBef>
        <a:spcAft>
          <a:spcPct val="0"/>
        </a:spcAft>
        <a:defRPr sz="2400" b="1">
          <a:solidFill>
            <a:schemeClr val="tx2"/>
          </a:solidFill>
          <a:latin typeface="Arial" charset="0"/>
        </a:defRPr>
      </a:lvl8pPr>
      <a:lvl9pPr marL="1828800" algn="l" rtl="0" fontAlgn="base">
        <a:spcBef>
          <a:spcPct val="50000"/>
        </a:spcBef>
        <a:spcAft>
          <a:spcPct val="0"/>
        </a:spcAft>
        <a:defRPr sz="2400" b="1">
          <a:solidFill>
            <a:schemeClr val="tx2"/>
          </a:solidFill>
          <a:latin typeface="Arial" charset="0"/>
        </a:defRPr>
      </a:lvl9pPr>
    </p:titleStyle>
    <p:bodyStyle>
      <a:lvl1pPr marL="174625" indent="-174625" algn="l" rtl="0" fontAlgn="base">
        <a:spcBef>
          <a:spcPct val="50000"/>
        </a:spcBef>
        <a:spcAft>
          <a:spcPct val="0"/>
        </a:spcAft>
        <a:buClr>
          <a:srgbClr val="FF8000"/>
        </a:buClr>
        <a:buFont typeface="Wingdings" pitchFamily="2" charset="2"/>
        <a:buChar char="§"/>
        <a:defRPr sz="2000">
          <a:solidFill>
            <a:schemeClr val="tx1"/>
          </a:solidFill>
          <a:latin typeface="+mn-lt"/>
          <a:ea typeface="+mn-ea"/>
          <a:cs typeface="+mn-cs"/>
        </a:defRPr>
      </a:lvl1pPr>
      <a:lvl2pPr marL="447675" indent="-158750" algn="l" rtl="0" fontAlgn="base">
        <a:spcBef>
          <a:spcPct val="50000"/>
        </a:spcBef>
        <a:spcAft>
          <a:spcPct val="0"/>
        </a:spcAft>
        <a:buClr>
          <a:srgbClr val="FF8000"/>
        </a:buClr>
        <a:buFont typeface="Wingdings" pitchFamily="2" charset="2"/>
        <a:buChar char="§"/>
        <a:defRPr sz="2000">
          <a:solidFill>
            <a:schemeClr val="tx1"/>
          </a:solidFill>
          <a:latin typeface="+mn-lt"/>
        </a:defRPr>
      </a:lvl2pPr>
      <a:lvl3pPr marL="682625" indent="-120650" algn="l" rtl="0" fontAlgn="base">
        <a:spcBef>
          <a:spcPct val="50000"/>
        </a:spcBef>
        <a:spcAft>
          <a:spcPct val="0"/>
        </a:spcAft>
        <a:buChar char="•"/>
        <a:defRPr sz="2000">
          <a:solidFill>
            <a:schemeClr val="tx1"/>
          </a:solidFill>
          <a:latin typeface="+mn-lt"/>
        </a:defRPr>
      </a:lvl3pPr>
      <a:lvl4pPr marL="969963" indent="-173038" algn="l" rtl="0" fontAlgn="base">
        <a:spcBef>
          <a:spcPct val="50000"/>
        </a:spcBef>
        <a:spcAft>
          <a:spcPct val="0"/>
        </a:spcAft>
        <a:buChar char="–"/>
        <a:defRPr sz="2000">
          <a:solidFill>
            <a:schemeClr val="tx1"/>
          </a:solidFill>
          <a:latin typeface="+mn-lt"/>
        </a:defRPr>
      </a:lvl4pPr>
      <a:lvl5pPr marL="1255713" indent="-171450" algn="l" rtl="0" fontAlgn="base">
        <a:spcBef>
          <a:spcPct val="50000"/>
        </a:spcBef>
        <a:spcAft>
          <a:spcPct val="0"/>
        </a:spcAft>
        <a:buChar char="»"/>
        <a:defRPr sz="2000">
          <a:solidFill>
            <a:schemeClr val="tx1"/>
          </a:solidFill>
          <a:latin typeface="+mn-lt"/>
        </a:defRPr>
      </a:lvl5pPr>
      <a:lvl6pPr marL="1712913" indent="-171450" algn="l" rtl="0" fontAlgn="base">
        <a:spcBef>
          <a:spcPct val="50000"/>
        </a:spcBef>
        <a:spcAft>
          <a:spcPct val="0"/>
        </a:spcAft>
        <a:buChar char="»"/>
        <a:defRPr sz="2000">
          <a:solidFill>
            <a:schemeClr val="tx1"/>
          </a:solidFill>
          <a:latin typeface="+mn-lt"/>
        </a:defRPr>
      </a:lvl6pPr>
      <a:lvl7pPr marL="2170113" indent="-171450" algn="l" rtl="0" fontAlgn="base">
        <a:spcBef>
          <a:spcPct val="50000"/>
        </a:spcBef>
        <a:spcAft>
          <a:spcPct val="0"/>
        </a:spcAft>
        <a:buChar char="»"/>
        <a:defRPr sz="2000">
          <a:solidFill>
            <a:schemeClr val="tx1"/>
          </a:solidFill>
          <a:latin typeface="+mn-lt"/>
        </a:defRPr>
      </a:lvl7pPr>
      <a:lvl8pPr marL="2627313" indent="-171450" algn="l" rtl="0" fontAlgn="base">
        <a:spcBef>
          <a:spcPct val="50000"/>
        </a:spcBef>
        <a:spcAft>
          <a:spcPct val="0"/>
        </a:spcAft>
        <a:buChar char="»"/>
        <a:defRPr sz="2000">
          <a:solidFill>
            <a:schemeClr val="tx1"/>
          </a:solidFill>
          <a:latin typeface="+mn-lt"/>
        </a:defRPr>
      </a:lvl8pPr>
      <a:lvl9pPr marL="3084513" indent="-171450" algn="l" rtl="0" fontAlgn="base">
        <a:spcBef>
          <a:spcPct val="5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0aStuder.gif%20%20%20%20%20%20%20%20%20%20%20%20%20%20%20%20%20%20%20%20%20%20%20%20%20%20%20%20%20%20%20%20%20%20%20%20%20%20%20%20%20%20%20%20%20%20%20%20%20%20%20%20%200001D945%06DP_MAC%20%20%20%20%20%20%20%20%20%20%20%20%20%20%20%20%20%20%20%20%20%20%20%20%20C13D61BC:" TargetMode="Externa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0aStuder.gif%20%20%20%20%20%20%20%20%20%20%20%20%20%20%20%20%20%20%20%20%20%20%20%20%20%20%20%20%20%20%20%20%20%20%20%20%20%20%20%20%20%20%20%20%20%20%20%20%20%20%20%20%200001D945%06DP_MAC%20%20%20%20%20%20%20%20%20%20%20%20%20%20%20%20%20%20%20%20%20%20%20%20%20C13D61BC:"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27.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0aStuder.gif%20%20%20%20%20%20%20%20%20%20%20%20%20%20%20%20%20%20%20%20%20%20%20%20%20%20%20%20%20%20%20%20%20%20%20%20%20%20%20%20%20%20%20%20%20%20%20%20%20%20%20%20%200001D945%06DP_MAC%20%20%20%20%20%20%20%20%20%20%20%20%20%20%20%20%20%20%20%20%20%20%20%20%20C13D61BC:"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0aStuder.gif%20%20%20%20%20%20%20%20%20%20%20%20%20%20%20%20%20%20%20%20%20%20%20%20%20%20%20%20%20%20%20%20%20%20%20%20%20%20%20%20%20%20%20%20%20%20%20%20%20%20%20%20%200001D945%06DP_MAC%20%20%20%20%20%20%20%20%20%20%20%20%20%20%20%20%20%20%20%20%20%20%20%20%20C13D61BC:"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0aStuder.gif%20%20%20%20%20%20%20%20%20%20%20%20%20%20%20%20%20%20%20%20%20%20%20%20%20%20%20%20%20%20%20%20%20%20%20%20%20%20%20%20%20%20%20%20%20%20%20%20%20%20%20%20%200001D945%06DP_MAC%20%20%20%20%20%20%20%20%20%20%20%20%20%20%20%20%20%20%20%20%20%20%20%20%20C13D61BC:"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0aStuder.gif%20%20%20%20%20%20%20%20%20%20%20%20%20%20%20%20%20%20%20%20%20%20%20%20%20%20%20%20%20%20%20%20%20%20%20%20%20%20%20%20%20%20%20%20%20%20%20%20%20%20%20%20%200001D945%06DP_MAC%20%20%20%20%20%20%20%20%20%20%20%20%20%20%20%20%20%20%20%20%20%20%20%20%20C13D61BC:" TargetMode="External"/><Relationship Id="rId7" Type="http://schemas.openxmlformats.org/officeDocument/2006/relationships/image" Target="../media/image3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0aStuder.gif%20%20%20%20%20%20%20%20%20%20%20%20%20%20%20%20%20%20%20%20%20%20%20%20%20%20%20%20%20%20%20%20%20%20%20%20%20%20%20%20%20%20%20%20%20%20%20%20%20%20%20%20%200001D945%06DP_MAC%20%20%20%20%20%20%20%20%20%20%20%20%20%20%20%20%20%20%20%20%20%20%20%20%20C13D61BC:"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0aStuder.gif%20%20%20%20%20%20%20%20%20%20%20%20%20%20%20%20%20%20%20%20%20%20%20%20%20%20%20%20%20%20%20%20%20%20%20%20%20%20%20%20%20%20%20%20%20%20%20%20%20%20%20%20%200001D945%06DP_MAC%20%20%20%20%20%20%20%20%20%20%20%20%20%20%20%20%20%20%20%20%20%20%20%20%20C13D61BC:"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0aStuder.gif%20%20%20%20%20%20%20%20%20%20%20%20%20%20%20%20%20%20%20%20%20%20%20%20%20%20%20%20%20%20%20%20%20%20%20%20%20%20%20%20%20%20%20%20%20%20%20%20%20%20%20%20%200001D945%06DP_MAC%20%20%20%20%20%20%20%20%20%20%20%20%20%20%20%20%20%20%20%20%20%20%20%20%20C13D61BC:"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0aStuder.gif%20%20%20%20%20%20%20%20%20%20%20%20%20%20%20%20%20%20%20%20%20%20%20%20%20%20%20%20%20%20%20%20%20%20%20%20%20%20%20%20%20%20%20%20%20%20%20%20%20%20%20%20%200001D945%06DP_MAC%20%20%20%20%20%20%20%20%20%20%20%20%20%20%20%20%20%20%20%20%20%20%20%20%20C13D61BC:"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0aStuder.gif%20%20%20%20%20%20%20%20%20%20%20%20%20%20%20%20%20%20%20%20%20%20%20%20%20%20%20%20%20%20%20%20%20%20%20%20%20%20%20%20%20%20%20%20%20%20%20%20%20%20%20%20%200001D945%06DP_MAC%20%20%20%20%20%20%20%20%20%20%20%20%20%20%20%20%20%20%20%20%20%20%20%20%20C13D61BC:"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0aStuder.gif%20%20%20%20%20%20%20%20%20%20%20%20%20%20%20%20%20%20%20%20%20%20%20%20%20%20%20%20%20%20%20%20%20%20%20%20%20%20%20%20%20%20%20%20%20%20%20%20%20%20%20%20%200001D945%06DP_MAC%20%20%20%20%20%20%20%20%20%20%20%20%20%20%20%20%20%20%20%20%20%20%20%20%20C13D61BC:"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0aStuder.gif%20%20%20%20%20%20%20%20%20%20%20%20%20%20%20%20%20%20%20%20%20%20%20%20%20%20%20%20%20%20%20%20%20%20%20%20%20%20%20%20%20%20%20%20%20%20%20%20%20%20%20%20%200001D945%06DP_MAC%20%20%20%20%20%20%20%20%20%20%20%20%20%20%20%20%20%20%20%20%20%20%20%20%20C13D61BC:"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0aStuder.gif%20%20%20%20%20%20%20%20%20%20%20%20%20%20%20%20%20%20%20%20%20%20%20%20%20%20%20%20%20%20%20%20%20%20%20%20%20%20%20%20%20%20%20%20%20%20%20%20%20%20%20%20%200001D945%06DP_MAC%20%20%20%20%20%20%20%20%20%20%20%20%20%20%20%20%20%20%20%20%20%20%20%20%20C13D61BC:"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0aStuder.gif%20%20%20%20%20%20%20%20%20%20%20%20%20%20%20%20%20%20%20%20%20%20%20%20%20%20%20%20%20%20%20%20%20%20%20%20%20%20%20%20%20%20%20%20%20%20%20%20%20%20%20%20%200001D945%06DP_MAC%20%20%20%20%20%20%20%20%20%20%20%20%20%20%20%20%20%20%20%20%20%20%20%20%20C13D61BC:"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0aStuder.gif%20%20%20%20%20%20%20%20%20%20%20%20%20%20%20%20%20%20%20%20%20%20%20%20%20%20%20%20%20%20%20%20%20%20%20%20%20%20%20%20%20%20%20%20%20%20%20%20%20%20%20%20%200001D945%06DP_MAC%20%20%20%20%20%20%20%20%20%20%20%20%20%20%20%20%20%20%20%20%20%20%20%20%20C13D61BC:"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0aStuder.gif%20%20%20%20%20%20%20%20%20%20%20%20%20%20%20%20%20%20%20%20%20%20%20%20%20%20%20%20%20%20%20%20%20%20%20%20%20%20%20%20%20%20%20%20%20%20%20%20%20%20%20%20%200001D945%06DP_MAC%20%20%20%20%20%20%20%20%20%20%20%20%20%20%20%20%20%20%20%20%20%20%20%20%20C13D61BC:"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0aStuder.gif%20%20%20%20%20%20%20%20%20%20%20%20%20%20%20%20%20%20%20%20%20%20%20%20%20%20%20%20%20%20%20%20%20%20%20%20%20%20%20%20%20%20%20%20%20%20%20%20%20%20%20%20%200001D945%06DP_MAC%20%20%20%20%20%20%20%20%20%20%20%20%20%20%20%20%20%20%20%20%20%20%20%20%20C13D61BC:"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3" Type="http://schemas.openxmlformats.org/officeDocument/2006/relationships/image" Target="%0aStuder.gif%20%20%20%20%20%20%20%20%20%20%20%20%20%20%20%20%20%20%20%20%20%20%20%20%20%20%20%20%20%20%20%20%20%20%20%20%20%20%20%20%20%20%20%20%20%20%20%20%20%20%20%20%200001D945%06DP_MAC%20%20%20%20%20%20%20%20%20%20%20%20%20%20%20%20%20%20%20%20%20%20%20%20%20C13D61BC:"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3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0aStuder.gif%20%20%20%20%20%20%20%20%20%20%20%20%20%20%20%20%20%20%20%20%20%20%20%20%20%20%20%20%20%20%20%20%20%20%20%20%20%20%20%20%20%20%20%20%20%20%20%20%20%20%20%20%200001D945%06DP_MAC%20%20%20%20%20%20%20%20%20%20%20%20%20%20%20%20%20%20%20%20%20%20%20%20%20C13D61BC:"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0aStuder.gif%20%20%20%20%20%20%20%20%20%20%20%20%20%20%20%20%20%20%20%20%20%20%20%20%20%20%20%20%20%20%20%20%20%20%20%20%20%20%20%20%20%20%20%20%20%20%20%20%20%20%20%20%200001D945%06DP_MAC%20%20%20%20%20%20%20%20%20%20%20%20%20%20%20%20%20%20%20%20%20%20%20%20%20C13D61BC:"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6.png"/></Relationships>
</file>

<file path=ppt/slides/_rels/slide5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5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5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0aStuder.gif%20%20%20%20%20%20%20%20%20%20%20%20%20%20%20%20%20%20%20%20%20%20%20%20%20%20%20%20%20%20%20%20%20%20%20%20%20%20%20%20%20%20%20%20%20%20%20%20%20%20%20%20%200001D945%06DP_MAC%20%20%20%20%20%20%20%20%20%20%20%20%20%20%20%20%20%20%20%20%20%20%20%20%20C13D61BC:"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5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0aStuder.gif%20%20%20%20%20%20%20%20%20%20%20%20%20%20%20%20%20%20%20%20%20%20%20%20%20%20%20%20%20%20%20%20%20%20%20%20%20%20%20%20%20%20%20%20%20%20%20%20%20%20%20%20%200001D945%06DP_MAC%20%20%20%20%20%20%20%20%20%20%20%20%20%20%20%20%20%20%20%20%20%20%20%20%20C13D61BC:" TargetMode="External"/></Relationships>
</file>

<file path=ppt/slides/_rels/slide60.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1bHIPowerPointBkgCloseRev.jpg%20%20%20%20%20%20%20%20%20%20%20%20%20%20%20%20%20%20%20%20%20%20%20%20%20%20%20%20%20%20%20%20%20%20%20%2000007A5F%06DP_MAC%20%20%20%20%20%20%20%20%20%20%20%20%20%20%20%20%20%20%20%20%20%20%20%20%20C13D53AC:" TargetMode="External"/><Relationship Id="rId2" Type="http://schemas.openxmlformats.org/officeDocument/2006/relationships/image" Target="../media/image10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0aStuder.gif%20%20%20%20%20%20%20%20%20%20%20%20%20%20%20%20%20%20%20%20%20%20%20%20%20%20%20%20%20%20%20%20%20%20%20%20%20%20%20%20%20%20%20%20%20%20%20%20%20%20%20%20%200001D945%06DP_MAC%20%20%20%20%20%20%20%20%20%20%20%20%20%20%20%20%20%20%20%20%20%20%20%20%20C13D61BC:"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0aStuder.gif%20%20%20%20%20%20%20%20%20%20%20%20%20%20%20%20%20%20%20%20%20%20%20%20%20%20%20%20%20%20%20%20%20%20%20%20%20%20%20%20%20%20%20%20%20%20%20%20%20%20%20%20%200001D945%06DP_MAC%20%20%20%20%20%20%20%20%20%20%20%20%20%20%20%20%20%20%20%20%20%20%20%20%20C13D61BC:" TargetMode="External"/><Relationship Id="rId7"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3" name="Rectangle 7"/>
          <p:cNvSpPr>
            <a:spLocks noGrp="1" noChangeArrowheads="1"/>
          </p:cNvSpPr>
          <p:nvPr>
            <p:ph type="subTitle" idx="1"/>
          </p:nvPr>
        </p:nvSpPr>
        <p:spPr/>
        <p:txBody>
          <a:bodyPr/>
          <a:lstStyle/>
          <a:p>
            <a:r>
              <a:rPr lang="de-DE" sz="1400" b="0" smtClean="0"/>
              <a:t>Peter Weber </a:t>
            </a:r>
          </a:p>
          <a:p>
            <a:r>
              <a:rPr lang="de-DE" sz="1400" b="0" smtClean="0"/>
              <a:t>Product Manager Vista Series Consoles</a:t>
            </a:r>
          </a:p>
          <a:p>
            <a:r>
              <a:rPr lang="de-DE" sz="1400" b="0" smtClean="0"/>
              <a:t>30.06.2009</a:t>
            </a:r>
            <a:endParaRPr lang="de-DE" sz="1400" b="0"/>
          </a:p>
        </p:txBody>
      </p:sp>
      <p:pic>
        <p:nvPicPr>
          <p:cNvPr id="106506" name="Picture 10"/>
          <p:cNvPicPr>
            <a:picLocks noChangeAspect="1" noChangeArrowheads="1"/>
          </p:cNvPicPr>
          <p:nvPr/>
        </p:nvPicPr>
        <p:blipFill>
          <a:blip r:embed="rId2"/>
          <a:srcRect l="8127" b="24331"/>
          <a:stretch>
            <a:fillRect/>
          </a:stretch>
        </p:blipFill>
        <p:spPr bwMode="auto">
          <a:xfrm>
            <a:off x="1704513" y="1829032"/>
            <a:ext cx="7070693" cy="1852319"/>
          </a:xfrm>
          <a:prstGeom prst="rect">
            <a:avLst/>
          </a:prstGeom>
          <a:ln>
            <a:noFill/>
          </a:ln>
          <a:effectLst>
            <a:softEdge rad="112500"/>
          </a:effectLst>
        </p:spPr>
      </p:pic>
      <p:sp>
        <p:nvSpPr>
          <p:cNvPr id="4" name="Textfeld 3"/>
          <p:cNvSpPr txBox="1"/>
          <p:nvPr/>
        </p:nvSpPr>
        <p:spPr>
          <a:xfrm>
            <a:off x="2790674" y="3764496"/>
            <a:ext cx="5747665" cy="707886"/>
          </a:xfrm>
          <a:prstGeom prst="rect">
            <a:avLst/>
          </a:prstGeom>
          <a:noFill/>
        </p:spPr>
        <p:txBody>
          <a:bodyPr wrap="square" rtlCol="0">
            <a:spAutoFit/>
          </a:bodyPr>
          <a:lstStyle/>
          <a:p>
            <a:pPr algn="r"/>
            <a:r>
              <a:rPr lang="en-GB" sz="4000" b="1" smtClean="0">
                <a:effectLst>
                  <a:outerShdw blurRad="101600" sx="102000" sy="102000" algn="ctr" rotWithShape="0">
                    <a:prstClr val="black">
                      <a:alpha val="21000"/>
                    </a:prstClr>
                  </a:outerShdw>
                </a:effectLst>
                <a:latin typeface="+mj-lt"/>
              </a:rPr>
              <a:t>Software V 4.2</a:t>
            </a:r>
            <a:endParaRPr lang="en-GB" sz="4000" b="1">
              <a:effectLst>
                <a:outerShdw blurRad="101600" sx="102000" sy="102000" algn="ctr" rotWithShape="0">
                  <a:prstClr val="black">
                    <a:alpha val="21000"/>
                  </a:prstClr>
                </a:outerShdw>
              </a:effectLst>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298063" y="2606633"/>
            <a:ext cx="2524125" cy="2286000"/>
          </a:xfrm>
          <a:prstGeom prst="rect">
            <a:avLst/>
          </a:prstGeom>
          <a:ln>
            <a:noFill/>
          </a:ln>
          <a:effectLst>
            <a:outerShdw blurRad="292100" dist="139700" dir="2700000" algn="tl" rotWithShape="0">
              <a:srgbClr val="333333">
                <a:alpha val="65000"/>
              </a:srgbClr>
            </a:outerShdw>
          </a:effectLst>
        </p:spPr>
      </p:pic>
      <p:sp>
        <p:nvSpPr>
          <p:cNvPr id="3" name="Rectangle 7"/>
          <p:cNvSpPr txBox="1">
            <a:spLocks noChangeArrowheads="1"/>
          </p:cNvSpPr>
          <p:nvPr/>
        </p:nvSpPr>
        <p:spPr bwMode="auto">
          <a:xfrm>
            <a:off x="630238" y="801375"/>
            <a:ext cx="8067675" cy="4616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2400" b="1" i="0" u="none" strike="noStrike" kern="0" cap="none" spc="0" normalizeH="0" baseline="0" noProof="0" smtClean="0">
                <a:ln>
                  <a:noFill/>
                </a:ln>
                <a:solidFill>
                  <a:schemeClr val="tx2"/>
                </a:solidFill>
                <a:effectLst/>
                <a:uLnTx/>
                <a:uFillTx/>
                <a:latin typeface="+mj-lt"/>
                <a:ea typeface="+mj-ea"/>
                <a:cs typeface="+mj-cs"/>
              </a:rPr>
              <a:t>Dynamic Automation (Autotouch+) on Vista 5</a:t>
            </a:r>
            <a:endParaRPr kumimoji="0" lang="de-DE" sz="2400" b="1" i="0" u="none" strike="noStrike" kern="0" cap="none" spc="0" normalizeH="0" baseline="0" noProof="0">
              <a:ln>
                <a:noFill/>
              </a:ln>
              <a:solidFill>
                <a:schemeClr val="tx2"/>
              </a:solidFill>
              <a:effectLst/>
              <a:uLnTx/>
              <a:uFillTx/>
              <a:latin typeface="+mj-lt"/>
              <a:ea typeface="+mj-ea"/>
              <a:cs typeface="+mj-cs"/>
            </a:endParaRPr>
          </a:p>
        </p:txBody>
      </p:sp>
      <p:sp>
        <p:nvSpPr>
          <p:cNvPr id="4" name="Rectangle 6"/>
          <p:cNvSpPr txBox="1">
            <a:spLocks noChangeArrowheads="1"/>
          </p:cNvSpPr>
          <p:nvPr/>
        </p:nvSpPr>
        <p:spPr>
          <a:xfrm>
            <a:off x="558986" y="1274517"/>
            <a:ext cx="8067675" cy="4854180"/>
          </a:xfrm>
          <a:prstGeom prst="rect">
            <a:avLst/>
          </a:prstGeom>
        </p:spPr>
        <p:txBody>
          <a:bodyPr/>
          <a:lstStyle/>
          <a:p>
            <a:pPr marL="174625" marR="0" lvl="0" indent="-174625" algn="l" defTabSz="914400" rtl="0" eaLnBrk="1" fontAlgn="base" latinLnBrk="0" hangingPunct="1">
              <a:lnSpc>
                <a:spcPct val="100000"/>
              </a:lnSpc>
              <a:spcBef>
                <a:spcPct val="50000"/>
              </a:spcBef>
              <a:spcAft>
                <a:spcPct val="0"/>
              </a:spcAft>
              <a:buClr>
                <a:srgbClr val="FF8000"/>
              </a:buClr>
              <a:buSzTx/>
              <a:buFont typeface="Wingdings" pitchFamily="2" charset="2"/>
              <a:buNone/>
              <a:tabLst/>
              <a:defRPr/>
            </a:pPr>
            <a:endParaRPr kumimoji="0" lang="de-DE" sz="2000" b="0" i="0" u="none" strike="noStrike" kern="0" cap="none" spc="0" normalizeH="0" baseline="0" noProof="0" smtClean="0">
              <a:ln>
                <a:noFill/>
              </a:ln>
              <a:solidFill>
                <a:schemeClr val="tx1"/>
              </a:solidFill>
              <a:effectLst/>
              <a:uLnTx/>
              <a:uFillTx/>
              <a:latin typeface="+mn-lt"/>
              <a:ea typeface="+mn-ea"/>
              <a:cs typeface="+mn-cs"/>
            </a:endParaRPr>
          </a:p>
          <a:p>
            <a:pPr marL="174625" marR="0" lvl="0" indent="-174625" algn="l" defTabSz="914400" rtl="0" eaLnBrk="1" fontAlgn="base" latinLnBrk="0" hangingPunct="1">
              <a:lnSpc>
                <a:spcPct val="100000"/>
              </a:lnSpc>
              <a:spcBef>
                <a:spcPct val="50000"/>
              </a:spcBef>
              <a:spcAft>
                <a:spcPct val="0"/>
              </a:spcAft>
              <a:buClr>
                <a:srgbClr val="FF8000"/>
              </a:buClr>
              <a:buSzTx/>
              <a:buFont typeface="Wingdings" pitchFamily="2" charset="2"/>
              <a:buChar char="§"/>
              <a:tabLst/>
              <a:defRPr/>
            </a:pPr>
            <a:r>
              <a:rPr kumimoji="0" lang="de-DE" sz="2000" b="0" i="0" u="none" strike="noStrike" kern="0" cap="none" spc="0" normalizeH="0" baseline="0" noProof="0" smtClean="0">
                <a:ln>
                  <a:noFill/>
                </a:ln>
                <a:solidFill>
                  <a:schemeClr val="tx1"/>
                </a:solidFill>
                <a:effectLst/>
                <a:uLnTx/>
                <a:uFillTx/>
                <a:latin typeface="+mn-lt"/>
                <a:ea typeface="+mn-ea"/>
                <a:cs typeface="+mn-cs"/>
              </a:rPr>
              <a:t>Use ‚static</a:t>
            </a:r>
            <a:r>
              <a:rPr lang="de-DE" sz="2000" kern="0" smtClean="0">
                <a:latin typeface="+mn-lt"/>
              </a:rPr>
              <a:t>‘ and ‚dynamic‘ shortcut on desktop </a:t>
            </a:r>
            <a:endParaRPr kumimoji="0" lang="de-DE" sz="2000" b="0" i="0" u="none" strike="noStrike" kern="0" cap="none" spc="0" normalizeH="0" baseline="0" noProof="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3" name="Rectangle 7"/>
          <p:cNvSpPr>
            <a:spLocks noGrp="1" noChangeArrowheads="1"/>
          </p:cNvSpPr>
          <p:nvPr>
            <p:ph type="subTitle" idx="1"/>
          </p:nvPr>
        </p:nvSpPr>
        <p:spPr/>
        <p:txBody>
          <a:bodyPr/>
          <a:lstStyle/>
          <a:p>
            <a:r>
              <a:rPr lang="de-DE" sz="1400" b="0" smtClean="0"/>
              <a:t>Peter Weber </a:t>
            </a:r>
          </a:p>
          <a:p>
            <a:r>
              <a:rPr lang="de-DE" sz="1400" b="0" smtClean="0"/>
              <a:t>Product Manager Vista Series Consoles</a:t>
            </a:r>
          </a:p>
          <a:p>
            <a:r>
              <a:rPr lang="de-DE" sz="1400" b="0" smtClean="0"/>
              <a:t>30.06.2009</a:t>
            </a:r>
            <a:endParaRPr lang="de-DE" sz="1400" b="0"/>
          </a:p>
        </p:txBody>
      </p:sp>
      <p:pic>
        <p:nvPicPr>
          <p:cNvPr id="106506" name="Picture 10"/>
          <p:cNvPicPr>
            <a:picLocks noChangeAspect="1" noChangeArrowheads="1"/>
          </p:cNvPicPr>
          <p:nvPr/>
        </p:nvPicPr>
        <p:blipFill>
          <a:blip r:embed="rId2"/>
          <a:srcRect l="8127"/>
          <a:stretch>
            <a:fillRect/>
          </a:stretch>
        </p:blipFill>
        <p:spPr bwMode="auto">
          <a:xfrm>
            <a:off x="1704513" y="1829032"/>
            <a:ext cx="7070693" cy="244792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p:cNvPicPr>
            <a:picLocks noChangeAspect="1" noChangeArrowheads="1"/>
          </p:cNvPicPr>
          <p:nvPr/>
        </p:nvPicPr>
        <p:blipFill>
          <a:blip r:embed="rId3">
            <a:lum bright="13000"/>
          </a:blip>
          <a:stretch>
            <a:fillRect/>
          </a:stretch>
        </p:blipFill>
        <p:spPr bwMode="auto">
          <a:xfrm>
            <a:off x="3969258" y="1172289"/>
            <a:ext cx="4491162" cy="2529694"/>
          </a:xfrm>
          <a:prstGeom prst="rect">
            <a:avLst/>
          </a:prstGeom>
          <a:solidFill>
            <a:srgbClr val="FFFFFF">
              <a:shade val="85000"/>
            </a:srgbClr>
          </a:solidFill>
          <a:ln w="190500" cap="rnd">
            <a:solidFill>
              <a:schemeClr val="bg2">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01382" name="Rectangle 6"/>
          <p:cNvSpPr>
            <a:spLocks noGrp="1" noChangeArrowheads="1"/>
          </p:cNvSpPr>
          <p:nvPr>
            <p:ph type="body" idx="1"/>
          </p:nvPr>
        </p:nvSpPr>
        <p:spPr>
          <a:xfrm>
            <a:off x="630238" y="1227024"/>
            <a:ext cx="8067675" cy="4854180"/>
          </a:xfrm>
        </p:spPr>
        <p:txBody>
          <a:bodyPr/>
          <a:lstStyle/>
          <a:p>
            <a:r>
              <a:rPr lang="de-DE" i="1" smtClean="0"/>
              <a:t>Virtual Vista</a:t>
            </a:r>
          </a:p>
          <a:p>
            <a:r>
              <a:rPr lang="de-DE" i="1" smtClean="0"/>
              <a:t>Theatre VCAs</a:t>
            </a:r>
          </a:p>
          <a:p>
            <a:r>
              <a:rPr lang="de-DE" i="1" smtClean="0"/>
              <a:t>Theatre Mute Groups</a:t>
            </a:r>
          </a:p>
          <a:p>
            <a:r>
              <a:rPr lang="de-DE" i="1" smtClean="0"/>
              <a:t>Hard- and Soft Mutes</a:t>
            </a:r>
          </a:p>
          <a:p>
            <a:r>
              <a:rPr lang="de-DE" i="1" smtClean="0"/>
              <a:t>Isolate Labels</a:t>
            </a:r>
          </a:p>
          <a:p>
            <a:r>
              <a:rPr lang="de-DE" i="1" smtClean="0">
                <a:solidFill>
                  <a:schemeClr val="accent2">
                    <a:lumMod val="75000"/>
                  </a:schemeClr>
                </a:solidFill>
              </a:rPr>
              <a:t>Enhanced Theatre Cuelist :</a:t>
            </a:r>
          </a:p>
          <a:p>
            <a:pPr lvl="2">
              <a:buClr>
                <a:srgbClr val="FF9966"/>
              </a:buClr>
              <a:buFont typeface="Wingdings" pitchFamily="2" charset="2"/>
              <a:buChar char="§"/>
            </a:pPr>
            <a:r>
              <a:rPr lang="de-DE" smtClean="0">
                <a:solidFill>
                  <a:schemeClr val="accent2">
                    <a:lumMod val="75000"/>
                  </a:schemeClr>
                </a:solidFill>
              </a:rPr>
              <a:t>Timer Events</a:t>
            </a:r>
          </a:p>
          <a:p>
            <a:pPr lvl="2">
              <a:buClr>
                <a:srgbClr val="FF9966"/>
              </a:buClr>
              <a:buFont typeface="Wingdings" pitchFamily="2" charset="2"/>
              <a:buChar char="§"/>
            </a:pPr>
            <a:r>
              <a:rPr lang="de-DE" smtClean="0">
                <a:solidFill>
                  <a:schemeClr val="accent2">
                    <a:lumMod val="75000"/>
                  </a:schemeClr>
                </a:solidFill>
              </a:rPr>
              <a:t>MIDI Events</a:t>
            </a:r>
          </a:p>
          <a:p>
            <a:pPr lvl="2">
              <a:buClr>
                <a:srgbClr val="FF9966"/>
              </a:buClr>
              <a:buFont typeface="Wingdings" pitchFamily="2" charset="2"/>
              <a:buChar char="§"/>
            </a:pPr>
            <a:r>
              <a:rPr lang="de-DE" smtClean="0">
                <a:solidFill>
                  <a:schemeClr val="accent2">
                    <a:lumMod val="75000"/>
                  </a:schemeClr>
                </a:solidFill>
              </a:rPr>
              <a:t>Library Events</a:t>
            </a:r>
          </a:p>
          <a:p>
            <a:pPr lvl="2">
              <a:buClr>
                <a:srgbClr val="FF9966"/>
              </a:buClr>
              <a:buFont typeface="Wingdings" pitchFamily="2" charset="2"/>
              <a:buChar char="§"/>
            </a:pPr>
            <a:r>
              <a:rPr lang="de-DE" smtClean="0">
                <a:solidFill>
                  <a:schemeClr val="accent2">
                    <a:lumMod val="75000"/>
                  </a:schemeClr>
                </a:solidFill>
              </a:rPr>
              <a:t>VCA/Mute Events</a:t>
            </a:r>
          </a:p>
          <a:p>
            <a:pPr lvl="2">
              <a:buClr>
                <a:srgbClr val="FF9966"/>
              </a:buClr>
              <a:buFont typeface="Wingdings" pitchFamily="2" charset="2"/>
              <a:buChar char="§"/>
            </a:pPr>
            <a:r>
              <a:rPr lang="de-DE" smtClean="0">
                <a:solidFill>
                  <a:schemeClr val="accent2">
                    <a:lumMod val="75000"/>
                  </a:schemeClr>
                </a:solidFill>
              </a:rPr>
              <a:t>Dynamic Cue Events</a:t>
            </a:r>
          </a:p>
          <a:p>
            <a:pPr>
              <a:buNone/>
            </a:pPr>
            <a:endParaRPr lang="de-DE" smtClean="0"/>
          </a:p>
          <a:p>
            <a:endParaRPr lang="de-DE"/>
          </a:p>
        </p:txBody>
      </p:sp>
      <p:sp>
        <p:nvSpPr>
          <p:cNvPr id="101383" name="Rectangle 7"/>
          <p:cNvSpPr>
            <a:spLocks noGrp="1" noChangeArrowheads="1"/>
          </p:cNvSpPr>
          <p:nvPr>
            <p:ph type="title"/>
          </p:nvPr>
        </p:nvSpPr>
        <p:spPr>
          <a:xfrm>
            <a:off x="630238" y="682625"/>
            <a:ext cx="8067675" cy="461665"/>
          </a:xfrm>
        </p:spPr>
        <p:txBody>
          <a:bodyPr/>
          <a:lstStyle/>
          <a:p>
            <a:r>
              <a:rPr lang="de-DE" smtClean="0"/>
              <a:t>Theatre Features</a:t>
            </a:r>
            <a:endParaRPr lang="de-DE"/>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kumente und Einstellungen\wp\Desktop\TECRAM412.png"/>
          <p:cNvPicPr>
            <a:picLocks noChangeAspect="1" noChangeArrowheads="1"/>
          </p:cNvPicPr>
          <p:nvPr/>
        </p:nvPicPr>
        <p:blipFill>
          <a:blip r:embed="rId3" cstate="print"/>
          <a:srcRect/>
          <a:stretch>
            <a:fillRect/>
          </a:stretch>
        </p:blipFill>
        <p:spPr bwMode="auto">
          <a:xfrm>
            <a:off x="3931523" y="1872785"/>
            <a:ext cx="4903383" cy="3922708"/>
          </a:xfrm>
          <a:prstGeom prst="rect">
            <a:avLst/>
          </a:prstGeom>
          <a:noFill/>
        </p:spPr>
      </p:pic>
      <p:sp>
        <p:nvSpPr>
          <p:cNvPr id="101382" name="Rectangle 6"/>
          <p:cNvSpPr>
            <a:spLocks noGrp="1" noChangeArrowheads="1"/>
          </p:cNvSpPr>
          <p:nvPr>
            <p:ph type="body" idx="1"/>
          </p:nvPr>
        </p:nvSpPr>
        <p:spPr>
          <a:xfrm>
            <a:off x="630238" y="1377950"/>
            <a:ext cx="8067675" cy="908050"/>
          </a:xfrm>
        </p:spPr>
        <p:txBody>
          <a:bodyPr/>
          <a:lstStyle/>
          <a:p>
            <a:r>
              <a:rPr lang="de-DE" smtClean="0"/>
              <a:t>Runs on XP/Vista tablet pc‘s/notebooks with a preferable screen resolution of 1440x900</a:t>
            </a:r>
          </a:p>
          <a:p>
            <a:endParaRPr lang="de-DE" smtClean="0"/>
          </a:p>
          <a:p>
            <a:endParaRPr lang="de-DE" smtClean="0"/>
          </a:p>
        </p:txBody>
      </p:sp>
      <p:sp>
        <p:nvSpPr>
          <p:cNvPr id="101383" name="Rectangle 7"/>
          <p:cNvSpPr>
            <a:spLocks noGrp="1" noChangeArrowheads="1"/>
          </p:cNvSpPr>
          <p:nvPr>
            <p:ph type="title"/>
          </p:nvPr>
        </p:nvSpPr>
        <p:spPr>
          <a:xfrm>
            <a:off x="630238" y="682625"/>
            <a:ext cx="8067675" cy="461665"/>
          </a:xfrm>
        </p:spPr>
        <p:txBody>
          <a:bodyPr/>
          <a:lstStyle/>
          <a:p>
            <a:r>
              <a:rPr lang="de-DE" smtClean="0"/>
              <a:t>Virtual Vista</a:t>
            </a:r>
            <a:endParaRPr lang="de-DE"/>
          </a:p>
        </p:txBody>
      </p:sp>
      <p:pic>
        <p:nvPicPr>
          <p:cNvPr id="6" name="Picture 5" descr="&#10;Studer.gif                                                     0001D945DP_MAC                         C13D61BC:"/>
          <p:cNvPicPr>
            <a:picLocks noChangeAspect="1" noChangeArrowheads="1"/>
          </p:cNvPicPr>
          <p:nvPr/>
        </p:nvPicPr>
        <p:blipFill>
          <a:blip r:embed="rId4" r:link="rId5"/>
          <a:srcRect/>
          <a:stretch>
            <a:fillRect/>
          </a:stretch>
        </p:blipFill>
        <p:spPr bwMode="auto">
          <a:xfrm>
            <a:off x="585788" y="5953125"/>
            <a:ext cx="1196975" cy="319088"/>
          </a:xfrm>
          <a:prstGeom prst="rect">
            <a:avLst/>
          </a:prstGeom>
          <a:noFill/>
        </p:spPr>
      </p:pic>
      <p:pic>
        <p:nvPicPr>
          <p:cNvPr id="7" name="Picture 2" descr="C:\Dokumente und Einstellungen\wp\Desktop\lenovo T400 transp.png"/>
          <p:cNvPicPr>
            <a:picLocks noChangeAspect="1" noChangeArrowheads="1"/>
          </p:cNvPicPr>
          <p:nvPr/>
        </p:nvPicPr>
        <p:blipFill>
          <a:blip r:embed="rId6" cstate="print"/>
          <a:srcRect/>
          <a:stretch>
            <a:fillRect/>
          </a:stretch>
        </p:blipFill>
        <p:spPr bwMode="auto">
          <a:xfrm>
            <a:off x="736266" y="2322803"/>
            <a:ext cx="4194175" cy="339566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2" name="Rectangle 6"/>
          <p:cNvSpPr>
            <a:spLocks noGrp="1" noChangeArrowheads="1"/>
          </p:cNvSpPr>
          <p:nvPr>
            <p:ph type="body" idx="1"/>
          </p:nvPr>
        </p:nvSpPr>
        <p:spPr>
          <a:xfrm>
            <a:off x="630238" y="1496265"/>
            <a:ext cx="8067675" cy="1302354"/>
          </a:xfrm>
        </p:spPr>
        <p:txBody>
          <a:bodyPr/>
          <a:lstStyle/>
          <a:p>
            <a:r>
              <a:rPr lang="de-DE" smtClean="0"/>
              <a:t>Two views : </a:t>
            </a:r>
            <a:r>
              <a:rPr lang="de-DE" b="1" i="1" smtClean="0"/>
              <a:t>GC</a:t>
            </a:r>
            <a:r>
              <a:rPr lang="de-DE" smtClean="0"/>
              <a:t> view / </a:t>
            </a:r>
            <a:r>
              <a:rPr lang="de-DE" b="1" i="1" smtClean="0"/>
              <a:t>Virtual</a:t>
            </a:r>
            <a:r>
              <a:rPr lang="de-DE" smtClean="0"/>
              <a:t> desk view :</a:t>
            </a:r>
          </a:p>
          <a:p>
            <a:endParaRPr lang="de-DE" smtClean="0"/>
          </a:p>
        </p:txBody>
      </p:sp>
      <p:sp>
        <p:nvSpPr>
          <p:cNvPr id="101383" name="Rectangle 7"/>
          <p:cNvSpPr>
            <a:spLocks noGrp="1" noChangeArrowheads="1"/>
          </p:cNvSpPr>
          <p:nvPr>
            <p:ph type="title"/>
          </p:nvPr>
        </p:nvSpPr>
        <p:spPr>
          <a:xfrm>
            <a:off x="630238" y="682625"/>
            <a:ext cx="8067675" cy="461665"/>
          </a:xfrm>
        </p:spPr>
        <p:txBody>
          <a:bodyPr/>
          <a:lstStyle/>
          <a:p>
            <a:r>
              <a:rPr lang="de-DE" smtClean="0"/>
              <a:t>Virtual Vista</a:t>
            </a:r>
            <a:endParaRPr lang="de-DE"/>
          </a:p>
        </p:txBody>
      </p:sp>
      <p:pic>
        <p:nvPicPr>
          <p:cNvPr id="5" name="Picture 5" descr="&#10;Studer.gif                                                     0001D945DP_MAC                         C13D61BC:"/>
          <p:cNvPicPr>
            <a:picLocks noChangeAspect="1" noChangeArrowheads="1"/>
          </p:cNvPicPr>
          <p:nvPr/>
        </p:nvPicPr>
        <p:blipFill>
          <a:blip r:embed="rId3" r:link="rId4"/>
          <a:srcRect/>
          <a:stretch>
            <a:fillRect/>
          </a:stretch>
        </p:blipFill>
        <p:spPr bwMode="auto">
          <a:xfrm>
            <a:off x="585788" y="5953125"/>
            <a:ext cx="1196975" cy="319088"/>
          </a:xfrm>
          <a:prstGeom prst="rect">
            <a:avLst/>
          </a:prstGeom>
          <a:noFill/>
        </p:spPr>
      </p:pic>
      <p:pic>
        <p:nvPicPr>
          <p:cNvPr id="2050" name="Picture 2" descr="C:\Dokumente und Einstellungen\wp\Desktop\online vistonics small.bmp"/>
          <p:cNvPicPr>
            <a:picLocks noChangeAspect="1" noChangeArrowheads="1"/>
          </p:cNvPicPr>
          <p:nvPr/>
        </p:nvPicPr>
        <p:blipFill>
          <a:blip r:embed="rId5"/>
          <a:srcRect/>
          <a:stretch>
            <a:fillRect/>
          </a:stretch>
        </p:blipFill>
        <p:spPr bwMode="auto">
          <a:xfrm>
            <a:off x="4059386" y="2438400"/>
            <a:ext cx="4695995" cy="2939761"/>
          </a:xfrm>
          <a:prstGeom prst="rect">
            <a:avLst/>
          </a:prstGeom>
          <a:ln>
            <a:noFill/>
          </a:ln>
          <a:effectLst>
            <a:outerShdw blurRad="292100" dist="139700" dir="2700000" algn="tl" rotWithShape="0">
              <a:srgbClr val="333333">
                <a:alpha val="65000"/>
              </a:srgbClr>
            </a:outerShdw>
          </a:effectLst>
        </p:spPr>
      </p:pic>
      <p:pic>
        <p:nvPicPr>
          <p:cNvPr id="2051" name="Picture 3"/>
          <p:cNvPicPr>
            <a:picLocks noChangeAspect="1" noChangeArrowheads="1"/>
          </p:cNvPicPr>
          <p:nvPr/>
        </p:nvPicPr>
        <p:blipFill>
          <a:blip r:embed="rId6"/>
          <a:srcRect/>
          <a:stretch>
            <a:fillRect/>
          </a:stretch>
        </p:blipFill>
        <p:spPr bwMode="auto">
          <a:xfrm>
            <a:off x="374075" y="2805544"/>
            <a:ext cx="3408218" cy="2556164"/>
          </a:xfrm>
          <a:prstGeom prst="rect">
            <a:avLst/>
          </a:prstGeom>
          <a:ln>
            <a:noFill/>
          </a:ln>
          <a:effectLst>
            <a:outerShdw blurRad="292100" dist="139700" dir="2700000" algn="tl" rotWithShape="0">
              <a:srgbClr val="333333">
                <a:alpha val="65000"/>
              </a:srgbClr>
            </a:outerShdw>
          </a:effectLst>
        </p:spPr>
      </p:pic>
      <p:pic>
        <p:nvPicPr>
          <p:cNvPr id="7" name="Grafik 6" descr="Desk Online real.bmp"/>
          <p:cNvPicPr>
            <a:picLocks noChangeAspect="1"/>
          </p:cNvPicPr>
          <p:nvPr/>
        </p:nvPicPr>
        <p:blipFill>
          <a:blip r:embed="rId7"/>
          <a:stretch>
            <a:fillRect/>
          </a:stretch>
        </p:blipFill>
        <p:spPr>
          <a:xfrm>
            <a:off x="4057764" y="4923130"/>
            <a:ext cx="348154" cy="395021"/>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2" name="Rectangle 6"/>
          <p:cNvSpPr>
            <a:spLocks noGrp="1" noChangeArrowheads="1"/>
          </p:cNvSpPr>
          <p:nvPr>
            <p:ph type="body" idx="1"/>
          </p:nvPr>
        </p:nvSpPr>
        <p:spPr>
          <a:xfrm>
            <a:off x="630238" y="1210087"/>
            <a:ext cx="8067675" cy="435567"/>
          </a:xfrm>
        </p:spPr>
        <p:txBody>
          <a:bodyPr/>
          <a:lstStyle/>
          <a:p>
            <a:endParaRPr lang="de-DE" smtClean="0"/>
          </a:p>
          <a:p>
            <a:r>
              <a:rPr lang="de-DE" smtClean="0"/>
              <a:t>Offline</a:t>
            </a:r>
          </a:p>
          <a:p>
            <a:endParaRPr lang="de-DE" smtClean="0"/>
          </a:p>
          <a:p>
            <a:r>
              <a:rPr lang="de-DE" smtClean="0"/>
              <a:t>Online with Desk</a:t>
            </a:r>
          </a:p>
          <a:p>
            <a:endParaRPr lang="de-DE" smtClean="0"/>
          </a:p>
          <a:p>
            <a:endParaRPr lang="de-DE" smtClean="0"/>
          </a:p>
          <a:p>
            <a:r>
              <a:rPr lang="de-DE" smtClean="0"/>
              <a:t>Online with Desk / Takeover of Core</a:t>
            </a:r>
          </a:p>
        </p:txBody>
      </p:sp>
      <p:sp>
        <p:nvSpPr>
          <p:cNvPr id="101383" name="Rectangle 7"/>
          <p:cNvSpPr>
            <a:spLocks noGrp="1" noChangeArrowheads="1"/>
          </p:cNvSpPr>
          <p:nvPr>
            <p:ph type="title"/>
          </p:nvPr>
        </p:nvSpPr>
        <p:spPr>
          <a:xfrm>
            <a:off x="630238" y="682625"/>
            <a:ext cx="8067675" cy="461665"/>
          </a:xfrm>
        </p:spPr>
        <p:txBody>
          <a:bodyPr/>
          <a:lstStyle/>
          <a:p>
            <a:r>
              <a:rPr lang="de-DE" smtClean="0"/>
              <a:t>Virtual Vista – modes of operation</a:t>
            </a:r>
            <a:endParaRPr lang="de-DE"/>
          </a:p>
        </p:txBody>
      </p:sp>
      <p:pic>
        <p:nvPicPr>
          <p:cNvPr id="3074" name="Picture 2" descr="C:\Dokumente und Einstellungen\wp\Desktop\lenovo T400 transp.png"/>
          <p:cNvPicPr>
            <a:picLocks noChangeAspect="1" noChangeArrowheads="1"/>
          </p:cNvPicPr>
          <p:nvPr/>
        </p:nvPicPr>
        <p:blipFill>
          <a:blip r:embed="rId3" cstate="print"/>
          <a:srcRect/>
          <a:stretch>
            <a:fillRect/>
          </a:stretch>
        </p:blipFill>
        <p:spPr bwMode="auto">
          <a:xfrm>
            <a:off x="2169040" y="1644577"/>
            <a:ext cx="590259" cy="477882"/>
          </a:xfrm>
          <a:prstGeom prst="rect">
            <a:avLst/>
          </a:prstGeom>
          <a:ln>
            <a:noFill/>
          </a:ln>
          <a:effectLst>
            <a:outerShdw blurRad="292100" dist="139700" dir="2700000" sx="56000" sy="56000" algn="tl" rotWithShape="0">
              <a:srgbClr val="333333">
                <a:alpha val="65000"/>
              </a:srgbClr>
            </a:outerShdw>
          </a:effectLst>
        </p:spPr>
      </p:pic>
      <p:pic>
        <p:nvPicPr>
          <p:cNvPr id="1026" name="Picture 2"/>
          <p:cNvPicPr>
            <a:picLocks noChangeAspect="1" noChangeArrowheads="1"/>
          </p:cNvPicPr>
          <p:nvPr/>
        </p:nvPicPr>
        <p:blipFill>
          <a:blip r:embed="rId4"/>
          <a:srcRect/>
          <a:stretch>
            <a:fillRect/>
          </a:stretch>
        </p:blipFill>
        <p:spPr bwMode="auto">
          <a:xfrm>
            <a:off x="3474042" y="2262129"/>
            <a:ext cx="2894947" cy="1644856"/>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a:srcRect/>
          <a:stretch>
            <a:fillRect/>
          </a:stretch>
        </p:blipFill>
        <p:spPr bwMode="auto">
          <a:xfrm>
            <a:off x="3387334" y="4358247"/>
            <a:ext cx="3030800" cy="1722045"/>
          </a:xfrm>
          <a:prstGeom prst="rect">
            <a:avLst/>
          </a:prstGeom>
          <a:noFill/>
          <a:ln w="9525">
            <a:noFill/>
            <a:miter lim="800000"/>
            <a:headEnd/>
            <a:tailEnd/>
          </a:ln>
          <a:effectLst/>
        </p:spPr>
      </p:pic>
      <p:sp>
        <p:nvSpPr>
          <p:cNvPr id="26" name="Kreuz 25"/>
          <p:cNvSpPr/>
          <p:nvPr/>
        </p:nvSpPr>
        <p:spPr bwMode="auto">
          <a:xfrm rot="18825585">
            <a:off x="4702644" y="4393877"/>
            <a:ext cx="1092530" cy="1128156"/>
          </a:xfrm>
          <a:prstGeom prst="plus">
            <a:avLst>
              <a:gd name="adj" fmla="val 42521"/>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a:endParaRPr>
          </a:p>
        </p:txBody>
      </p:sp>
      <p:sp>
        <p:nvSpPr>
          <p:cNvPr id="27" name="Kreuz 26"/>
          <p:cNvSpPr/>
          <p:nvPr/>
        </p:nvSpPr>
        <p:spPr bwMode="auto">
          <a:xfrm rot="18825585">
            <a:off x="6131421" y="5033143"/>
            <a:ext cx="542644" cy="590755"/>
          </a:xfrm>
          <a:prstGeom prst="plus">
            <a:avLst>
              <a:gd name="adj" fmla="val 42521"/>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a:endParaRPr>
          </a:p>
        </p:txBody>
      </p:sp>
      <p:cxnSp>
        <p:nvCxnSpPr>
          <p:cNvPr id="13" name="Gewinkelte Verbindung 12"/>
          <p:cNvCxnSpPr/>
          <p:nvPr/>
        </p:nvCxnSpPr>
        <p:spPr bwMode="auto">
          <a:xfrm>
            <a:off x="3705101" y="4952010"/>
            <a:ext cx="1151908" cy="890648"/>
          </a:xfrm>
          <a:prstGeom prst="bentConnector3">
            <a:avLst>
              <a:gd name="adj1" fmla="val 36598"/>
            </a:avLst>
          </a:prstGeom>
          <a:ln>
            <a:solidFill>
              <a:srgbClr val="FF0000"/>
            </a:solidFill>
            <a:headEnd type="arrow"/>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2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2" name="Rectangle 6"/>
          <p:cNvSpPr>
            <a:spLocks noGrp="1" noChangeArrowheads="1"/>
          </p:cNvSpPr>
          <p:nvPr>
            <p:ph type="body" idx="1"/>
          </p:nvPr>
        </p:nvSpPr>
        <p:spPr>
          <a:xfrm>
            <a:off x="630238" y="1496264"/>
            <a:ext cx="8067675" cy="4358271"/>
          </a:xfrm>
        </p:spPr>
        <p:txBody>
          <a:bodyPr/>
          <a:lstStyle/>
          <a:p>
            <a:r>
              <a:rPr lang="de-DE" smtClean="0"/>
              <a:t>Online Status indication</a:t>
            </a:r>
          </a:p>
          <a:p>
            <a:endParaRPr lang="de-DE" smtClean="0"/>
          </a:p>
          <a:p>
            <a:endParaRPr lang="de-DE" smtClean="0"/>
          </a:p>
          <a:p>
            <a:endParaRPr lang="de-DE" smtClean="0"/>
          </a:p>
          <a:p>
            <a:r>
              <a:rPr lang="de-DE" smtClean="0"/>
              <a:t>„Connect to Core“ button</a:t>
            </a:r>
          </a:p>
          <a:p>
            <a:r>
              <a:rPr lang="de-DE" smtClean="0"/>
              <a:t>Use of ‚</a:t>
            </a:r>
            <a:r>
              <a:rPr lang="de-DE" i="1" smtClean="0"/>
              <a:t>TightVNC‘ </a:t>
            </a:r>
            <a:r>
              <a:rPr lang="de-DE" smtClean="0"/>
              <a:t>remote desktop server</a:t>
            </a:r>
            <a:endParaRPr lang="de-DE" i="1" smtClean="0"/>
          </a:p>
          <a:p>
            <a:r>
              <a:rPr lang="de-DE" smtClean="0"/>
              <a:t>Installer .exe installs complete D950 folders including demo title and config</a:t>
            </a:r>
          </a:p>
          <a:p>
            <a:r>
              <a:rPr lang="de-DE" smtClean="0"/>
              <a:t>D950System.ini files – on console and on Virtual Vista PC</a:t>
            </a:r>
            <a:endParaRPr lang="de-DE"/>
          </a:p>
        </p:txBody>
      </p:sp>
      <p:sp>
        <p:nvSpPr>
          <p:cNvPr id="101383" name="Rectangle 7"/>
          <p:cNvSpPr>
            <a:spLocks noGrp="1" noChangeArrowheads="1"/>
          </p:cNvSpPr>
          <p:nvPr>
            <p:ph type="title"/>
          </p:nvPr>
        </p:nvSpPr>
        <p:spPr>
          <a:xfrm>
            <a:off x="630238" y="682625"/>
            <a:ext cx="8067675" cy="461665"/>
          </a:xfrm>
        </p:spPr>
        <p:txBody>
          <a:bodyPr/>
          <a:lstStyle/>
          <a:p>
            <a:r>
              <a:rPr lang="de-DE" smtClean="0"/>
              <a:t>Virtual Vista</a:t>
            </a:r>
            <a:endParaRPr lang="de-DE"/>
          </a:p>
        </p:txBody>
      </p:sp>
      <p:pic>
        <p:nvPicPr>
          <p:cNvPr id="2" name="Picture 2"/>
          <p:cNvPicPr>
            <a:picLocks noChangeAspect="1" noChangeArrowheads="1"/>
          </p:cNvPicPr>
          <p:nvPr/>
        </p:nvPicPr>
        <p:blipFill>
          <a:blip r:embed="rId3"/>
          <a:srcRect/>
          <a:stretch>
            <a:fillRect/>
          </a:stretch>
        </p:blipFill>
        <p:spPr bwMode="auto">
          <a:xfrm>
            <a:off x="970059" y="2034695"/>
            <a:ext cx="1019121" cy="1210836"/>
          </a:xfrm>
          <a:prstGeom prst="rect">
            <a:avLst/>
          </a:prstGeom>
          <a:ln>
            <a:noFill/>
          </a:ln>
          <a:effectLst>
            <a:outerShdw blurRad="292100" dist="139700" dir="2700000" algn="tl" rotWithShape="0">
              <a:srgbClr val="333333">
                <a:alpha val="65000"/>
              </a:srgbClr>
            </a:outerShdw>
          </a:effectLst>
        </p:spPr>
      </p:pic>
      <p:pic>
        <p:nvPicPr>
          <p:cNvPr id="10" name="Grafik 9" descr="Connecting to Core.bmp"/>
          <p:cNvPicPr>
            <a:picLocks noChangeAspect="1"/>
          </p:cNvPicPr>
          <p:nvPr/>
        </p:nvPicPr>
        <p:blipFill>
          <a:blip r:embed="rId4"/>
          <a:stretch>
            <a:fillRect/>
          </a:stretch>
        </p:blipFill>
        <p:spPr>
          <a:xfrm>
            <a:off x="4529541" y="2020449"/>
            <a:ext cx="1092289" cy="1239328"/>
          </a:xfrm>
          <a:prstGeom prst="rect">
            <a:avLst/>
          </a:prstGeom>
          <a:ln>
            <a:noFill/>
          </a:ln>
          <a:effectLst>
            <a:outerShdw blurRad="292100" dist="139700" dir="2700000" algn="tl" rotWithShape="0">
              <a:srgbClr val="333333">
                <a:alpha val="65000"/>
              </a:srgbClr>
            </a:outerShdw>
          </a:effectLst>
        </p:spPr>
      </p:pic>
      <p:pic>
        <p:nvPicPr>
          <p:cNvPr id="11" name="Grafik 10" descr="Desk Online real.bmp"/>
          <p:cNvPicPr>
            <a:picLocks noChangeAspect="1"/>
          </p:cNvPicPr>
          <p:nvPr/>
        </p:nvPicPr>
        <p:blipFill>
          <a:blip r:embed="rId5"/>
          <a:stretch>
            <a:fillRect/>
          </a:stretch>
        </p:blipFill>
        <p:spPr>
          <a:xfrm>
            <a:off x="2713216" y="2020449"/>
            <a:ext cx="1092289" cy="1239328"/>
          </a:xfrm>
          <a:prstGeom prst="rect">
            <a:avLst/>
          </a:prstGeom>
          <a:ln>
            <a:noFill/>
          </a:ln>
          <a:effectLst>
            <a:outerShdw blurRad="292100" dist="139700" dir="2700000" algn="tl" rotWithShape="0">
              <a:srgbClr val="333333">
                <a:alpha val="65000"/>
              </a:srgbClr>
            </a:outerShdw>
          </a:effectLst>
        </p:spPr>
      </p:pic>
      <p:pic>
        <p:nvPicPr>
          <p:cNvPr id="12" name="Grafik 11" descr="Core Online real.bmp"/>
          <p:cNvPicPr>
            <a:picLocks noChangeAspect="1"/>
          </p:cNvPicPr>
          <p:nvPr/>
        </p:nvPicPr>
        <p:blipFill>
          <a:blip r:embed="rId6"/>
          <a:stretch>
            <a:fillRect/>
          </a:stretch>
        </p:blipFill>
        <p:spPr>
          <a:xfrm>
            <a:off x="6345867" y="2020449"/>
            <a:ext cx="1092289" cy="123932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81" name="Picture 5" descr="&#10;Studer.gif                                                     0001D945DP_MAC                         C13D61BC:"/>
          <p:cNvPicPr>
            <a:picLocks noChangeAspect="1" noChangeArrowheads="1"/>
          </p:cNvPicPr>
          <p:nvPr/>
        </p:nvPicPr>
        <p:blipFill>
          <a:blip r:embed="rId2" r:link="rId3"/>
          <a:srcRect/>
          <a:stretch>
            <a:fillRect/>
          </a:stretch>
        </p:blipFill>
        <p:spPr bwMode="auto">
          <a:xfrm>
            <a:off x="585788" y="5953125"/>
            <a:ext cx="1196975" cy="319088"/>
          </a:xfrm>
          <a:prstGeom prst="rect">
            <a:avLst/>
          </a:prstGeom>
          <a:noFill/>
        </p:spPr>
      </p:pic>
      <p:sp>
        <p:nvSpPr>
          <p:cNvPr id="101382" name="Rectangle 6"/>
          <p:cNvSpPr>
            <a:spLocks noGrp="1" noChangeArrowheads="1"/>
          </p:cNvSpPr>
          <p:nvPr>
            <p:ph type="body" idx="1"/>
          </p:nvPr>
        </p:nvSpPr>
        <p:spPr/>
        <p:txBody>
          <a:bodyPr/>
          <a:lstStyle/>
          <a:p>
            <a:r>
              <a:rPr lang="de-DE" smtClean="0"/>
              <a:t>VCA master levels not in snapshots</a:t>
            </a:r>
          </a:p>
          <a:p>
            <a:r>
              <a:rPr lang="de-DE" smtClean="0"/>
              <a:t>„Autocomplete“ naming of VCA masters</a:t>
            </a:r>
          </a:p>
          <a:p>
            <a:r>
              <a:rPr lang="de-DE" smtClean="0"/>
              <a:t>Edit VCA labels via touch</a:t>
            </a:r>
          </a:p>
          <a:p>
            <a:r>
              <a:rPr lang="de-DE" smtClean="0"/>
              <a:t>Isolate VCA master labels</a:t>
            </a:r>
          </a:p>
          <a:p>
            <a:r>
              <a:rPr lang="de-DE" smtClean="0"/>
              <a:t>Isolate VCA assigns per channel</a:t>
            </a:r>
          </a:p>
          <a:p>
            <a:r>
              <a:rPr lang="de-DE" smtClean="0"/>
              <a:t>Real analog VCA behaviour</a:t>
            </a:r>
          </a:p>
          <a:p>
            <a:endParaRPr lang="de-DE" smtClean="0"/>
          </a:p>
          <a:p>
            <a:endParaRPr lang="de-DE"/>
          </a:p>
        </p:txBody>
      </p:sp>
      <p:sp>
        <p:nvSpPr>
          <p:cNvPr id="101383" name="Rectangle 7"/>
          <p:cNvSpPr>
            <a:spLocks noGrp="1" noChangeArrowheads="1"/>
          </p:cNvSpPr>
          <p:nvPr>
            <p:ph type="title"/>
          </p:nvPr>
        </p:nvSpPr>
        <p:spPr>
          <a:xfrm>
            <a:off x="630238" y="682625"/>
            <a:ext cx="8067675" cy="461665"/>
          </a:xfrm>
        </p:spPr>
        <p:txBody>
          <a:bodyPr/>
          <a:lstStyle/>
          <a:p>
            <a:r>
              <a:rPr lang="de-DE" smtClean="0"/>
              <a:t>Theatre VCAs</a:t>
            </a:r>
            <a:endParaRPr lang="de-DE"/>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81" name="Picture 5" descr="&#10;Studer.gif                                                     0001D945DP_MAC                         C13D61BC:"/>
          <p:cNvPicPr>
            <a:picLocks noChangeAspect="1" noChangeArrowheads="1"/>
          </p:cNvPicPr>
          <p:nvPr/>
        </p:nvPicPr>
        <p:blipFill>
          <a:blip r:embed="rId2" r:link="rId3"/>
          <a:srcRect/>
          <a:stretch>
            <a:fillRect/>
          </a:stretch>
        </p:blipFill>
        <p:spPr bwMode="auto">
          <a:xfrm>
            <a:off x="585788" y="5953125"/>
            <a:ext cx="1196975" cy="319088"/>
          </a:xfrm>
          <a:prstGeom prst="rect">
            <a:avLst/>
          </a:prstGeom>
          <a:noFill/>
        </p:spPr>
      </p:pic>
      <p:sp>
        <p:nvSpPr>
          <p:cNvPr id="101382" name="Rectangle 6"/>
          <p:cNvSpPr>
            <a:spLocks noGrp="1" noChangeArrowheads="1"/>
          </p:cNvSpPr>
          <p:nvPr>
            <p:ph type="body" idx="1"/>
          </p:nvPr>
        </p:nvSpPr>
        <p:spPr/>
        <p:txBody>
          <a:bodyPr/>
          <a:lstStyle/>
          <a:p>
            <a:r>
              <a:rPr lang="de-DE" smtClean="0"/>
              <a:t>Mute Group mutes are not stored in Snapshots (assign also not)</a:t>
            </a:r>
          </a:p>
          <a:p>
            <a:r>
              <a:rPr lang="de-DE" smtClean="0"/>
              <a:t>Mute Group mutes are not overwritten by Snapshots or VCA/Mute events</a:t>
            </a:r>
          </a:p>
          <a:p>
            <a:r>
              <a:rPr lang="de-DE" smtClean="0"/>
              <a:t>Mute Groups are a setup independant tool to mute a group of channels which originally have not been programmed to be muted.</a:t>
            </a:r>
          </a:p>
          <a:p>
            <a:r>
              <a:rPr lang="de-DE" smtClean="0"/>
              <a:t>Example : The string section today is only 5 musicians instead of the programmed 8 – so the 3 not used channels can be muted by a Mute Group. And they stay muted throughout all the cues of the production – doesn‘t matter how they were programmed.</a:t>
            </a:r>
          </a:p>
        </p:txBody>
      </p:sp>
      <p:sp>
        <p:nvSpPr>
          <p:cNvPr id="101383" name="Rectangle 7"/>
          <p:cNvSpPr>
            <a:spLocks noGrp="1" noChangeArrowheads="1"/>
          </p:cNvSpPr>
          <p:nvPr>
            <p:ph type="title"/>
          </p:nvPr>
        </p:nvSpPr>
        <p:spPr>
          <a:xfrm>
            <a:off x="630238" y="682625"/>
            <a:ext cx="8067675" cy="461665"/>
          </a:xfrm>
        </p:spPr>
        <p:txBody>
          <a:bodyPr/>
          <a:lstStyle/>
          <a:p>
            <a:r>
              <a:rPr lang="de-DE" smtClean="0"/>
              <a:t>Theatre Mute Groups</a:t>
            </a:r>
            <a:endParaRPr lang="de-DE"/>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81" name="Picture 5" descr="&#10;Studer.gif                                                     0001D945DP_MAC                         C13D61BC:"/>
          <p:cNvPicPr>
            <a:picLocks noChangeAspect="1" noChangeArrowheads="1"/>
          </p:cNvPicPr>
          <p:nvPr/>
        </p:nvPicPr>
        <p:blipFill>
          <a:blip r:embed="rId2" r:link="rId3"/>
          <a:srcRect/>
          <a:stretch>
            <a:fillRect/>
          </a:stretch>
        </p:blipFill>
        <p:spPr bwMode="auto">
          <a:xfrm>
            <a:off x="585788" y="5953125"/>
            <a:ext cx="1196975" cy="319088"/>
          </a:xfrm>
          <a:prstGeom prst="rect">
            <a:avLst/>
          </a:prstGeom>
          <a:noFill/>
        </p:spPr>
      </p:pic>
      <p:sp>
        <p:nvSpPr>
          <p:cNvPr id="101382" name="Rectangle 6"/>
          <p:cNvSpPr>
            <a:spLocks noGrp="1" noChangeArrowheads="1"/>
          </p:cNvSpPr>
          <p:nvPr>
            <p:ph type="body" idx="1"/>
          </p:nvPr>
        </p:nvSpPr>
        <p:spPr>
          <a:xfrm>
            <a:off x="630239" y="1377950"/>
            <a:ext cx="5655152" cy="4121150"/>
          </a:xfrm>
        </p:spPr>
        <p:txBody>
          <a:bodyPr/>
          <a:lstStyle/>
          <a:p>
            <a:r>
              <a:rPr lang="de-DE" smtClean="0"/>
              <a:t>A new state of Mute introduced</a:t>
            </a:r>
          </a:p>
          <a:p>
            <a:r>
              <a:rPr lang="de-DE" smtClean="0"/>
              <a:t>Priority over programmed mutes </a:t>
            </a:r>
          </a:p>
          <a:p>
            <a:r>
              <a:rPr lang="de-DE" smtClean="0"/>
              <a:t>As a Mute Group – but applicaple to every channel at any time, without the need to setup a Mute Group</a:t>
            </a:r>
          </a:p>
          <a:p>
            <a:r>
              <a:rPr lang="de-DE" smtClean="0"/>
              <a:t>Hard Mute makes sure that no audio is passing through the channel – independent of what is recalled via Snapshot or VCA/Mute Events</a:t>
            </a:r>
          </a:p>
          <a:p>
            <a:r>
              <a:rPr lang="de-DE" smtClean="0"/>
              <a:t>Needed as a problem solver – e.g. when a radio mic is defective, etc ..</a:t>
            </a:r>
          </a:p>
          <a:p>
            <a:endParaRPr lang="de-DE"/>
          </a:p>
        </p:txBody>
      </p:sp>
      <p:sp>
        <p:nvSpPr>
          <p:cNvPr id="101383" name="Rectangle 7"/>
          <p:cNvSpPr>
            <a:spLocks noGrp="1" noChangeArrowheads="1"/>
          </p:cNvSpPr>
          <p:nvPr>
            <p:ph type="title"/>
          </p:nvPr>
        </p:nvSpPr>
        <p:spPr>
          <a:xfrm>
            <a:off x="630238" y="682625"/>
            <a:ext cx="8067675" cy="461665"/>
          </a:xfrm>
        </p:spPr>
        <p:txBody>
          <a:bodyPr/>
          <a:lstStyle/>
          <a:p>
            <a:r>
              <a:rPr lang="de-DE" smtClean="0"/>
              <a:t>Hard- and Soft Mutes</a:t>
            </a:r>
            <a:endParaRPr lang="de-DE"/>
          </a:p>
        </p:txBody>
      </p:sp>
      <p:pic>
        <p:nvPicPr>
          <p:cNvPr id="1026" name="Picture 2"/>
          <p:cNvPicPr>
            <a:picLocks noChangeAspect="1" noChangeArrowheads="1"/>
          </p:cNvPicPr>
          <p:nvPr/>
        </p:nvPicPr>
        <p:blipFill>
          <a:blip r:embed="rId4"/>
          <a:srcRect/>
          <a:stretch>
            <a:fillRect/>
          </a:stretch>
        </p:blipFill>
        <p:spPr bwMode="auto">
          <a:xfrm>
            <a:off x="7024735" y="852256"/>
            <a:ext cx="675674" cy="50278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0238" y="932000"/>
            <a:ext cx="8067675" cy="830997"/>
          </a:xfrm>
        </p:spPr>
        <p:txBody>
          <a:bodyPr/>
          <a:lstStyle/>
          <a:p>
            <a:r>
              <a:rPr lang="en-GB" smtClean="0"/>
              <a:t>Vista V4.2 Software </a:t>
            </a:r>
            <a:br>
              <a:rPr lang="en-GB" smtClean="0"/>
            </a:br>
            <a:r>
              <a:rPr lang="en-GB" smtClean="0"/>
              <a:t>contains two - </a:t>
            </a:r>
            <a:r>
              <a:rPr lang="en-GB" i="1" smtClean="0"/>
              <a:t>completely different </a:t>
            </a:r>
            <a:r>
              <a:rPr lang="en-GB" smtClean="0"/>
              <a:t>- new feature sets :</a:t>
            </a:r>
            <a:endParaRPr lang="en-GB"/>
          </a:p>
        </p:txBody>
      </p:sp>
      <p:sp>
        <p:nvSpPr>
          <p:cNvPr id="3" name="Inhaltsplatzhalter 2"/>
          <p:cNvSpPr>
            <a:spLocks noGrp="1"/>
          </p:cNvSpPr>
          <p:nvPr>
            <p:ph idx="1"/>
          </p:nvPr>
        </p:nvSpPr>
        <p:spPr>
          <a:xfrm>
            <a:off x="630238" y="2446700"/>
            <a:ext cx="8067675" cy="2481560"/>
          </a:xfrm>
        </p:spPr>
        <p:txBody>
          <a:bodyPr/>
          <a:lstStyle/>
          <a:p>
            <a:r>
              <a:rPr lang="en-GB" sz="2800" smtClean="0"/>
              <a:t>  </a:t>
            </a:r>
            <a:r>
              <a:rPr lang="en-GB" sz="2800" b="1" smtClean="0"/>
              <a:t>Dynamic Automation for Vista 5</a:t>
            </a:r>
          </a:p>
          <a:p>
            <a:endParaRPr lang="en-GB" sz="2800" smtClean="0"/>
          </a:p>
          <a:p>
            <a:r>
              <a:rPr lang="en-GB" sz="2800" smtClean="0"/>
              <a:t>  </a:t>
            </a:r>
            <a:r>
              <a:rPr lang="en-GB" sz="2800" b="1" smtClean="0"/>
              <a:t>Theatre features  (for all Vistas models)</a:t>
            </a:r>
            <a:endParaRPr lang="en-GB" sz="2800" b="1"/>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81" name="Picture 5" descr="&#10;Studer.gif                                                     0001D945DP_MAC                         C13D61BC:"/>
          <p:cNvPicPr>
            <a:picLocks noChangeAspect="1" noChangeArrowheads="1"/>
          </p:cNvPicPr>
          <p:nvPr/>
        </p:nvPicPr>
        <p:blipFill>
          <a:blip r:embed="rId2" r:link="rId3"/>
          <a:srcRect/>
          <a:stretch>
            <a:fillRect/>
          </a:stretch>
        </p:blipFill>
        <p:spPr bwMode="auto">
          <a:xfrm>
            <a:off x="585788" y="5953125"/>
            <a:ext cx="1196975" cy="319088"/>
          </a:xfrm>
          <a:prstGeom prst="rect">
            <a:avLst/>
          </a:prstGeom>
          <a:noFill/>
        </p:spPr>
      </p:pic>
      <p:sp>
        <p:nvSpPr>
          <p:cNvPr id="101382" name="Rectangle 6"/>
          <p:cNvSpPr>
            <a:spLocks noGrp="1" noChangeArrowheads="1"/>
          </p:cNvSpPr>
          <p:nvPr>
            <p:ph type="body" idx="1"/>
          </p:nvPr>
        </p:nvSpPr>
        <p:spPr>
          <a:xfrm>
            <a:off x="630239" y="1377950"/>
            <a:ext cx="5655152" cy="4121150"/>
          </a:xfrm>
        </p:spPr>
        <p:txBody>
          <a:bodyPr/>
          <a:lstStyle/>
          <a:p>
            <a:r>
              <a:rPr lang="de-DE" smtClean="0"/>
              <a:t>Needs option activation</a:t>
            </a:r>
          </a:p>
          <a:p>
            <a:endParaRPr lang="de-DE"/>
          </a:p>
        </p:txBody>
      </p:sp>
      <p:sp>
        <p:nvSpPr>
          <p:cNvPr id="101383" name="Rectangle 7"/>
          <p:cNvSpPr>
            <a:spLocks noGrp="1" noChangeArrowheads="1"/>
          </p:cNvSpPr>
          <p:nvPr>
            <p:ph type="title"/>
          </p:nvPr>
        </p:nvSpPr>
        <p:spPr>
          <a:xfrm>
            <a:off x="630238" y="682625"/>
            <a:ext cx="8067675" cy="461665"/>
          </a:xfrm>
        </p:spPr>
        <p:txBody>
          <a:bodyPr/>
          <a:lstStyle/>
          <a:p>
            <a:r>
              <a:rPr lang="de-DE" smtClean="0"/>
              <a:t>Hard- and Soft Mutes</a:t>
            </a:r>
            <a:endParaRPr lang="de-DE"/>
          </a:p>
        </p:txBody>
      </p:sp>
      <p:pic>
        <p:nvPicPr>
          <p:cNvPr id="1026" name="Picture 2"/>
          <p:cNvPicPr>
            <a:picLocks noChangeAspect="1" noChangeArrowheads="1"/>
          </p:cNvPicPr>
          <p:nvPr/>
        </p:nvPicPr>
        <p:blipFill>
          <a:blip r:embed="rId4"/>
          <a:srcRect b="9719"/>
          <a:stretch>
            <a:fillRect/>
          </a:stretch>
        </p:blipFill>
        <p:spPr bwMode="auto">
          <a:xfrm>
            <a:off x="6134085" y="1137264"/>
            <a:ext cx="675674" cy="4539141"/>
          </a:xfrm>
          <a:prstGeom prst="rect">
            <a:avLst/>
          </a:prstGeom>
          <a:noFill/>
          <a:ln w="9525">
            <a:noFill/>
            <a:miter lim="800000"/>
            <a:headEnd/>
            <a:tailEnd/>
          </a:ln>
          <a:effectLst/>
        </p:spPr>
      </p:pic>
      <p:pic>
        <p:nvPicPr>
          <p:cNvPr id="22530" name="Picture 2"/>
          <p:cNvPicPr>
            <a:picLocks noChangeAspect="1" noChangeArrowheads="1"/>
          </p:cNvPicPr>
          <p:nvPr/>
        </p:nvPicPr>
        <p:blipFill>
          <a:blip r:embed="rId5"/>
          <a:srcRect/>
          <a:stretch>
            <a:fillRect/>
          </a:stretch>
        </p:blipFill>
        <p:spPr bwMode="auto">
          <a:xfrm>
            <a:off x="711593" y="1912238"/>
            <a:ext cx="3290392" cy="2229438"/>
          </a:xfrm>
          <a:prstGeom prst="rect">
            <a:avLst/>
          </a:prstGeom>
          <a:noFill/>
          <a:ln w="9525">
            <a:noFill/>
            <a:miter lim="800000"/>
            <a:headEnd/>
            <a:tailEnd/>
          </a:ln>
          <a:effectLst/>
        </p:spPr>
      </p:pic>
      <p:pic>
        <p:nvPicPr>
          <p:cNvPr id="22531" name="Picture 3"/>
          <p:cNvPicPr>
            <a:picLocks noChangeAspect="1" noChangeArrowheads="1"/>
          </p:cNvPicPr>
          <p:nvPr/>
        </p:nvPicPr>
        <p:blipFill>
          <a:blip r:embed="rId6"/>
          <a:srcRect/>
          <a:stretch>
            <a:fillRect/>
          </a:stretch>
        </p:blipFill>
        <p:spPr bwMode="auto">
          <a:xfrm>
            <a:off x="4545095" y="2459429"/>
            <a:ext cx="600075" cy="419100"/>
          </a:xfrm>
          <a:prstGeom prst="rect">
            <a:avLst/>
          </a:prstGeom>
          <a:noFill/>
          <a:ln w="9525">
            <a:noFill/>
            <a:miter lim="800000"/>
            <a:headEnd/>
            <a:tailEnd/>
          </a:ln>
          <a:effectLst>
            <a:outerShdw blurRad="292100" sx="152000" sy="152000" algn="ctr" rotWithShape="0">
              <a:srgbClr val="FF9966">
                <a:alpha val="64000"/>
              </a:srgbClr>
            </a:outerShdw>
          </a:effectLst>
        </p:spPr>
      </p:pic>
      <p:sp>
        <p:nvSpPr>
          <p:cNvPr id="8" name="Pfeil nach rechts 7"/>
          <p:cNvSpPr/>
          <p:nvPr/>
        </p:nvSpPr>
        <p:spPr bwMode="auto">
          <a:xfrm>
            <a:off x="5533869" y="2505693"/>
            <a:ext cx="380010" cy="320634"/>
          </a:xfrm>
          <a:prstGeom prst="rightArrow">
            <a:avLst/>
          </a:prstGeom>
          <a:solidFill>
            <a:srgbClr val="FF9966"/>
          </a:solidFill>
          <a:ln w="9525" cap="flat" cmpd="sng" algn="ctr">
            <a:solidFill>
              <a:srgbClr val="5F5F5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a:endParaRPr>
          </a:p>
        </p:txBody>
      </p:sp>
      <p:sp>
        <p:nvSpPr>
          <p:cNvPr id="9" name="Pfeil nach rechts 8"/>
          <p:cNvSpPr/>
          <p:nvPr/>
        </p:nvSpPr>
        <p:spPr bwMode="auto">
          <a:xfrm>
            <a:off x="7123184" y="3382463"/>
            <a:ext cx="380010" cy="320634"/>
          </a:xfrm>
          <a:prstGeom prst="rightArrow">
            <a:avLst/>
          </a:prstGeom>
          <a:solidFill>
            <a:srgbClr val="FF9966"/>
          </a:solidFill>
          <a:ln w="9525" cap="flat" cmpd="sng" algn="ctr">
            <a:solidFill>
              <a:srgbClr val="5F5F5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a:endParaRPr>
          </a:p>
        </p:txBody>
      </p:sp>
      <p:pic>
        <p:nvPicPr>
          <p:cNvPr id="22532" name="Picture 4"/>
          <p:cNvPicPr>
            <a:picLocks noChangeAspect="1" noChangeArrowheads="1"/>
          </p:cNvPicPr>
          <p:nvPr/>
        </p:nvPicPr>
        <p:blipFill>
          <a:blip r:embed="rId7"/>
          <a:srcRect/>
          <a:stretch>
            <a:fillRect/>
          </a:stretch>
        </p:blipFill>
        <p:spPr bwMode="auto">
          <a:xfrm>
            <a:off x="7696323" y="1145351"/>
            <a:ext cx="971550" cy="2762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2" name="Rectangle 6"/>
          <p:cNvSpPr>
            <a:spLocks noGrp="1" noChangeArrowheads="1"/>
          </p:cNvSpPr>
          <p:nvPr>
            <p:ph type="body" idx="1"/>
          </p:nvPr>
        </p:nvSpPr>
        <p:spPr/>
        <p:txBody>
          <a:bodyPr/>
          <a:lstStyle/>
          <a:p>
            <a:r>
              <a:rPr lang="de-DE" smtClean="0"/>
              <a:t>Isolate dedicated Input Port user labels</a:t>
            </a:r>
          </a:p>
          <a:p>
            <a:r>
              <a:rPr lang="de-DE" smtClean="0"/>
              <a:t>Isolate Aux user labels</a:t>
            </a:r>
          </a:p>
          <a:p>
            <a:endParaRPr lang="de-DE" smtClean="0"/>
          </a:p>
          <a:p>
            <a:r>
              <a:rPr lang="de-DE" smtClean="0"/>
              <a:t>-&gt; this enables the operator to update just certain user labels to a number of Snapshots.</a:t>
            </a:r>
          </a:p>
        </p:txBody>
      </p:sp>
      <p:sp>
        <p:nvSpPr>
          <p:cNvPr id="101383" name="Rectangle 7"/>
          <p:cNvSpPr>
            <a:spLocks noGrp="1" noChangeArrowheads="1"/>
          </p:cNvSpPr>
          <p:nvPr>
            <p:ph type="title"/>
          </p:nvPr>
        </p:nvSpPr>
        <p:spPr>
          <a:xfrm>
            <a:off x="630238" y="682625"/>
            <a:ext cx="8067675" cy="461665"/>
          </a:xfrm>
        </p:spPr>
        <p:txBody>
          <a:bodyPr/>
          <a:lstStyle/>
          <a:p>
            <a:r>
              <a:rPr lang="de-DE" smtClean="0"/>
              <a:t>Isolate Labels</a:t>
            </a:r>
            <a:endParaRPr lang="de-DE"/>
          </a:p>
        </p:txBody>
      </p:sp>
      <p:pic>
        <p:nvPicPr>
          <p:cNvPr id="3074" name="Picture 2"/>
          <p:cNvPicPr>
            <a:picLocks noChangeAspect="1" noChangeArrowheads="1"/>
          </p:cNvPicPr>
          <p:nvPr/>
        </p:nvPicPr>
        <p:blipFill>
          <a:blip r:embed="rId2"/>
          <a:srcRect/>
          <a:stretch>
            <a:fillRect/>
          </a:stretch>
        </p:blipFill>
        <p:spPr bwMode="auto">
          <a:xfrm>
            <a:off x="1361428" y="3516161"/>
            <a:ext cx="6438900" cy="962025"/>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1314449" y="4574448"/>
            <a:ext cx="6515100" cy="1952625"/>
          </a:xfrm>
          <a:prstGeom prst="rect">
            <a:avLst/>
          </a:prstGeom>
          <a:noFill/>
          <a:ln w="9525">
            <a:noFill/>
            <a:miter lim="800000"/>
            <a:headEnd/>
            <a:tailEnd/>
          </a:ln>
          <a:effectLst/>
        </p:spPr>
      </p:pic>
      <p:pic>
        <p:nvPicPr>
          <p:cNvPr id="6" name="Picture 2"/>
          <p:cNvPicPr>
            <a:picLocks noChangeAspect="1" noChangeArrowheads="1"/>
          </p:cNvPicPr>
          <p:nvPr/>
        </p:nvPicPr>
        <p:blipFill>
          <a:blip r:embed="rId2"/>
          <a:srcRect/>
          <a:stretch>
            <a:fillRect/>
          </a:stretch>
        </p:blipFill>
        <p:spPr bwMode="auto">
          <a:xfrm>
            <a:off x="1317039" y="3516161"/>
            <a:ext cx="6438900" cy="962025"/>
          </a:xfrm>
          <a:prstGeom prst="rect">
            <a:avLst/>
          </a:prstGeom>
          <a:ln>
            <a:noFill/>
          </a:ln>
          <a:effectLst>
            <a:outerShdw blurRad="292100" dist="139700" dir="2700000" algn="tl" rotWithShape="0">
              <a:srgbClr val="333333">
                <a:alpha val="65000"/>
              </a:srgbClr>
            </a:outerShdw>
          </a:effectLst>
        </p:spPr>
      </p:pic>
      <p:pic>
        <p:nvPicPr>
          <p:cNvPr id="7" name="Picture 3"/>
          <p:cNvPicPr>
            <a:picLocks noChangeAspect="1" noChangeArrowheads="1"/>
          </p:cNvPicPr>
          <p:nvPr/>
        </p:nvPicPr>
        <p:blipFill>
          <a:blip r:embed="rId3"/>
          <a:srcRect/>
          <a:stretch>
            <a:fillRect/>
          </a:stretch>
        </p:blipFill>
        <p:spPr bwMode="auto">
          <a:xfrm>
            <a:off x="1270060" y="4574448"/>
            <a:ext cx="6515100" cy="19526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81" name="Picture 5" descr="&#10;Studer.gif                                                     0001D945DP_MAC                         C13D61BC:"/>
          <p:cNvPicPr>
            <a:picLocks noChangeAspect="1" noChangeArrowheads="1"/>
          </p:cNvPicPr>
          <p:nvPr/>
        </p:nvPicPr>
        <p:blipFill>
          <a:blip r:embed="rId2" r:link="rId3"/>
          <a:srcRect/>
          <a:stretch>
            <a:fillRect/>
          </a:stretch>
        </p:blipFill>
        <p:spPr bwMode="auto">
          <a:xfrm>
            <a:off x="585788" y="5953125"/>
            <a:ext cx="1196975" cy="319088"/>
          </a:xfrm>
          <a:prstGeom prst="rect">
            <a:avLst/>
          </a:prstGeom>
          <a:noFill/>
        </p:spPr>
      </p:pic>
      <p:sp>
        <p:nvSpPr>
          <p:cNvPr id="101382" name="Rectangle 6"/>
          <p:cNvSpPr>
            <a:spLocks noGrp="1" noChangeArrowheads="1"/>
          </p:cNvSpPr>
          <p:nvPr>
            <p:ph type="body" idx="1"/>
          </p:nvPr>
        </p:nvSpPr>
        <p:spPr/>
        <p:txBody>
          <a:bodyPr/>
          <a:lstStyle/>
          <a:p>
            <a:endParaRPr lang="de-DE" smtClean="0"/>
          </a:p>
          <a:p>
            <a:r>
              <a:rPr lang="de-DE" smtClean="0"/>
              <a:t>-&gt; this enables the operator to update just certain VCA assigns to a number of Snapshots.</a:t>
            </a:r>
          </a:p>
        </p:txBody>
      </p:sp>
      <p:sp>
        <p:nvSpPr>
          <p:cNvPr id="101383" name="Rectangle 7"/>
          <p:cNvSpPr>
            <a:spLocks noGrp="1" noChangeArrowheads="1"/>
          </p:cNvSpPr>
          <p:nvPr>
            <p:ph type="title"/>
          </p:nvPr>
        </p:nvSpPr>
        <p:spPr>
          <a:xfrm>
            <a:off x="630238" y="682625"/>
            <a:ext cx="8067675" cy="461665"/>
          </a:xfrm>
        </p:spPr>
        <p:txBody>
          <a:bodyPr/>
          <a:lstStyle/>
          <a:p>
            <a:r>
              <a:rPr lang="de-DE" smtClean="0"/>
              <a:t>Isolate CGM / VCA assign per channel</a:t>
            </a:r>
            <a:endParaRPr lang="de-DE"/>
          </a:p>
        </p:txBody>
      </p:sp>
      <p:pic>
        <p:nvPicPr>
          <p:cNvPr id="2050" name="Picture 2"/>
          <p:cNvPicPr>
            <a:picLocks noChangeAspect="1" noChangeArrowheads="1"/>
          </p:cNvPicPr>
          <p:nvPr/>
        </p:nvPicPr>
        <p:blipFill>
          <a:blip r:embed="rId4"/>
          <a:srcRect/>
          <a:stretch>
            <a:fillRect/>
          </a:stretch>
        </p:blipFill>
        <p:spPr bwMode="auto">
          <a:xfrm>
            <a:off x="2545534" y="3075235"/>
            <a:ext cx="3857625" cy="21812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3" name="Rectangle 7"/>
          <p:cNvSpPr>
            <a:spLocks noGrp="1" noChangeArrowheads="1"/>
          </p:cNvSpPr>
          <p:nvPr>
            <p:ph type="title"/>
          </p:nvPr>
        </p:nvSpPr>
        <p:spPr>
          <a:xfrm>
            <a:off x="630238" y="682625"/>
            <a:ext cx="8067675" cy="461665"/>
          </a:xfrm>
        </p:spPr>
        <p:txBody>
          <a:bodyPr/>
          <a:lstStyle/>
          <a:p>
            <a:r>
              <a:rPr lang="de-DE" smtClean="0"/>
              <a:t>Enhanced Theatre Cuelist</a:t>
            </a:r>
            <a:endParaRPr lang="de-DE"/>
          </a:p>
        </p:txBody>
      </p:sp>
      <p:pic>
        <p:nvPicPr>
          <p:cNvPr id="5" name="Picture 2"/>
          <p:cNvPicPr>
            <a:picLocks noChangeAspect="1" noChangeArrowheads="1"/>
          </p:cNvPicPr>
          <p:nvPr/>
        </p:nvPicPr>
        <p:blipFill>
          <a:blip r:embed="rId2"/>
          <a:srcRect/>
          <a:stretch>
            <a:fillRect/>
          </a:stretch>
        </p:blipFill>
        <p:spPr bwMode="auto">
          <a:xfrm>
            <a:off x="680527" y="1287262"/>
            <a:ext cx="5701025" cy="5092916"/>
          </a:xfrm>
          <a:prstGeom prst="rect">
            <a:avLst/>
          </a:prstGeom>
          <a:ln>
            <a:noFill/>
          </a:ln>
          <a:effectLst>
            <a:outerShdw blurRad="292100" dist="139700" dir="2700000" algn="tl" rotWithShape="0">
              <a:srgbClr val="333333">
                <a:alpha val="65000"/>
              </a:srgbClr>
            </a:outerShdw>
          </a:effectLst>
        </p:spPr>
      </p:pic>
      <p:sp>
        <p:nvSpPr>
          <p:cNvPr id="6" name="Pfeil nach links 5"/>
          <p:cNvSpPr/>
          <p:nvPr/>
        </p:nvSpPr>
        <p:spPr bwMode="auto">
          <a:xfrm>
            <a:off x="6214370" y="2565627"/>
            <a:ext cx="878889" cy="266330"/>
          </a:xfrm>
          <a:prstGeom prst="leftArrow">
            <a:avLst/>
          </a:prstGeom>
          <a:gradFill flip="none" rotWithShape="1">
            <a:gsLst>
              <a:gs pos="0">
                <a:srgbClr val="FF9966">
                  <a:shade val="30000"/>
                  <a:satMod val="115000"/>
                </a:srgbClr>
              </a:gs>
              <a:gs pos="50000">
                <a:srgbClr val="FF9966">
                  <a:shade val="67500"/>
                  <a:satMod val="115000"/>
                </a:srgbClr>
              </a:gs>
              <a:gs pos="100000">
                <a:srgbClr val="FF9966">
                  <a:shade val="100000"/>
                  <a:satMod val="115000"/>
                </a:srgbClr>
              </a:gs>
            </a:gsLst>
            <a:lin ang="0" scaled="1"/>
            <a:tileRect/>
          </a:gradFill>
          <a:ln w="9525" cap="flat" cmpd="sng" algn="ctr">
            <a:solidFill>
              <a:srgbClr val="5F5F5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a:endParaRPr>
          </a:p>
        </p:txBody>
      </p:sp>
      <p:sp>
        <p:nvSpPr>
          <p:cNvPr id="7" name="Textfeld 6"/>
          <p:cNvSpPr txBox="1"/>
          <p:nvPr/>
        </p:nvSpPr>
        <p:spPr>
          <a:xfrm>
            <a:off x="7075498" y="2547895"/>
            <a:ext cx="1953088" cy="307777"/>
          </a:xfrm>
          <a:prstGeom prst="rect">
            <a:avLst/>
          </a:prstGeom>
          <a:noFill/>
        </p:spPr>
        <p:txBody>
          <a:bodyPr wrap="square" rtlCol="0">
            <a:spAutoFit/>
          </a:bodyPr>
          <a:lstStyle/>
          <a:p>
            <a:r>
              <a:rPr lang="en-GB" sz="1400" smtClean="0">
                <a:latin typeface="+mn-lt"/>
              </a:rPr>
              <a:t>Renumbering of Cues</a:t>
            </a:r>
            <a:endParaRPr lang="en-GB" sz="1400">
              <a:latin typeface="+mn-lt"/>
            </a:endParaRPr>
          </a:p>
        </p:txBody>
      </p:sp>
      <p:sp>
        <p:nvSpPr>
          <p:cNvPr id="8" name="Pfeil nach links 7"/>
          <p:cNvSpPr/>
          <p:nvPr/>
        </p:nvSpPr>
        <p:spPr bwMode="auto">
          <a:xfrm>
            <a:off x="6196441" y="3291769"/>
            <a:ext cx="878889" cy="266330"/>
          </a:xfrm>
          <a:prstGeom prst="leftArrow">
            <a:avLst/>
          </a:prstGeom>
          <a:gradFill flip="none" rotWithShape="1">
            <a:gsLst>
              <a:gs pos="0">
                <a:srgbClr val="FF9966">
                  <a:shade val="30000"/>
                  <a:satMod val="115000"/>
                </a:srgbClr>
              </a:gs>
              <a:gs pos="50000">
                <a:srgbClr val="FF9966">
                  <a:shade val="67500"/>
                  <a:satMod val="115000"/>
                </a:srgbClr>
              </a:gs>
              <a:gs pos="100000">
                <a:srgbClr val="FF9966">
                  <a:shade val="100000"/>
                  <a:satMod val="115000"/>
                </a:srgbClr>
              </a:gs>
            </a:gsLst>
            <a:lin ang="0" scaled="1"/>
            <a:tileRect/>
          </a:gradFill>
          <a:ln w="9525" cap="flat" cmpd="sng" algn="ctr">
            <a:solidFill>
              <a:srgbClr val="5F5F5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a:endParaRPr>
          </a:p>
        </p:txBody>
      </p:sp>
      <p:sp>
        <p:nvSpPr>
          <p:cNvPr id="9" name="Textfeld 8"/>
          <p:cNvSpPr txBox="1"/>
          <p:nvPr/>
        </p:nvSpPr>
        <p:spPr>
          <a:xfrm>
            <a:off x="7057569" y="3274037"/>
            <a:ext cx="1953088" cy="738664"/>
          </a:xfrm>
          <a:prstGeom prst="rect">
            <a:avLst/>
          </a:prstGeom>
          <a:noFill/>
        </p:spPr>
        <p:txBody>
          <a:bodyPr wrap="square" rtlCol="0">
            <a:spAutoFit/>
          </a:bodyPr>
          <a:lstStyle/>
          <a:p>
            <a:r>
              <a:rPr lang="en-GB" sz="1400" smtClean="0">
                <a:latin typeface="+mn-lt"/>
              </a:rPr>
              <a:t>Make a Cue and Snapshot with one buttonpress</a:t>
            </a:r>
            <a:endParaRPr lang="en-GB" sz="1400">
              <a:latin typeface="+mn-lt"/>
            </a:endParaRPr>
          </a:p>
        </p:txBody>
      </p:sp>
      <p:sp>
        <p:nvSpPr>
          <p:cNvPr id="10" name="Pfeil nach links 9"/>
          <p:cNvSpPr/>
          <p:nvPr/>
        </p:nvSpPr>
        <p:spPr bwMode="auto">
          <a:xfrm>
            <a:off x="6187476" y="4681297"/>
            <a:ext cx="878889" cy="266330"/>
          </a:xfrm>
          <a:prstGeom prst="leftArrow">
            <a:avLst/>
          </a:prstGeom>
          <a:gradFill flip="none" rotWithShape="1">
            <a:gsLst>
              <a:gs pos="0">
                <a:srgbClr val="FF9966">
                  <a:shade val="30000"/>
                  <a:satMod val="115000"/>
                </a:srgbClr>
              </a:gs>
              <a:gs pos="50000">
                <a:srgbClr val="FF9966">
                  <a:shade val="67500"/>
                  <a:satMod val="115000"/>
                </a:srgbClr>
              </a:gs>
              <a:gs pos="100000">
                <a:srgbClr val="FF9966">
                  <a:shade val="100000"/>
                  <a:satMod val="115000"/>
                </a:srgbClr>
              </a:gs>
            </a:gsLst>
            <a:lin ang="0" scaled="1"/>
            <a:tileRect/>
          </a:gradFill>
          <a:ln w="9525" cap="flat" cmpd="sng" algn="ctr">
            <a:solidFill>
              <a:srgbClr val="5F5F5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a:endParaRPr>
          </a:p>
        </p:txBody>
      </p:sp>
      <p:sp>
        <p:nvSpPr>
          <p:cNvPr id="11" name="Textfeld 10"/>
          <p:cNvSpPr txBox="1"/>
          <p:nvPr/>
        </p:nvSpPr>
        <p:spPr>
          <a:xfrm>
            <a:off x="7048604" y="4663565"/>
            <a:ext cx="1953088" cy="523220"/>
          </a:xfrm>
          <a:prstGeom prst="rect">
            <a:avLst/>
          </a:prstGeom>
          <a:noFill/>
        </p:spPr>
        <p:txBody>
          <a:bodyPr wrap="square" rtlCol="0">
            <a:spAutoFit/>
          </a:bodyPr>
          <a:lstStyle/>
          <a:p>
            <a:r>
              <a:rPr lang="en-GB" sz="1400" smtClean="0">
                <a:latin typeface="+mn-lt"/>
              </a:rPr>
              <a:t>Update Snapshot of current Cue</a:t>
            </a:r>
            <a:endParaRPr lang="en-GB" sz="1400">
              <a:latin typeface="+mn-lt"/>
            </a:endParaRPr>
          </a:p>
        </p:txBody>
      </p:sp>
      <p:sp>
        <p:nvSpPr>
          <p:cNvPr id="12" name="Pfeil nach links 11"/>
          <p:cNvSpPr/>
          <p:nvPr/>
        </p:nvSpPr>
        <p:spPr bwMode="auto">
          <a:xfrm>
            <a:off x="4869664" y="5766027"/>
            <a:ext cx="2176595" cy="266330"/>
          </a:xfrm>
          <a:prstGeom prst="leftArrow">
            <a:avLst/>
          </a:prstGeom>
          <a:gradFill flip="none" rotWithShape="1">
            <a:gsLst>
              <a:gs pos="0">
                <a:srgbClr val="FF9966">
                  <a:shade val="30000"/>
                  <a:satMod val="115000"/>
                </a:srgbClr>
              </a:gs>
              <a:gs pos="50000">
                <a:srgbClr val="FF9966">
                  <a:shade val="67500"/>
                  <a:satMod val="115000"/>
                </a:srgbClr>
              </a:gs>
              <a:gs pos="100000">
                <a:srgbClr val="FF9966">
                  <a:shade val="100000"/>
                  <a:satMod val="115000"/>
                </a:srgbClr>
              </a:gs>
            </a:gsLst>
            <a:lin ang="0" scaled="1"/>
            <a:tileRect/>
          </a:gradFill>
          <a:ln w="9525" cap="flat" cmpd="sng" algn="ctr">
            <a:solidFill>
              <a:srgbClr val="5F5F5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a:endParaRPr>
          </a:p>
        </p:txBody>
      </p:sp>
      <p:sp>
        <p:nvSpPr>
          <p:cNvPr id="13" name="Textfeld 12"/>
          <p:cNvSpPr txBox="1"/>
          <p:nvPr/>
        </p:nvSpPr>
        <p:spPr>
          <a:xfrm>
            <a:off x="7021752" y="5748295"/>
            <a:ext cx="1953088" cy="523220"/>
          </a:xfrm>
          <a:prstGeom prst="rect">
            <a:avLst/>
          </a:prstGeom>
          <a:noFill/>
        </p:spPr>
        <p:txBody>
          <a:bodyPr wrap="square" rtlCol="0">
            <a:spAutoFit/>
          </a:bodyPr>
          <a:lstStyle/>
          <a:p>
            <a:r>
              <a:rPr lang="en-GB" sz="1400" smtClean="0">
                <a:latin typeface="+mn-lt"/>
              </a:rPr>
              <a:t>Large display of active Cue</a:t>
            </a:r>
            <a:endParaRPr lang="en-GB" sz="1400">
              <a:latin typeface="+mn-lt"/>
            </a:endParaRPr>
          </a:p>
        </p:txBody>
      </p:sp>
      <p:sp>
        <p:nvSpPr>
          <p:cNvPr id="14" name="Pfeil nach links 13"/>
          <p:cNvSpPr/>
          <p:nvPr/>
        </p:nvSpPr>
        <p:spPr bwMode="auto">
          <a:xfrm>
            <a:off x="5163672" y="1830522"/>
            <a:ext cx="1472392" cy="266330"/>
          </a:xfrm>
          <a:prstGeom prst="leftArrow">
            <a:avLst/>
          </a:prstGeom>
          <a:gradFill flip="none" rotWithShape="1">
            <a:gsLst>
              <a:gs pos="0">
                <a:srgbClr val="FF9966">
                  <a:shade val="30000"/>
                  <a:satMod val="115000"/>
                </a:srgbClr>
              </a:gs>
              <a:gs pos="50000">
                <a:srgbClr val="FF9966">
                  <a:shade val="67500"/>
                  <a:satMod val="115000"/>
                </a:srgbClr>
              </a:gs>
              <a:gs pos="100000">
                <a:srgbClr val="FF9966">
                  <a:shade val="100000"/>
                  <a:satMod val="115000"/>
                </a:srgbClr>
              </a:gs>
            </a:gsLst>
            <a:lin ang="0" scaled="1"/>
            <a:tileRect/>
          </a:gradFill>
          <a:ln w="9525" cap="flat" cmpd="sng" algn="ctr">
            <a:solidFill>
              <a:srgbClr val="5F5F5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a:endParaRPr>
          </a:p>
        </p:txBody>
      </p:sp>
      <p:sp>
        <p:nvSpPr>
          <p:cNvPr id="15" name="Textfeld 14"/>
          <p:cNvSpPr txBox="1"/>
          <p:nvPr/>
        </p:nvSpPr>
        <p:spPr>
          <a:xfrm>
            <a:off x="6654158" y="1821754"/>
            <a:ext cx="1953088" cy="307777"/>
          </a:xfrm>
          <a:prstGeom prst="rect">
            <a:avLst/>
          </a:prstGeom>
          <a:noFill/>
        </p:spPr>
        <p:txBody>
          <a:bodyPr wrap="square" rtlCol="0">
            <a:spAutoFit/>
          </a:bodyPr>
          <a:lstStyle/>
          <a:p>
            <a:r>
              <a:rPr lang="en-GB" sz="1400" smtClean="0">
                <a:latin typeface="+mn-lt"/>
              </a:rPr>
              <a:t>New types of Events</a:t>
            </a:r>
            <a:endParaRPr lang="en-GB" sz="1400">
              <a:latin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81" name="Picture 5" descr="&#10;Studer.gif                                                     0001D945DP_MAC                         C13D61BC:"/>
          <p:cNvPicPr>
            <a:picLocks noChangeAspect="1" noChangeArrowheads="1"/>
          </p:cNvPicPr>
          <p:nvPr/>
        </p:nvPicPr>
        <p:blipFill>
          <a:blip r:embed="rId2" r:link="rId3"/>
          <a:srcRect/>
          <a:stretch>
            <a:fillRect/>
          </a:stretch>
        </p:blipFill>
        <p:spPr bwMode="auto">
          <a:xfrm>
            <a:off x="585788" y="5953125"/>
            <a:ext cx="1196975" cy="319088"/>
          </a:xfrm>
          <a:prstGeom prst="rect">
            <a:avLst/>
          </a:prstGeom>
          <a:noFill/>
        </p:spPr>
      </p:pic>
      <p:sp>
        <p:nvSpPr>
          <p:cNvPr id="101382" name="Rectangle 6"/>
          <p:cNvSpPr>
            <a:spLocks noGrp="1" noChangeArrowheads="1"/>
          </p:cNvSpPr>
          <p:nvPr>
            <p:ph type="body" idx="1"/>
          </p:nvPr>
        </p:nvSpPr>
        <p:spPr/>
        <p:txBody>
          <a:bodyPr/>
          <a:lstStyle/>
          <a:p>
            <a:endParaRPr lang="de-DE" smtClean="0"/>
          </a:p>
          <a:p>
            <a:endParaRPr lang="de-DE"/>
          </a:p>
        </p:txBody>
      </p:sp>
      <p:sp>
        <p:nvSpPr>
          <p:cNvPr id="101383" name="Rectangle 7"/>
          <p:cNvSpPr>
            <a:spLocks noGrp="1" noChangeArrowheads="1"/>
          </p:cNvSpPr>
          <p:nvPr>
            <p:ph type="title"/>
          </p:nvPr>
        </p:nvSpPr>
        <p:spPr>
          <a:xfrm>
            <a:off x="630238" y="682625"/>
            <a:ext cx="8067675" cy="461665"/>
          </a:xfrm>
        </p:spPr>
        <p:txBody>
          <a:bodyPr/>
          <a:lstStyle/>
          <a:p>
            <a:r>
              <a:rPr lang="de-DE" smtClean="0"/>
              <a:t>Desk Buttons</a:t>
            </a:r>
            <a:endParaRPr lang="de-DE"/>
          </a:p>
        </p:txBody>
      </p:sp>
      <p:pic>
        <p:nvPicPr>
          <p:cNvPr id="5" name="Grafik 4" descr="option buttons 2.bmp"/>
          <p:cNvPicPr>
            <a:picLocks noChangeAspect="1"/>
          </p:cNvPicPr>
          <p:nvPr/>
        </p:nvPicPr>
        <p:blipFill>
          <a:blip r:embed="rId4"/>
          <a:stretch>
            <a:fillRect/>
          </a:stretch>
        </p:blipFill>
        <p:spPr>
          <a:xfrm>
            <a:off x="773834" y="2079170"/>
            <a:ext cx="7596331" cy="209597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81" name="Picture 5" descr="&#10;Studer.gif                                                     0001D945DP_MAC                         C13D61BC:"/>
          <p:cNvPicPr>
            <a:picLocks noChangeAspect="1" noChangeArrowheads="1"/>
          </p:cNvPicPr>
          <p:nvPr/>
        </p:nvPicPr>
        <p:blipFill>
          <a:blip r:embed="rId3" r:link="rId4"/>
          <a:srcRect/>
          <a:stretch>
            <a:fillRect/>
          </a:stretch>
        </p:blipFill>
        <p:spPr bwMode="auto">
          <a:xfrm>
            <a:off x="585788" y="5953125"/>
            <a:ext cx="1196975" cy="319088"/>
          </a:xfrm>
          <a:prstGeom prst="rect">
            <a:avLst/>
          </a:prstGeom>
          <a:noFill/>
        </p:spPr>
      </p:pic>
      <p:sp>
        <p:nvSpPr>
          <p:cNvPr id="101382" name="Rectangle 6"/>
          <p:cNvSpPr>
            <a:spLocks noGrp="1" noChangeArrowheads="1"/>
          </p:cNvSpPr>
          <p:nvPr>
            <p:ph type="body" idx="1"/>
          </p:nvPr>
        </p:nvSpPr>
        <p:spPr/>
        <p:txBody>
          <a:bodyPr/>
          <a:lstStyle/>
          <a:p>
            <a:r>
              <a:rPr lang="de-DE" smtClean="0"/>
              <a:t>Timer Events</a:t>
            </a:r>
            <a:endParaRPr lang="de-DE"/>
          </a:p>
        </p:txBody>
      </p:sp>
      <p:sp>
        <p:nvSpPr>
          <p:cNvPr id="101383" name="Rectangle 7"/>
          <p:cNvSpPr>
            <a:spLocks noGrp="1" noChangeArrowheads="1"/>
          </p:cNvSpPr>
          <p:nvPr>
            <p:ph type="title"/>
          </p:nvPr>
        </p:nvSpPr>
        <p:spPr>
          <a:xfrm>
            <a:off x="630238" y="682625"/>
            <a:ext cx="8067675" cy="461665"/>
          </a:xfrm>
        </p:spPr>
        <p:txBody>
          <a:bodyPr/>
          <a:lstStyle/>
          <a:p>
            <a:r>
              <a:rPr lang="de-DE" smtClean="0"/>
              <a:t>Enhanced Theatre Cuelist</a:t>
            </a:r>
            <a:endParaRPr lang="de-DE"/>
          </a:p>
        </p:txBody>
      </p:sp>
      <p:pic>
        <p:nvPicPr>
          <p:cNvPr id="111618" name="Picture 2"/>
          <p:cNvPicPr>
            <a:picLocks noChangeAspect="1" noChangeArrowheads="1"/>
          </p:cNvPicPr>
          <p:nvPr/>
        </p:nvPicPr>
        <p:blipFill>
          <a:blip r:embed="rId5"/>
          <a:srcRect/>
          <a:stretch>
            <a:fillRect/>
          </a:stretch>
        </p:blipFill>
        <p:spPr bwMode="auto">
          <a:xfrm>
            <a:off x="752290" y="1891546"/>
            <a:ext cx="2419350" cy="962025"/>
          </a:xfrm>
          <a:prstGeom prst="rect">
            <a:avLst/>
          </a:prstGeom>
          <a:ln>
            <a:noFill/>
          </a:ln>
          <a:effectLst>
            <a:outerShdw blurRad="292100" dist="139700" dir="2700000" algn="tl" rotWithShape="0">
              <a:srgbClr val="333333">
                <a:alpha val="65000"/>
              </a:srgbClr>
            </a:outerShdw>
          </a:effectLst>
        </p:spPr>
      </p:pic>
      <p:sp>
        <p:nvSpPr>
          <p:cNvPr id="6" name="Pfeil nach links 5"/>
          <p:cNvSpPr/>
          <p:nvPr/>
        </p:nvSpPr>
        <p:spPr bwMode="auto">
          <a:xfrm rot="5400000">
            <a:off x="1571175" y="2759110"/>
            <a:ext cx="878889" cy="266330"/>
          </a:xfrm>
          <a:prstGeom prst="leftArrow">
            <a:avLst/>
          </a:prstGeom>
          <a:gradFill flip="none" rotWithShape="1">
            <a:gsLst>
              <a:gs pos="0">
                <a:srgbClr val="FF9966">
                  <a:shade val="30000"/>
                  <a:satMod val="115000"/>
                </a:srgbClr>
              </a:gs>
              <a:gs pos="50000">
                <a:srgbClr val="FF9966">
                  <a:shade val="67500"/>
                  <a:satMod val="115000"/>
                </a:srgbClr>
              </a:gs>
              <a:gs pos="100000">
                <a:srgbClr val="FF9966">
                  <a:shade val="100000"/>
                  <a:satMod val="115000"/>
                </a:srgbClr>
              </a:gs>
            </a:gsLst>
            <a:lin ang="0" scaled="1"/>
            <a:tileRect/>
          </a:gradFill>
          <a:ln w="9525" cap="flat" cmpd="sng" algn="ctr">
            <a:solidFill>
              <a:srgbClr val="5F5F5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a:endParaRPr>
          </a:p>
        </p:txBody>
      </p:sp>
      <p:pic>
        <p:nvPicPr>
          <p:cNvPr id="111619" name="Picture 3"/>
          <p:cNvPicPr>
            <a:picLocks noChangeAspect="1" noChangeArrowheads="1"/>
          </p:cNvPicPr>
          <p:nvPr/>
        </p:nvPicPr>
        <p:blipFill>
          <a:blip r:embed="rId6"/>
          <a:srcRect/>
          <a:stretch>
            <a:fillRect/>
          </a:stretch>
        </p:blipFill>
        <p:spPr bwMode="auto">
          <a:xfrm>
            <a:off x="3908626" y="1881048"/>
            <a:ext cx="2409825" cy="1924050"/>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7"/>
          <a:srcRect/>
          <a:stretch>
            <a:fillRect/>
          </a:stretch>
        </p:blipFill>
        <p:spPr bwMode="auto">
          <a:xfrm>
            <a:off x="879083" y="4368202"/>
            <a:ext cx="7077075" cy="10191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81" name="Picture 5" descr="&#10;Studer.gif                                                     0001D945DP_MAC                         C13D61BC:"/>
          <p:cNvPicPr>
            <a:picLocks noChangeAspect="1" noChangeArrowheads="1"/>
          </p:cNvPicPr>
          <p:nvPr/>
        </p:nvPicPr>
        <p:blipFill>
          <a:blip r:embed="rId2" r:link="rId3"/>
          <a:srcRect/>
          <a:stretch>
            <a:fillRect/>
          </a:stretch>
        </p:blipFill>
        <p:spPr bwMode="auto">
          <a:xfrm>
            <a:off x="585788" y="5953125"/>
            <a:ext cx="1196975" cy="319088"/>
          </a:xfrm>
          <a:prstGeom prst="rect">
            <a:avLst/>
          </a:prstGeom>
          <a:noFill/>
        </p:spPr>
      </p:pic>
      <p:sp>
        <p:nvSpPr>
          <p:cNvPr id="101382" name="Rectangle 6"/>
          <p:cNvSpPr>
            <a:spLocks noGrp="1" noChangeArrowheads="1"/>
          </p:cNvSpPr>
          <p:nvPr>
            <p:ph type="body" idx="1"/>
          </p:nvPr>
        </p:nvSpPr>
        <p:spPr>
          <a:xfrm>
            <a:off x="656871" y="1342439"/>
            <a:ext cx="8067675" cy="4121150"/>
          </a:xfrm>
        </p:spPr>
        <p:txBody>
          <a:bodyPr/>
          <a:lstStyle/>
          <a:p>
            <a:r>
              <a:rPr lang="de-DE" smtClean="0"/>
              <a:t>MIDI Machine Control (MMC) Events</a:t>
            </a:r>
            <a:endParaRPr lang="de-DE"/>
          </a:p>
        </p:txBody>
      </p:sp>
      <p:sp>
        <p:nvSpPr>
          <p:cNvPr id="101383" name="Rectangle 7"/>
          <p:cNvSpPr>
            <a:spLocks noGrp="1" noChangeArrowheads="1"/>
          </p:cNvSpPr>
          <p:nvPr>
            <p:ph type="title"/>
          </p:nvPr>
        </p:nvSpPr>
        <p:spPr>
          <a:xfrm>
            <a:off x="630238" y="682625"/>
            <a:ext cx="8067675" cy="461665"/>
          </a:xfrm>
        </p:spPr>
        <p:txBody>
          <a:bodyPr/>
          <a:lstStyle/>
          <a:p>
            <a:r>
              <a:rPr lang="de-DE" smtClean="0"/>
              <a:t>Enhanced Theatre Cuelist</a:t>
            </a:r>
            <a:endParaRPr lang="de-DE"/>
          </a:p>
        </p:txBody>
      </p:sp>
      <p:pic>
        <p:nvPicPr>
          <p:cNvPr id="112643" name="Picture 3"/>
          <p:cNvPicPr>
            <a:picLocks noChangeAspect="1" noChangeArrowheads="1"/>
          </p:cNvPicPr>
          <p:nvPr/>
        </p:nvPicPr>
        <p:blipFill>
          <a:blip r:embed="rId4"/>
          <a:srcRect/>
          <a:stretch>
            <a:fillRect/>
          </a:stretch>
        </p:blipFill>
        <p:spPr bwMode="auto">
          <a:xfrm>
            <a:off x="3794743" y="1908976"/>
            <a:ext cx="2495550" cy="1885950"/>
          </a:xfrm>
          <a:prstGeom prst="rect">
            <a:avLst/>
          </a:prstGeom>
          <a:ln>
            <a:noFill/>
          </a:ln>
          <a:effectLst>
            <a:outerShdw blurRad="292100" dist="139700" dir="2700000" algn="tl" rotWithShape="0">
              <a:srgbClr val="333333">
                <a:alpha val="65000"/>
              </a:srgbClr>
            </a:outerShdw>
          </a:effectLst>
        </p:spPr>
      </p:pic>
      <p:pic>
        <p:nvPicPr>
          <p:cNvPr id="112644" name="Picture 4"/>
          <p:cNvPicPr>
            <a:picLocks noChangeAspect="1" noChangeArrowheads="1"/>
          </p:cNvPicPr>
          <p:nvPr/>
        </p:nvPicPr>
        <p:blipFill>
          <a:blip r:embed="rId5"/>
          <a:srcRect/>
          <a:stretch>
            <a:fillRect/>
          </a:stretch>
        </p:blipFill>
        <p:spPr bwMode="auto">
          <a:xfrm>
            <a:off x="714837" y="1909296"/>
            <a:ext cx="2476500" cy="962025"/>
          </a:xfrm>
          <a:prstGeom prst="rect">
            <a:avLst/>
          </a:prstGeom>
          <a:ln>
            <a:noFill/>
          </a:ln>
          <a:effectLst>
            <a:outerShdw blurRad="292100" dist="139700" dir="2700000" algn="tl" rotWithShape="0">
              <a:srgbClr val="333333">
                <a:alpha val="65000"/>
              </a:srgbClr>
            </a:outerShdw>
          </a:effectLst>
        </p:spPr>
      </p:pic>
      <p:sp>
        <p:nvSpPr>
          <p:cNvPr id="8" name="Pfeil nach links 7"/>
          <p:cNvSpPr/>
          <p:nvPr/>
        </p:nvSpPr>
        <p:spPr bwMode="auto">
          <a:xfrm rot="5400000">
            <a:off x="1162802" y="2785744"/>
            <a:ext cx="878889" cy="266330"/>
          </a:xfrm>
          <a:prstGeom prst="leftArrow">
            <a:avLst/>
          </a:prstGeom>
          <a:gradFill flip="none" rotWithShape="1">
            <a:gsLst>
              <a:gs pos="0">
                <a:srgbClr val="FF9966">
                  <a:shade val="30000"/>
                  <a:satMod val="115000"/>
                </a:srgbClr>
              </a:gs>
              <a:gs pos="50000">
                <a:srgbClr val="FF9966">
                  <a:shade val="67500"/>
                  <a:satMod val="115000"/>
                </a:srgbClr>
              </a:gs>
              <a:gs pos="100000">
                <a:srgbClr val="FF9966">
                  <a:shade val="100000"/>
                  <a:satMod val="115000"/>
                </a:srgbClr>
              </a:gs>
            </a:gsLst>
            <a:lin ang="0" scaled="1"/>
            <a:tileRect/>
          </a:gradFill>
          <a:ln w="9525" cap="flat" cmpd="sng" algn="ctr">
            <a:solidFill>
              <a:srgbClr val="5F5F5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81" name="Picture 5" descr="&#10;Studer.gif                                                     0001D945DP_MAC                         C13D61BC:"/>
          <p:cNvPicPr>
            <a:picLocks noChangeAspect="1" noChangeArrowheads="1"/>
          </p:cNvPicPr>
          <p:nvPr/>
        </p:nvPicPr>
        <p:blipFill>
          <a:blip r:embed="rId2" r:link="rId3"/>
          <a:srcRect/>
          <a:stretch>
            <a:fillRect/>
          </a:stretch>
        </p:blipFill>
        <p:spPr bwMode="auto">
          <a:xfrm>
            <a:off x="585788" y="5953125"/>
            <a:ext cx="1196975" cy="319088"/>
          </a:xfrm>
          <a:prstGeom prst="rect">
            <a:avLst/>
          </a:prstGeom>
          <a:noFill/>
        </p:spPr>
      </p:pic>
      <p:sp>
        <p:nvSpPr>
          <p:cNvPr id="101382" name="Rectangle 6"/>
          <p:cNvSpPr>
            <a:spLocks noGrp="1" noChangeArrowheads="1"/>
          </p:cNvSpPr>
          <p:nvPr>
            <p:ph type="body" idx="1"/>
          </p:nvPr>
        </p:nvSpPr>
        <p:spPr/>
        <p:txBody>
          <a:bodyPr/>
          <a:lstStyle/>
          <a:p>
            <a:r>
              <a:rPr lang="de-DE" smtClean="0"/>
              <a:t>Library Events</a:t>
            </a:r>
            <a:endParaRPr lang="de-DE"/>
          </a:p>
        </p:txBody>
      </p:sp>
      <p:sp>
        <p:nvSpPr>
          <p:cNvPr id="101383" name="Rectangle 7"/>
          <p:cNvSpPr>
            <a:spLocks noGrp="1" noChangeArrowheads="1"/>
          </p:cNvSpPr>
          <p:nvPr>
            <p:ph type="title"/>
          </p:nvPr>
        </p:nvSpPr>
        <p:spPr>
          <a:xfrm>
            <a:off x="630238" y="682625"/>
            <a:ext cx="8067675" cy="461665"/>
          </a:xfrm>
        </p:spPr>
        <p:txBody>
          <a:bodyPr/>
          <a:lstStyle/>
          <a:p>
            <a:r>
              <a:rPr lang="de-DE" smtClean="0"/>
              <a:t>Enhanced Theatre Cuelist</a:t>
            </a:r>
            <a:endParaRPr lang="de-DE"/>
          </a:p>
        </p:txBody>
      </p:sp>
      <p:pic>
        <p:nvPicPr>
          <p:cNvPr id="6" name="Picture 4"/>
          <p:cNvPicPr>
            <a:picLocks noChangeAspect="1" noChangeArrowheads="1"/>
          </p:cNvPicPr>
          <p:nvPr/>
        </p:nvPicPr>
        <p:blipFill>
          <a:blip r:embed="rId4"/>
          <a:srcRect/>
          <a:stretch>
            <a:fillRect/>
          </a:stretch>
        </p:blipFill>
        <p:spPr bwMode="auto">
          <a:xfrm>
            <a:off x="714837" y="1909296"/>
            <a:ext cx="2476500" cy="962025"/>
          </a:xfrm>
          <a:prstGeom prst="rect">
            <a:avLst/>
          </a:prstGeom>
          <a:ln>
            <a:noFill/>
          </a:ln>
          <a:effectLst>
            <a:outerShdw blurRad="292100" dist="139700" dir="2700000" algn="tl" rotWithShape="0">
              <a:srgbClr val="333333">
                <a:alpha val="65000"/>
              </a:srgbClr>
            </a:outerShdw>
          </a:effectLst>
        </p:spPr>
      </p:pic>
      <p:sp>
        <p:nvSpPr>
          <p:cNvPr id="5" name="Pfeil nach links 4"/>
          <p:cNvSpPr/>
          <p:nvPr/>
        </p:nvSpPr>
        <p:spPr bwMode="auto">
          <a:xfrm rot="5400000">
            <a:off x="630142" y="2803499"/>
            <a:ext cx="878889" cy="266330"/>
          </a:xfrm>
          <a:prstGeom prst="leftArrow">
            <a:avLst/>
          </a:prstGeom>
          <a:gradFill flip="none" rotWithShape="1">
            <a:gsLst>
              <a:gs pos="0">
                <a:srgbClr val="FF9966">
                  <a:shade val="30000"/>
                  <a:satMod val="115000"/>
                </a:srgbClr>
              </a:gs>
              <a:gs pos="50000">
                <a:srgbClr val="FF9966">
                  <a:shade val="67500"/>
                  <a:satMod val="115000"/>
                </a:srgbClr>
              </a:gs>
              <a:gs pos="100000">
                <a:srgbClr val="FF9966">
                  <a:shade val="100000"/>
                  <a:satMod val="115000"/>
                </a:srgbClr>
              </a:gs>
            </a:gsLst>
            <a:lin ang="0" scaled="1"/>
            <a:tileRect/>
          </a:gradFill>
          <a:ln w="9525" cap="flat" cmpd="sng" algn="ctr">
            <a:solidFill>
              <a:srgbClr val="5F5F5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a:endParaRPr>
          </a:p>
        </p:txBody>
      </p:sp>
      <p:pic>
        <p:nvPicPr>
          <p:cNvPr id="113666" name="Picture 2"/>
          <p:cNvPicPr>
            <a:picLocks noChangeAspect="1" noChangeArrowheads="1"/>
          </p:cNvPicPr>
          <p:nvPr/>
        </p:nvPicPr>
        <p:blipFill>
          <a:blip r:embed="rId5"/>
          <a:srcRect/>
          <a:stretch>
            <a:fillRect/>
          </a:stretch>
        </p:blipFill>
        <p:spPr bwMode="auto">
          <a:xfrm>
            <a:off x="3640355" y="1891868"/>
            <a:ext cx="2466975" cy="18669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81" name="Picture 5" descr="&#10;Studer.gif                                                     0001D945DP_MAC                         C13D61BC:"/>
          <p:cNvPicPr>
            <a:picLocks noChangeAspect="1" noChangeArrowheads="1"/>
          </p:cNvPicPr>
          <p:nvPr/>
        </p:nvPicPr>
        <p:blipFill>
          <a:blip r:embed="rId2" r:link="rId3"/>
          <a:srcRect/>
          <a:stretch>
            <a:fillRect/>
          </a:stretch>
        </p:blipFill>
        <p:spPr bwMode="auto">
          <a:xfrm>
            <a:off x="585788" y="5953125"/>
            <a:ext cx="1196975" cy="319088"/>
          </a:xfrm>
          <a:prstGeom prst="rect">
            <a:avLst/>
          </a:prstGeom>
          <a:noFill/>
        </p:spPr>
      </p:pic>
      <p:sp>
        <p:nvSpPr>
          <p:cNvPr id="101382" name="Rectangle 6"/>
          <p:cNvSpPr>
            <a:spLocks noGrp="1" noChangeArrowheads="1"/>
          </p:cNvSpPr>
          <p:nvPr>
            <p:ph type="body" idx="1"/>
          </p:nvPr>
        </p:nvSpPr>
        <p:spPr/>
        <p:txBody>
          <a:bodyPr/>
          <a:lstStyle/>
          <a:p>
            <a:r>
              <a:rPr lang="de-DE" smtClean="0"/>
              <a:t>Cue based theatre productions need exceptional parameter changes per channel, usually for a number of subsequential cues.</a:t>
            </a:r>
          </a:p>
          <a:p>
            <a:r>
              <a:rPr lang="de-DE" smtClean="0"/>
              <a:t>Example : in scene 2, the character „Queen“ is wearing a bulky crown – therefore the lav mic sound gets changed due to reflections. The solution is to change the EQ of this channel to make up for the changed response of the mic. This is only valid for the cues within scene2 – in scene3 the original EQ settings can be applied again – since the „Queen“ is not wearing the crown anymore. </a:t>
            </a:r>
          </a:p>
          <a:p>
            <a:r>
              <a:rPr lang="de-DE" smtClean="0"/>
              <a:t>This can be achieved with Library Events</a:t>
            </a:r>
          </a:p>
          <a:p>
            <a:r>
              <a:rPr lang="de-DE" smtClean="0"/>
              <a:t>The good thing with Library Events is that they can be adjusted while running the show – without the need to update the settings  into cues which still lay ahead of the current cue.</a:t>
            </a:r>
            <a:endParaRPr lang="de-DE"/>
          </a:p>
        </p:txBody>
      </p:sp>
      <p:sp>
        <p:nvSpPr>
          <p:cNvPr id="101383" name="Rectangle 7"/>
          <p:cNvSpPr>
            <a:spLocks noGrp="1" noChangeArrowheads="1"/>
          </p:cNvSpPr>
          <p:nvPr>
            <p:ph type="title"/>
          </p:nvPr>
        </p:nvSpPr>
        <p:spPr>
          <a:xfrm>
            <a:off x="630238" y="682625"/>
            <a:ext cx="8067675" cy="461665"/>
          </a:xfrm>
        </p:spPr>
        <p:txBody>
          <a:bodyPr/>
          <a:lstStyle/>
          <a:p>
            <a:r>
              <a:rPr lang="de-DE" smtClean="0"/>
              <a:t>Work with Library Events</a:t>
            </a:r>
            <a:endParaRPr lang="de-DE"/>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81" name="Picture 5" descr="&#10;Studer.gif                                                     0001D945DP_MAC                         C13D61BC:"/>
          <p:cNvPicPr>
            <a:picLocks noChangeAspect="1" noChangeArrowheads="1"/>
          </p:cNvPicPr>
          <p:nvPr/>
        </p:nvPicPr>
        <p:blipFill>
          <a:blip r:embed="rId2" r:link="rId3"/>
          <a:srcRect/>
          <a:stretch>
            <a:fillRect/>
          </a:stretch>
        </p:blipFill>
        <p:spPr bwMode="auto">
          <a:xfrm>
            <a:off x="585788" y="5953125"/>
            <a:ext cx="1196975" cy="319088"/>
          </a:xfrm>
          <a:prstGeom prst="rect">
            <a:avLst/>
          </a:prstGeom>
          <a:noFill/>
        </p:spPr>
      </p:pic>
      <p:sp>
        <p:nvSpPr>
          <p:cNvPr id="101382" name="Rectangle 6"/>
          <p:cNvSpPr>
            <a:spLocks noGrp="1" noChangeArrowheads="1"/>
          </p:cNvSpPr>
          <p:nvPr>
            <p:ph type="body" idx="1"/>
          </p:nvPr>
        </p:nvSpPr>
        <p:spPr/>
        <p:txBody>
          <a:bodyPr/>
          <a:lstStyle/>
          <a:p>
            <a:endParaRPr lang="de-DE"/>
          </a:p>
        </p:txBody>
      </p:sp>
      <p:sp>
        <p:nvSpPr>
          <p:cNvPr id="101383" name="Rectangle 7"/>
          <p:cNvSpPr>
            <a:spLocks noGrp="1" noChangeArrowheads="1"/>
          </p:cNvSpPr>
          <p:nvPr>
            <p:ph type="title"/>
          </p:nvPr>
        </p:nvSpPr>
        <p:spPr>
          <a:xfrm>
            <a:off x="630238" y="682625"/>
            <a:ext cx="8067675" cy="461665"/>
          </a:xfrm>
        </p:spPr>
        <p:txBody>
          <a:bodyPr/>
          <a:lstStyle/>
          <a:p>
            <a:r>
              <a:rPr lang="de-DE" smtClean="0"/>
              <a:t>Work with Library Events</a:t>
            </a:r>
            <a:endParaRPr lang="de-DE"/>
          </a:p>
        </p:txBody>
      </p:sp>
      <p:pic>
        <p:nvPicPr>
          <p:cNvPr id="116738" name="Picture 2"/>
          <p:cNvPicPr>
            <a:picLocks noChangeAspect="1" noChangeArrowheads="1"/>
          </p:cNvPicPr>
          <p:nvPr/>
        </p:nvPicPr>
        <p:blipFill>
          <a:blip r:embed="rId4"/>
          <a:srcRect/>
          <a:stretch>
            <a:fillRect/>
          </a:stretch>
        </p:blipFill>
        <p:spPr bwMode="auto">
          <a:xfrm>
            <a:off x="543342" y="1215547"/>
            <a:ext cx="7915275" cy="4657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3" name="Rectangle 7"/>
          <p:cNvSpPr>
            <a:spLocks noGrp="1" noChangeArrowheads="1"/>
          </p:cNvSpPr>
          <p:nvPr>
            <p:ph type="subTitle" idx="1"/>
          </p:nvPr>
        </p:nvSpPr>
        <p:spPr/>
        <p:txBody>
          <a:bodyPr/>
          <a:lstStyle/>
          <a:p>
            <a:r>
              <a:rPr lang="de-DE" sz="1400" b="0" smtClean="0"/>
              <a:t>Peter Weber </a:t>
            </a:r>
          </a:p>
          <a:p>
            <a:r>
              <a:rPr lang="de-DE" sz="1400" b="0" smtClean="0"/>
              <a:t>Product Manager Vista Series Consoles</a:t>
            </a:r>
          </a:p>
          <a:p>
            <a:r>
              <a:rPr lang="de-DE" sz="1400" b="0" smtClean="0"/>
              <a:t>30.06.2009</a:t>
            </a:r>
            <a:endParaRPr lang="de-DE" sz="1400" b="0"/>
          </a:p>
        </p:txBody>
      </p:sp>
      <p:pic>
        <p:nvPicPr>
          <p:cNvPr id="106506" name="Picture 10"/>
          <p:cNvPicPr>
            <a:picLocks noChangeAspect="1" noChangeArrowheads="1"/>
          </p:cNvPicPr>
          <p:nvPr/>
        </p:nvPicPr>
        <p:blipFill>
          <a:blip r:embed="rId2"/>
          <a:srcRect l="8127" b="24331"/>
          <a:stretch>
            <a:fillRect/>
          </a:stretch>
        </p:blipFill>
        <p:spPr bwMode="auto">
          <a:xfrm>
            <a:off x="1704513" y="1829032"/>
            <a:ext cx="7070693" cy="1852319"/>
          </a:xfrm>
          <a:prstGeom prst="rect">
            <a:avLst/>
          </a:prstGeom>
          <a:ln>
            <a:noFill/>
          </a:ln>
          <a:effectLst>
            <a:softEdge rad="112500"/>
          </a:effectLst>
        </p:spPr>
      </p:pic>
      <p:sp>
        <p:nvSpPr>
          <p:cNvPr id="4" name="Textfeld 3"/>
          <p:cNvSpPr txBox="1"/>
          <p:nvPr/>
        </p:nvSpPr>
        <p:spPr>
          <a:xfrm>
            <a:off x="2790674" y="3764496"/>
            <a:ext cx="5747665" cy="461665"/>
          </a:xfrm>
          <a:prstGeom prst="rect">
            <a:avLst/>
          </a:prstGeom>
          <a:noFill/>
        </p:spPr>
        <p:txBody>
          <a:bodyPr wrap="square" rtlCol="0">
            <a:spAutoFit/>
          </a:bodyPr>
          <a:lstStyle/>
          <a:p>
            <a:r>
              <a:rPr lang="en-GB" sz="2400" b="1" smtClean="0">
                <a:effectLst>
                  <a:outerShdw blurRad="101600" sx="102000" sy="102000" algn="ctr" rotWithShape="0">
                    <a:prstClr val="black">
                      <a:alpha val="21000"/>
                    </a:prstClr>
                  </a:outerShdw>
                </a:effectLst>
                <a:latin typeface="+mj-lt"/>
              </a:rPr>
              <a:t>V 4.2 : Dynamic Automation for Vista5</a:t>
            </a:r>
            <a:endParaRPr lang="en-GB" sz="2400" b="1">
              <a:effectLst>
                <a:outerShdw blurRad="101600" sx="102000" sy="102000" algn="ctr" rotWithShape="0">
                  <a:prstClr val="black">
                    <a:alpha val="21000"/>
                  </a:prstClr>
                </a:outerShdw>
              </a:effectLst>
              <a:latin typeface="+mj-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81" name="Picture 5" descr="&#10;Studer.gif                                                     0001D945DP_MAC                         C13D61BC:"/>
          <p:cNvPicPr>
            <a:picLocks noChangeAspect="1" noChangeArrowheads="1"/>
          </p:cNvPicPr>
          <p:nvPr/>
        </p:nvPicPr>
        <p:blipFill>
          <a:blip r:embed="rId2" r:link="rId3"/>
          <a:srcRect/>
          <a:stretch>
            <a:fillRect/>
          </a:stretch>
        </p:blipFill>
        <p:spPr bwMode="auto">
          <a:xfrm>
            <a:off x="585788" y="5953125"/>
            <a:ext cx="1196975" cy="319088"/>
          </a:xfrm>
          <a:prstGeom prst="rect">
            <a:avLst/>
          </a:prstGeom>
          <a:noFill/>
        </p:spPr>
      </p:pic>
      <p:sp>
        <p:nvSpPr>
          <p:cNvPr id="101382" name="Rectangle 6"/>
          <p:cNvSpPr>
            <a:spLocks noGrp="1" noChangeArrowheads="1"/>
          </p:cNvSpPr>
          <p:nvPr>
            <p:ph type="body" idx="1"/>
          </p:nvPr>
        </p:nvSpPr>
        <p:spPr>
          <a:xfrm>
            <a:off x="674626" y="1360194"/>
            <a:ext cx="8067675" cy="4121150"/>
          </a:xfrm>
        </p:spPr>
        <p:txBody>
          <a:bodyPr/>
          <a:lstStyle/>
          <a:p>
            <a:r>
              <a:rPr lang="de-DE" smtClean="0"/>
              <a:t>VCA/Mute Events</a:t>
            </a:r>
            <a:endParaRPr lang="de-DE"/>
          </a:p>
        </p:txBody>
      </p:sp>
      <p:sp>
        <p:nvSpPr>
          <p:cNvPr id="101383" name="Rectangle 7"/>
          <p:cNvSpPr>
            <a:spLocks noGrp="1" noChangeArrowheads="1"/>
          </p:cNvSpPr>
          <p:nvPr>
            <p:ph type="title"/>
          </p:nvPr>
        </p:nvSpPr>
        <p:spPr>
          <a:xfrm>
            <a:off x="630238" y="682625"/>
            <a:ext cx="8067675" cy="461665"/>
          </a:xfrm>
        </p:spPr>
        <p:txBody>
          <a:bodyPr/>
          <a:lstStyle/>
          <a:p>
            <a:r>
              <a:rPr lang="de-DE" smtClean="0"/>
              <a:t>Enhanced Theatre Cuelist</a:t>
            </a:r>
            <a:endParaRPr lang="de-DE"/>
          </a:p>
        </p:txBody>
      </p:sp>
      <p:pic>
        <p:nvPicPr>
          <p:cNvPr id="114690" name="Picture 2"/>
          <p:cNvPicPr>
            <a:picLocks noChangeAspect="1" noChangeArrowheads="1"/>
          </p:cNvPicPr>
          <p:nvPr/>
        </p:nvPicPr>
        <p:blipFill>
          <a:blip r:embed="rId4"/>
          <a:srcRect/>
          <a:stretch>
            <a:fillRect/>
          </a:stretch>
        </p:blipFill>
        <p:spPr bwMode="auto">
          <a:xfrm>
            <a:off x="864880" y="1925206"/>
            <a:ext cx="6029325" cy="1800225"/>
          </a:xfrm>
          <a:prstGeom prst="rect">
            <a:avLst/>
          </a:prstGeom>
          <a:ln>
            <a:noFill/>
          </a:ln>
          <a:effectLst>
            <a:outerShdw blurRad="292100" dist="139700" dir="2700000" algn="tl" rotWithShape="0">
              <a:srgbClr val="333333">
                <a:alpha val="65000"/>
              </a:srgbClr>
            </a:outerShdw>
          </a:effectLst>
        </p:spPr>
      </p:pic>
      <p:sp>
        <p:nvSpPr>
          <p:cNvPr id="6" name="Pfeil nach links 5"/>
          <p:cNvSpPr/>
          <p:nvPr/>
        </p:nvSpPr>
        <p:spPr bwMode="auto">
          <a:xfrm rot="5400000">
            <a:off x="4903446" y="3179506"/>
            <a:ext cx="1653840" cy="266330"/>
          </a:xfrm>
          <a:prstGeom prst="leftArrow">
            <a:avLst/>
          </a:prstGeom>
          <a:gradFill flip="none" rotWithShape="1">
            <a:gsLst>
              <a:gs pos="0">
                <a:srgbClr val="FF9966">
                  <a:shade val="30000"/>
                  <a:satMod val="115000"/>
                </a:srgbClr>
              </a:gs>
              <a:gs pos="50000">
                <a:srgbClr val="FF9966">
                  <a:shade val="67500"/>
                  <a:satMod val="115000"/>
                </a:srgbClr>
              </a:gs>
              <a:gs pos="100000">
                <a:srgbClr val="FF9966">
                  <a:shade val="100000"/>
                  <a:satMod val="115000"/>
                </a:srgbClr>
              </a:gs>
            </a:gsLst>
            <a:lin ang="0" scaled="1"/>
            <a:tileRect/>
          </a:gradFill>
          <a:ln w="9525" cap="flat" cmpd="sng" algn="ctr">
            <a:solidFill>
              <a:srgbClr val="5F5F5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a:endParaRPr>
          </a:p>
        </p:txBody>
      </p:sp>
      <p:pic>
        <p:nvPicPr>
          <p:cNvPr id="114691" name="Picture 3"/>
          <p:cNvPicPr>
            <a:picLocks noChangeAspect="1" noChangeArrowheads="1"/>
          </p:cNvPicPr>
          <p:nvPr/>
        </p:nvPicPr>
        <p:blipFill>
          <a:blip r:embed="rId5"/>
          <a:srcRect/>
          <a:stretch>
            <a:fillRect/>
          </a:stretch>
        </p:blipFill>
        <p:spPr bwMode="auto">
          <a:xfrm>
            <a:off x="2312172" y="4066250"/>
            <a:ext cx="2495550" cy="18859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81" name="Picture 5" descr="&#10;Studer.gif                                                     0001D945DP_MAC                         C13D61BC:"/>
          <p:cNvPicPr>
            <a:picLocks noChangeAspect="1" noChangeArrowheads="1"/>
          </p:cNvPicPr>
          <p:nvPr/>
        </p:nvPicPr>
        <p:blipFill>
          <a:blip r:embed="rId2" r:link="rId3"/>
          <a:srcRect/>
          <a:stretch>
            <a:fillRect/>
          </a:stretch>
        </p:blipFill>
        <p:spPr bwMode="auto">
          <a:xfrm>
            <a:off x="585788" y="5953125"/>
            <a:ext cx="1196975" cy="319088"/>
          </a:xfrm>
          <a:prstGeom prst="rect">
            <a:avLst/>
          </a:prstGeom>
          <a:noFill/>
        </p:spPr>
      </p:pic>
      <p:sp>
        <p:nvSpPr>
          <p:cNvPr id="101382" name="Rectangle 6"/>
          <p:cNvSpPr>
            <a:spLocks noGrp="1" noChangeArrowheads="1"/>
          </p:cNvSpPr>
          <p:nvPr>
            <p:ph type="body" idx="1"/>
          </p:nvPr>
        </p:nvSpPr>
        <p:spPr/>
        <p:txBody>
          <a:bodyPr/>
          <a:lstStyle/>
          <a:p>
            <a:r>
              <a:rPr lang="de-DE" smtClean="0"/>
              <a:t>In cue based theatre productions - especially in the big musicals – sound designers have made the possibility to assign channels to VCA masters the basis of their mixing console cue list.</a:t>
            </a:r>
          </a:p>
          <a:p>
            <a:r>
              <a:rPr lang="de-DE" smtClean="0"/>
              <a:t>Its very easy for them just to use a small number of VCA masters during the show, reassigning slave channels from cue to cue – instead of working on the very large number of input channels directly.</a:t>
            </a:r>
          </a:p>
          <a:p>
            <a:r>
              <a:rPr lang="de-DE" smtClean="0"/>
              <a:t>This implies that the large work of setting up a cue list for a production – is assigning the appropriate channels to VCA masters on every single cue.</a:t>
            </a:r>
          </a:p>
          <a:p>
            <a:r>
              <a:rPr lang="de-DE" smtClean="0"/>
              <a:t>This can be achieved with VCA/Mute Events very easily</a:t>
            </a:r>
            <a:endParaRPr lang="de-DE"/>
          </a:p>
        </p:txBody>
      </p:sp>
      <p:sp>
        <p:nvSpPr>
          <p:cNvPr id="101383" name="Rectangle 7"/>
          <p:cNvSpPr>
            <a:spLocks noGrp="1" noChangeArrowheads="1"/>
          </p:cNvSpPr>
          <p:nvPr>
            <p:ph type="title"/>
          </p:nvPr>
        </p:nvSpPr>
        <p:spPr>
          <a:xfrm>
            <a:off x="630238" y="682625"/>
            <a:ext cx="8067675" cy="461665"/>
          </a:xfrm>
        </p:spPr>
        <p:txBody>
          <a:bodyPr/>
          <a:lstStyle/>
          <a:p>
            <a:r>
              <a:rPr lang="de-DE" smtClean="0"/>
              <a:t>Work with VCA/Mute Events</a:t>
            </a:r>
            <a:endParaRPr lang="de-DE"/>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81" name="Picture 5" descr="&#10;Studer.gif                                                     0001D945DP_MAC                         C13D61BC:"/>
          <p:cNvPicPr>
            <a:picLocks noChangeAspect="1" noChangeArrowheads="1"/>
          </p:cNvPicPr>
          <p:nvPr/>
        </p:nvPicPr>
        <p:blipFill>
          <a:blip r:embed="rId2" r:link="rId3"/>
          <a:srcRect/>
          <a:stretch>
            <a:fillRect/>
          </a:stretch>
        </p:blipFill>
        <p:spPr bwMode="auto">
          <a:xfrm>
            <a:off x="585788" y="5953125"/>
            <a:ext cx="1196975" cy="319088"/>
          </a:xfrm>
          <a:prstGeom prst="rect">
            <a:avLst/>
          </a:prstGeom>
          <a:noFill/>
        </p:spPr>
      </p:pic>
      <p:sp>
        <p:nvSpPr>
          <p:cNvPr id="101382" name="Rectangle 6"/>
          <p:cNvSpPr>
            <a:spLocks noGrp="1" noChangeArrowheads="1"/>
          </p:cNvSpPr>
          <p:nvPr>
            <p:ph type="body" idx="1"/>
          </p:nvPr>
        </p:nvSpPr>
        <p:spPr/>
        <p:txBody>
          <a:bodyPr/>
          <a:lstStyle/>
          <a:p>
            <a:endParaRPr lang="de-DE"/>
          </a:p>
        </p:txBody>
      </p:sp>
      <p:sp>
        <p:nvSpPr>
          <p:cNvPr id="101383" name="Rectangle 7"/>
          <p:cNvSpPr>
            <a:spLocks noGrp="1" noChangeArrowheads="1"/>
          </p:cNvSpPr>
          <p:nvPr>
            <p:ph type="title"/>
          </p:nvPr>
        </p:nvSpPr>
        <p:spPr>
          <a:xfrm>
            <a:off x="630238" y="682625"/>
            <a:ext cx="8067675" cy="461665"/>
          </a:xfrm>
        </p:spPr>
        <p:txBody>
          <a:bodyPr/>
          <a:lstStyle/>
          <a:p>
            <a:r>
              <a:rPr lang="de-DE" smtClean="0"/>
              <a:t>Work with VCA/Mute Events</a:t>
            </a:r>
            <a:endParaRPr lang="de-DE"/>
          </a:p>
        </p:txBody>
      </p:sp>
      <p:pic>
        <p:nvPicPr>
          <p:cNvPr id="1026" name="Picture 2"/>
          <p:cNvPicPr>
            <a:picLocks noChangeAspect="1" noChangeArrowheads="1"/>
          </p:cNvPicPr>
          <p:nvPr/>
        </p:nvPicPr>
        <p:blipFill>
          <a:blip r:embed="rId4"/>
          <a:srcRect/>
          <a:stretch>
            <a:fillRect/>
          </a:stretch>
        </p:blipFill>
        <p:spPr bwMode="auto">
          <a:xfrm>
            <a:off x="604546" y="1199082"/>
            <a:ext cx="5628303" cy="457777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81" name="Picture 5" descr="&#10;Studer.gif                                                     0001D945DP_MAC                         C13D61BC:"/>
          <p:cNvPicPr>
            <a:picLocks noChangeAspect="1" noChangeArrowheads="1"/>
          </p:cNvPicPr>
          <p:nvPr/>
        </p:nvPicPr>
        <p:blipFill>
          <a:blip r:embed="rId3" r:link="rId4"/>
          <a:srcRect/>
          <a:stretch>
            <a:fillRect/>
          </a:stretch>
        </p:blipFill>
        <p:spPr bwMode="auto">
          <a:xfrm>
            <a:off x="585788" y="5953125"/>
            <a:ext cx="1196975" cy="319088"/>
          </a:xfrm>
          <a:prstGeom prst="rect">
            <a:avLst/>
          </a:prstGeom>
          <a:noFill/>
        </p:spPr>
      </p:pic>
      <p:sp>
        <p:nvSpPr>
          <p:cNvPr id="101382" name="Rectangle 6"/>
          <p:cNvSpPr>
            <a:spLocks noGrp="1" noChangeArrowheads="1"/>
          </p:cNvSpPr>
          <p:nvPr>
            <p:ph type="body" idx="1"/>
          </p:nvPr>
        </p:nvSpPr>
        <p:spPr/>
        <p:txBody>
          <a:bodyPr/>
          <a:lstStyle/>
          <a:p>
            <a:r>
              <a:rPr lang="de-DE" smtClean="0"/>
              <a:t>Dynamic Cue Event</a:t>
            </a:r>
            <a:endParaRPr lang="de-DE"/>
          </a:p>
        </p:txBody>
      </p:sp>
      <p:sp>
        <p:nvSpPr>
          <p:cNvPr id="101383" name="Rectangle 7"/>
          <p:cNvSpPr>
            <a:spLocks noGrp="1" noChangeArrowheads="1"/>
          </p:cNvSpPr>
          <p:nvPr>
            <p:ph type="title"/>
          </p:nvPr>
        </p:nvSpPr>
        <p:spPr>
          <a:xfrm>
            <a:off x="630238" y="682625"/>
            <a:ext cx="8067675" cy="461665"/>
          </a:xfrm>
        </p:spPr>
        <p:txBody>
          <a:bodyPr/>
          <a:lstStyle/>
          <a:p>
            <a:r>
              <a:rPr lang="de-DE" smtClean="0"/>
              <a:t>Enhanced Theatre Cuelist</a:t>
            </a:r>
            <a:endParaRPr lang="de-DE"/>
          </a:p>
        </p:txBody>
      </p:sp>
      <p:pic>
        <p:nvPicPr>
          <p:cNvPr id="115714" name="Picture 2"/>
          <p:cNvPicPr>
            <a:picLocks noChangeAspect="1" noChangeArrowheads="1"/>
          </p:cNvPicPr>
          <p:nvPr/>
        </p:nvPicPr>
        <p:blipFill>
          <a:blip r:embed="rId5"/>
          <a:srcRect/>
          <a:stretch>
            <a:fillRect/>
          </a:stretch>
        </p:blipFill>
        <p:spPr bwMode="auto">
          <a:xfrm>
            <a:off x="781745" y="1935930"/>
            <a:ext cx="2466975" cy="962025"/>
          </a:xfrm>
          <a:prstGeom prst="rect">
            <a:avLst/>
          </a:prstGeom>
          <a:ln>
            <a:noFill/>
          </a:ln>
          <a:effectLst>
            <a:outerShdw blurRad="292100" dist="139700" dir="2700000" algn="tl" rotWithShape="0">
              <a:srgbClr val="333333">
                <a:alpha val="65000"/>
              </a:srgbClr>
            </a:outerShdw>
          </a:effectLst>
        </p:spPr>
      </p:pic>
      <p:sp>
        <p:nvSpPr>
          <p:cNvPr id="6" name="Pfeil nach links 5"/>
          <p:cNvSpPr/>
          <p:nvPr/>
        </p:nvSpPr>
        <p:spPr bwMode="auto">
          <a:xfrm rot="5400000">
            <a:off x="2450066" y="2821255"/>
            <a:ext cx="878889" cy="266330"/>
          </a:xfrm>
          <a:prstGeom prst="leftArrow">
            <a:avLst/>
          </a:prstGeom>
          <a:gradFill flip="none" rotWithShape="1">
            <a:gsLst>
              <a:gs pos="0">
                <a:srgbClr val="FF9966">
                  <a:shade val="30000"/>
                  <a:satMod val="115000"/>
                </a:srgbClr>
              </a:gs>
              <a:gs pos="50000">
                <a:srgbClr val="FF9966">
                  <a:shade val="67500"/>
                  <a:satMod val="115000"/>
                </a:srgbClr>
              </a:gs>
              <a:gs pos="100000">
                <a:srgbClr val="FF9966">
                  <a:shade val="100000"/>
                  <a:satMod val="115000"/>
                </a:srgbClr>
              </a:gs>
            </a:gsLst>
            <a:lin ang="0" scaled="1"/>
            <a:tileRect/>
          </a:gradFill>
          <a:ln w="9525" cap="flat" cmpd="sng" algn="ctr">
            <a:solidFill>
              <a:srgbClr val="5F5F5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a:endParaRPr>
          </a:p>
        </p:txBody>
      </p:sp>
      <p:pic>
        <p:nvPicPr>
          <p:cNvPr id="115715" name="Picture 3"/>
          <p:cNvPicPr>
            <a:picLocks noChangeAspect="1" noChangeArrowheads="1"/>
          </p:cNvPicPr>
          <p:nvPr/>
        </p:nvPicPr>
        <p:blipFill>
          <a:blip r:embed="rId6"/>
          <a:srcRect/>
          <a:stretch>
            <a:fillRect/>
          </a:stretch>
        </p:blipFill>
        <p:spPr bwMode="auto">
          <a:xfrm>
            <a:off x="4061719" y="1966358"/>
            <a:ext cx="2476500" cy="18954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p:cNvPicPr>
            <a:picLocks noChangeAspect="1" noChangeArrowheads="1"/>
          </p:cNvPicPr>
          <p:nvPr/>
        </p:nvPicPr>
        <p:blipFill>
          <a:blip r:embed="rId3">
            <a:lum bright="13000"/>
          </a:blip>
          <a:stretch>
            <a:fillRect/>
          </a:stretch>
        </p:blipFill>
        <p:spPr bwMode="auto">
          <a:xfrm>
            <a:off x="3969258" y="1172289"/>
            <a:ext cx="4491162" cy="2529694"/>
          </a:xfrm>
          <a:prstGeom prst="rect">
            <a:avLst/>
          </a:prstGeom>
          <a:solidFill>
            <a:srgbClr val="FFFFFF">
              <a:shade val="85000"/>
            </a:srgbClr>
          </a:solidFill>
          <a:ln w="190500" cap="rnd">
            <a:solidFill>
              <a:schemeClr val="bg2">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01382" name="Rectangle 6"/>
          <p:cNvSpPr>
            <a:spLocks noGrp="1" noChangeArrowheads="1"/>
          </p:cNvSpPr>
          <p:nvPr>
            <p:ph type="body" idx="1"/>
          </p:nvPr>
        </p:nvSpPr>
        <p:spPr>
          <a:xfrm>
            <a:off x="630238" y="1227024"/>
            <a:ext cx="8067675" cy="4854180"/>
          </a:xfrm>
        </p:spPr>
        <p:txBody>
          <a:bodyPr/>
          <a:lstStyle/>
          <a:p>
            <a:r>
              <a:rPr lang="de-DE" i="1" smtClean="0"/>
              <a:t>Virtual Vista</a:t>
            </a:r>
          </a:p>
          <a:p>
            <a:r>
              <a:rPr lang="de-DE" i="1" smtClean="0"/>
              <a:t>Theatre VCAs</a:t>
            </a:r>
          </a:p>
          <a:p>
            <a:r>
              <a:rPr lang="de-DE" i="1" smtClean="0"/>
              <a:t>Theatre Mute Groups</a:t>
            </a:r>
          </a:p>
          <a:p>
            <a:r>
              <a:rPr lang="de-DE" i="1" smtClean="0"/>
              <a:t>Hard- and Soft Mutes</a:t>
            </a:r>
          </a:p>
          <a:p>
            <a:r>
              <a:rPr lang="de-DE" i="1" smtClean="0"/>
              <a:t>Isolate Labels</a:t>
            </a:r>
          </a:p>
          <a:p>
            <a:r>
              <a:rPr lang="de-DE" i="1" smtClean="0">
                <a:solidFill>
                  <a:schemeClr val="accent2">
                    <a:lumMod val="75000"/>
                  </a:schemeClr>
                </a:solidFill>
              </a:rPr>
              <a:t>Enhanced Theatre Cuelist :</a:t>
            </a:r>
          </a:p>
          <a:p>
            <a:pPr lvl="2">
              <a:buClr>
                <a:srgbClr val="FF9966"/>
              </a:buClr>
              <a:buFont typeface="Wingdings" pitchFamily="2" charset="2"/>
              <a:buChar char="§"/>
            </a:pPr>
            <a:r>
              <a:rPr lang="de-DE" smtClean="0">
                <a:solidFill>
                  <a:schemeClr val="accent2">
                    <a:lumMod val="75000"/>
                  </a:schemeClr>
                </a:solidFill>
              </a:rPr>
              <a:t>Timer Events</a:t>
            </a:r>
          </a:p>
          <a:p>
            <a:pPr lvl="2">
              <a:buClr>
                <a:srgbClr val="FF9966"/>
              </a:buClr>
              <a:buFont typeface="Wingdings" pitchFamily="2" charset="2"/>
              <a:buChar char="§"/>
            </a:pPr>
            <a:r>
              <a:rPr lang="de-DE" smtClean="0">
                <a:solidFill>
                  <a:schemeClr val="accent2">
                    <a:lumMod val="75000"/>
                  </a:schemeClr>
                </a:solidFill>
              </a:rPr>
              <a:t>MIDI Events</a:t>
            </a:r>
          </a:p>
          <a:p>
            <a:pPr lvl="2">
              <a:buClr>
                <a:srgbClr val="FF9966"/>
              </a:buClr>
              <a:buFont typeface="Wingdings" pitchFamily="2" charset="2"/>
              <a:buChar char="§"/>
            </a:pPr>
            <a:r>
              <a:rPr lang="de-DE" smtClean="0">
                <a:solidFill>
                  <a:schemeClr val="accent2">
                    <a:lumMod val="75000"/>
                  </a:schemeClr>
                </a:solidFill>
              </a:rPr>
              <a:t>Library Events</a:t>
            </a:r>
          </a:p>
          <a:p>
            <a:pPr lvl="2">
              <a:buClr>
                <a:srgbClr val="FF9966"/>
              </a:buClr>
              <a:buFont typeface="Wingdings" pitchFamily="2" charset="2"/>
              <a:buChar char="§"/>
            </a:pPr>
            <a:r>
              <a:rPr lang="de-DE" smtClean="0">
                <a:solidFill>
                  <a:schemeClr val="accent2">
                    <a:lumMod val="75000"/>
                  </a:schemeClr>
                </a:solidFill>
              </a:rPr>
              <a:t>VCA/Mute Events</a:t>
            </a:r>
          </a:p>
          <a:p>
            <a:pPr lvl="2">
              <a:buClr>
                <a:srgbClr val="FF9966"/>
              </a:buClr>
              <a:buFont typeface="Wingdings" pitchFamily="2" charset="2"/>
              <a:buChar char="§"/>
            </a:pPr>
            <a:r>
              <a:rPr lang="de-DE" smtClean="0">
                <a:solidFill>
                  <a:schemeClr val="accent2">
                    <a:lumMod val="75000"/>
                  </a:schemeClr>
                </a:solidFill>
              </a:rPr>
              <a:t>Dynamic Cue Events</a:t>
            </a:r>
          </a:p>
          <a:p>
            <a:pPr>
              <a:buNone/>
            </a:pPr>
            <a:endParaRPr lang="de-DE" smtClean="0"/>
          </a:p>
          <a:p>
            <a:endParaRPr lang="de-DE"/>
          </a:p>
        </p:txBody>
      </p:sp>
      <p:sp>
        <p:nvSpPr>
          <p:cNvPr id="101383" name="Rectangle 7"/>
          <p:cNvSpPr>
            <a:spLocks noGrp="1" noChangeArrowheads="1"/>
          </p:cNvSpPr>
          <p:nvPr>
            <p:ph type="title"/>
          </p:nvPr>
        </p:nvSpPr>
        <p:spPr>
          <a:xfrm>
            <a:off x="630238" y="682625"/>
            <a:ext cx="8067675" cy="461665"/>
          </a:xfrm>
        </p:spPr>
        <p:txBody>
          <a:bodyPr/>
          <a:lstStyle/>
          <a:p>
            <a:r>
              <a:rPr lang="de-DE" smtClean="0"/>
              <a:t>Theatre Features</a:t>
            </a:r>
            <a:endParaRPr lang="de-DE"/>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0238" y="1240750"/>
            <a:ext cx="8067675" cy="584775"/>
          </a:xfrm>
        </p:spPr>
        <p:txBody>
          <a:bodyPr/>
          <a:lstStyle/>
          <a:p>
            <a:r>
              <a:rPr lang="en-GB" sz="3200" smtClean="0"/>
              <a:t>Part 2 : Practical Examples</a:t>
            </a:r>
            <a:endParaRPr lang="en-GB" sz="3200"/>
          </a:p>
        </p:txBody>
      </p:sp>
      <p:sp>
        <p:nvSpPr>
          <p:cNvPr id="3" name="Inhaltsplatzhalter 2"/>
          <p:cNvSpPr>
            <a:spLocks noGrp="1"/>
          </p:cNvSpPr>
          <p:nvPr>
            <p:ph idx="1"/>
          </p:nvPr>
        </p:nvSpPr>
        <p:spPr>
          <a:xfrm>
            <a:off x="653989" y="2102345"/>
            <a:ext cx="8067675" cy="4121150"/>
          </a:xfrm>
        </p:spPr>
        <p:txBody>
          <a:bodyPr/>
          <a:lstStyle/>
          <a:p>
            <a:r>
              <a:rPr lang="en-GB" smtClean="0"/>
              <a:t>Library Events</a:t>
            </a:r>
          </a:p>
          <a:p>
            <a:r>
              <a:rPr lang="en-GB" smtClean="0"/>
              <a:t>VCA/Mute Events</a:t>
            </a:r>
            <a:endParaRPr lang="en-GB"/>
          </a:p>
        </p:txBody>
      </p:sp>
      <p:pic>
        <p:nvPicPr>
          <p:cNvPr id="4" name="Picture 5" descr="&#10;Studer.gif                                                     0001D945DP_MAC                         C13D61BC:"/>
          <p:cNvPicPr>
            <a:picLocks noChangeAspect="1" noChangeArrowheads="1"/>
          </p:cNvPicPr>
          <p:nvPr/>
        </p:nvPicPr>
        <p:blipFill>
          <a:blip r:embed="rId2" r:link="rId3"/>
          <a:srcRect/>
          <a:stretch>
            <a:fillRect/>
          </a:stretch>
        </p:blipFill>
        <p:spPr bwMode="auto">
          <a:xfrm>
            <a:off x="585788" y="5953125"/>
            <a:ext cx="1196975" cy="319088"/>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2" name="Rectangle 6"/>
          <p:cNvSpPr>
            <a:spLocks noGrp="1" noChangeArrowheads="1"/>
          </p:cNvSpPr>
          <p:nvPr>
            <p:ph type="body" idx="1"/>
          </p:nvPr>
        </p:nvSpPr>
        <p:spPr/>
        <p:txBody>
          <a:bodyPr/>
          <a:lstStyle/>
          <a:p>
            <a:r>
              <a:rPr lang="de-DE" sz="1400" smtClean="0"/>
              <a:t>Make a basic setting (Patch, Labels, Bus assign, Gains, EQ, etc.)</a:t>
            </a:r>
          </a:p>
          <a:p>
            <a:r>
              <a:rPr lang="de-DE" sz="1400" smtClean="0"/>
              <a:t>Enter a few actors names, explain that an actor is always tied to a certain input channel</a:t>
            </a:r>
          </a:p>
          <a:p>
            <a:r>
              <a:rPr lang="de-DE" sz="1400" smtClean="0"/>
              <a:t>Make a number of cues</a:t>
            </a:r>
          </a:p>
          <a:p>
            <a:r>
              <a:rPr lang="de-DE" sz="1400" smtClean="0"/>
              <a:t>In a certain cue tweak the EQ on one channel because the character (channel) is in this cue speaking through a large beard.</a:t>
            </a:r>
          </a:p>
          <a:p>
            <a:r>
              <a:rPr lang="de-DE" sz="1400" smtClean="0"/>
              <a:t>Copy this EQ to the library of that particular actor and name it „beard EQ“</a:t>
            </a:r>
          </a:p>
          <a:p>
            <a:r>
              <a:rPr lang="de-DE" sz="1400" smtClean="0"/>
              <a:t>Show the two new Vistonics controls and search for the actor and apply the EQ setting to the cue</a:t>
            </a:r>
          </a:p>
          <a:p>
            <a:r>
              <a:rPr lang="de-DE" sz="1400" smtClean="0"/>
              <a:t>Repeat further down or on other channels</a:t>
            </a:r>
          </a:p>
          <a:p>
            <a:r>
              <a:rPr lang="de-DE" sz="1400" smtClean="0"/>
              <a:t>Tweak these settings while go through the play several times</a:t>
            </a:r>
          </a:p>
          <a:p>
            <a:r>
              <a:rPr lang="de-DE" sz="1400" smtClean="0"/>
              <a:t>Show Actor Character overview and change entries from here</a:t>
            </a:r>
          </a:p>
          <a:p>
            <a:r>
              <a:rPr lang="de-DE" sz="1400" smtClean="0"/>
              <a:t>Demonstrate „End show“ button</a:t>
            </a:r>
          </a:p>
          <a:p>
            <a:r>
              <a:rPr lang="de-DE" sz="1400" smtClean="0"/>
              <a:t>Create a ‚understudy‘-actor</a:t>
            </a:r>
          </a:p>
          <a:p>
            <a:r>
              <a:rPr lang="de-DE" sz="1400" smtClean="0"/>
              <a:t>Replace an actor by an understudy</a:t>
            </a:r>
            <a:endParaRPr lang="de-DE" sz="1400"/>
          </a:p>
        </p:txBody>
      </p:sp>
      <p:sp>
        <p:nvSpPr>
          <p:cNvPr id="101383" name="Rectangle 7"/>
          <p:cNvSpPr>
            <a:spLocks noGrp="1" noChangeArrowheads="1"/>
          </p:cNvSpPr>
          <p:nvPr>
            <p:ph type="title"/>
          </p:nvPr>
        </p:nvSpPr>
        <p:spPr>
          <a:xfrm>
            <a:off x="630238" y="682625"/>
            <a:ext cx="8067675" cy="461665"/>
          </a:xfrm>
        </p:spPr>
        <p:txBody>
          <a:bodyPr/>
          <a:lstStyle/>
          <a:p>
            <a:r>
              <a:rPr lang="de-DE" smtClean="0"/>
              <a:t>Practical example abstract – Library Events</a:t>
            </a:r>
            <a:endParaRPr lang="de-DE"/>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solidFill>
                  <a:schemeClr val="tx1">
                    <a:lumMod val="50000"/>
                    <a:lumOff val="50000"/>
                  </a:schemeClr>
                </a:solidFill>
              </a:rPr>
              <a:t>Practical example – Library Events</a:t>
            </a:r>
            <a:endParaRPr lang="en-GB">
              <a:solidFill>
                <a:schemeClr val="tx1">
                  <a:lumMod val="50000"/>
                  <a:lumOff val="50000"/>
                </a:schemeClr>
              </a:solidFill>
            </a:endParaRPr>
          </a:p>
        </p:txBody>
      </p:sp>
      <p:sp>
        <p:nvSpPr>
          <p:cNvPr id="3" name="Inhaltsplatzhalter 2"/>
          <p:cNvSpPr>
            <a:spLocks noGrp="1"/>
          </p:cNvSpPr>
          <p:nvPr>
            <p:ph idx="1"/>
          </p:nvPr>
        </p:nvSpPr>
        <p:spPr/>
        <p:txBody>
          <a:bodyPr/>
          <a:lstStyle/>
          <a:p>
            <a:r>
              <a:rPr lang="de-DE" smtClean="0"/>
              <a:t>Make a basic setting (Patch, Labels, Bus assign, Gains, EQ, etc.)</a:t>
            </a:r>
          </a:p>
        </p:txBody>
      </p:sp>
      <p:pic>
        <p:nvPicPr>
          <p:cNvPr id="3074" name="Picture 2"/>
          <p:cNvPicPr>
            <a:picLocks noChangeAspect="1" noChangeArrowheads="1"/>
          </p:cNvPicPr>
          <p:nvPr/>
        </p:nvPicPr>
        <p:blipFill>
          <a:blip r:embed="rId2"/>
          <a:srcRect/>
          <a:stretch>
            <a:fillRect/>
          </a:stretch>
        </p:blipFill>
        <p:spPr bwMode="auto">
          <a:xfrm>
            <a:off x="484857" y="2110220"/>
            <a:ext cx="3148845" cy="1844263"/>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4195078" y="2118693"/>
            <a:ext cx="2925967" cy="1835790"/>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7815077" y="2091046"/>
            <a:ext cx="628278" cy="1823238"/>
          </a:xfrm>
          <a:prstGeom prst="rect">
            <a:avLst/>
          </a:prstGeom>
          <a:noFill/>
          <a:ln w="9525">
            <a:noFill/>
            <a:miter lim="800000"/>
            <a:headEnd/>
            <a:tailEnd/>
          </a:ln>
          <a:effectLst/>
        </p:spPr>
      </p:pic>
      <p:sp>
        <p:nvSpPr>
          <p:cNvPr id="8" name="Pfeil nach rechts 7"/>
          <p:cNvSpPr/>
          <p:nvPr/>
        </p:nvSpPr>
        <p:spPr bwMode="auto">
          <a:xfrm>
            <a:off x="3740727" y="2850078"/>
            <a:ext cx="380010" cy="320634"/>
          </a:xfrm>
          <a:prstGeom prst="rightArrow">
            <a:avLst/>
          </a:prstGeom>
          <a:solidFill>
            <a:srgbClr val="FF9966"/>
          </a:solidFill>
          <a:ln w="9525" cap="flat" cmpd="sng" algn="ctr">
            <a:solidFill>
              <a:srgbClr val="5F5F5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a:endParaRPr>
          </a:p>
        </p:txBody>
      </p:sp>
      <p:sp>
        <p:nvSpPr>
          <p:cNvPr id="9" name="Pfeil nach rechts 8"/>
          <p:cNvSpPr/>
          <p:nvPr/>
        </p:nvSpPr>
        <p:spPr bwMode="auto">
          <a:xfrm>
            <a:off x="7241968" y="2848099"/>
            <a:ext cx="380010" cy="320634"/>
          </a:xfrm>
          <a:prstGeom prst="rightArrow">
            <a:avLst/>
          </a:prstGeom>
          <a:solidFill>
            <a:srgbClr val="FF9966"/>
          </a:solidFill>
          <a:ln w="9525" cap="flat" cmpd="sng" algn="ctr">
            <a:solidFill>
              <a:srgbClr val="5F5F5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a:endParaRPr>
          </a:p>
        </p:txBody>
      </p:sp>
      <p:sp>
        <p:nvSpPr>
          <p:cNvPr id="11" name="Pfeil nach rechts 10"/>
          <p:cNvSpPr/>
          <p:nvPr/>
        </p:nvSpPr>
        <p:spPr bwMode="auto">
          <a:xfrm>
            <a:off x="2574966" y="4771902"/>
            <a:ext cx="380010" cy="320634"/>
          </a:xfrm>
          <a:prstGeom prst="rightArrow">
            <a:avLst/>
          </a:prstGeom>
          <a:solidFill>
            <a:srgbClr val="FF9966"/>
          </a:solidFill>
          <a:ln w="9525" cap="flat" cmpd="sng" algn="ctr">
            <a:solidFill>
              <a:srgbClr val="5F5F5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a:endParaRPr>
          </a:p>
        </p:txBody>
      </p:sp>
      <p:sp>
        <p:nvSpPr>
          <p:cNvPr id="12" name="Textfeld 11"/>
          <p:cNvSpPr txBox="1"/>
          <p:nvPr/>
        </p:nvSpPr>
        <p:spPr>
          <a:xfrm>
            <a:off x="3146961" y="4714504"/>
            <a:ext cx="3004458" cy="400110"/>
          </a:xfrm>
          <a:prstGeom prst="rect">
            <a:avLst/>
          </a:prstGeom>
          <a:noFill/>
        </p:spPr>
        <p:txBody>
          <a:bodyPr wrap="square" rtlCol="0">
            <a:spAutoFit/>
          </a:bodyPr>
          <a:lstStyle/>
          <a:p>
            <a:r>
              <a:rPr lang="en-GB" sz="2000" smtClean="0">
                <a:latin typeface="+mn-lt"/>
              </a:rPr>
              <a:t>Store as a snapshot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solidFill>
                  <a:schemeClr val="tx1">
                    <a:lumMod val="50000"/>
                    <a:lumOff val="50000"/>
                  </a:schemeClr>
                </a:solidFill>
              </a:rPr>
              <a:t>Practical example – Library Events</a:t>
            </a:r>
            <a:endParaRPr lang="en-GB"/>
          </a:p>
        </p:txBody>
      </p:sp>
      <p:sp>
        <p:nvSpPr>
          <p:cNvPr id="3" name="Inhaltsplatzhalter 2"/>
          <p:cNvSpPr>
            <a:spLocks noGrp="1"/>
          </p:cNvSpPr>
          <p:nvPr>
            <p:ph idx="1"/>
          </p:nvPr>
        </p:nvSpPr>
        <p:spPr/>
        <p:txBody>
          <a:bodyPr/>
          <a:lstStyle/>
          <a:p>
            <a:r>
              <a:rPr lang="en-GB" smtClean="0"/>
              <a:t>Enter Actor names</a:t>
            </a:r>
            <a:endParaRPr lang="en-GB"/>
          </a:p>
        </p:txBody>
      </p:sp>
      <p:pic>
        <p:nvPicPr>
          <p:cNvPr id="4" name="Picture 5" descr="&#10;Studer.gif                                                     0001D945DP_MAC                         C13D61BC:"/>
          <p:cNvPicPr>
            <a:picLocks noChangeAspect="1" noChangeArrowheads="1"/>
          </p:cNvPicPr>
          <p:nvPr/>
        </p:nvPicPr>
        <p:blipFill>
          <a:blip r:embed="rId2" r:link="rId3"/>
          <a:srcRect/>
          <a:stretch>
            <a:fillRect/>
          </a:stretch>
        </p:blipFill>
        <p:spPr bwMode="auto">
          <a:xfrm>
            <a:off x="585788" y="5953125"/>
            <a:ext cx="1196975" cy="319088"/>
          </a:xfrm>
          <a:prstGeom prst="rect">
            <a:avLst/>
          </a:prstGeom>
          <a:noFill/>
        </p:spPr>
      </p:pic>
      <p:pic>
        <p:nvPicPr>
          <p:cNvPr id="4098" name="Picture 2"/>
          <p:cNvPicPr>
            <a:picLocks noChangeAspect="1" noChangeArrowheads="1"/>
          </p:cNvPicPr>
          <p:nvPr/>
        </p:nvPicPr>
        <p:blipFill>
          <a:blip r:embed="rId4"/>
          <a:srcRect b="30470"/>
          <a:stretch>
            <a:fillRect/>
          </a:stretch>
        </p:blipFill>
        <p:spPr bwMode="auto">
          <a:xfrm>
            <a:off x="877909" y="1959431"/>
            <a:ext cx="3314082" cy="3705100"/>
          </a:xfrm>
          <a:prstGeom prst="rect">
            <a:avLst/>
          </a:prstGeom>
          <a:noFill/>
          <a:ln w="9525">
            <a:noFill/>
            <a:miter lim="800000"/>
            <a:headEnd/>
            <a:tailEnd/>
          </a:ln>
          <a:effectLst/>
        </p:spPr>
      </p:pic>
      <p:pic>
        <p:nvPicPr>
          <p:cNvPr id="4100" name="Picture 4"/>
          <p:cNvPicPr>
            <a:picLocks noChangeAspect="1" noChangeArrowheads="1"/>
          </p:cNvPicPr>
          <p:nvPr/>
        </p:nvPicPr>
        <p:blipFill>
          <a:blip r:embed="rId5"/>
          <a:srcRect/>
          <a:stretch>
            <a:fillRect/>
          </a:stretch>
        </p:blipFill>
        <p:spPr bwMode="auto">
          <a:xfrm>
            <a:off x="4668180" y="2363747"/>
            <a:ext cx="3751426" cy="772123"/>
          </a:xfrm>
          <a:prstGeom prst="rect">
            <a:avLst/>
          </a:prstGeom>
          <a:noFill/>
          <a:ln w="9525">
            <a:noFill/>
            <a:miter lim="800000"/>
            <a:headEnd/>
            <a:tailEnd/>
          </a:ln>
          <a:effectLst/>
        </p:spPr>
      </p:pic>
      <p:sp>
        <p:nvSpPr>
          <p:cNvPr id="9" name="Textfeld 8"/>
          <p:cNvSpPr txBox="1"/>
          <p:nvPr/>
        </p:nvSpPr>
        <p:spPr>
          <a:xfrm>
            <a:off x="4868883" y="3811979"/>
            <a:ext cx="3396343" cy="1015663"/>
          </a:xfrm>
          <a:prstGeom prst="rect">
            <a:avLst/>
          </a:prstGeom>
          <a:noFill/>
        </p:spPr>
        <p:txBody>
          <a:bodyPr wrap="square" rtlCol="0">
            <a:spAutoFit/>
          </a:bodyPr>
          <a:lstStyle/>
          <a:p>
            <a:pPr marL="174625" indent="-174625">
              <a:spcBef>
                <a:spcPct val="50000"/>
              </a:spcBef>
              <a:buClr>
                <a:srgbClr val="FF8000"/>
              </a:buClr>
              <a:buFont typeface="Wingdings" pitchFamily="2" charset="2"/>
              <a:buChar char="§"/>
            </a:pPr>
            <a:r>
              <a:rPr lang="en-GB" sz="2000" smtClean="0">
                <a:latin typeface="+mn-lt"/>
              </a:rPr>
              <a:t>Remember that every actor is tied to one input channel / one microphone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solidFill>
                  <a:schemeClr val="tx1">
                    <a:lumMod val="50000"/>
                    <a:lumOff val="50000"/>
                  </a:schemeClr>
                </a:solidFill>
              </a:rPr>
              <a:t>Practical example – Library Events</a:t>
            </a:r>
            <a:endParaRPr lang="en-GB"/>
          </a:p>
        </p:txBody>
      </p:sp>
      <p:sp>
        <p:nvSpPr>
          <p:cNvPr id="3" name="Inhaltsplatzhalter 2"/>
          <p:cNvSpPr>
            <a:spLocks noGrp="1"/>
          </p:cNvSpPr>
          <p:nvPr>
            <p:ph idx="1"/>
          </p:nvPr>
        </p:nvSpPr>
        <p:spPr/>
        <p:txBody>
          <a:bodyPr/>
          <a:lstStyle/>
          <a:p>
            <a:r>
              <a:rPr lang="en-GB" smtClean="0"/>
              <a:t>Make the required number of cues</a:t>
            </a:r>
            <a:endParaRPr lang="en-GB"/>
          </a:p>
        </p:txBody>
      </p:sp>
      <p:pic>
        <p:nvPicPr>
          <p:cNvPr id="5122" name="Picture 2"/>
          <p:cNvPicPr>
            <a:picLocks noChangeAspect="1" noChangeArrowheads="1"/>
          </p:cNvPicPr>
          <p:nvPr/>
        </p:nvPicPr>
        <p:blipFill>
          <a:blip r:embed="rId2"/>
          <a:srcRect/>
          <a:stretch>
            <a:fillRect/>
          </a:stretch>
        </p:blipFill>
        <p:spPr bwMode="auto">
          <a:xfrm>
            <a:off x="705592" y="1833193"/>
            <a:ext cx="4650179" cy="34443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2" name="Rectangle 6"/>
          <p:cNvSpPr>
            <a:spLocks noGrp="1" noChangeArrowheads="1"/>
          </p:cNvSpPr>
          <p:nvPr>
            <p:ph type="body" idx="1"/>
          </p:nvPr>
        </p:nvSpPr>
        <p:spPr>
          <a:xfrm>
            <a:off x="630238" y="1856399"/>
            <a:ext cx="8067675" cy="4854180"/>
          </a:xfrm>
        </p:spPr>
        <p:txBody>
          <a:bodyPr/>
          <a:lstStyle/>
          <a:p>
            <a:r>
              <a:rPr lang="de-DE" sz="2800" smtClean="0"/>
              <a:t> Up to now only available on Vista7 and Vista 8</a:t>
            </a:r>
          </a:p>
          <a:p>
            <a:r>
              <a:rPr lang="de-DE" sz="2800" smtClean="0"/>
              <a:t> Now with V4.2 also on Vista5</a:t>
            </a:r>
          </a:p>
          <a:p>
            <a:r>
              <a:rPr lang="de-DE" sz="2800" smtClean="0"/>
              <a:t> Makes the Vista5 even more versatile </a:t>
            </a:r>
          </a:p>
          <a:p>
            <a:r>
              <a:rPr lang="de-DE" sz="2800" smtClean="0"/>
              <a:t> We can compete against </a:t>
            </a:r>
            <a:r>
              <a:rPr lang="de-DE" sz="2800" b="1" i="1" smtClean="0"/>
              <a:t>Lawo mc²66</a:t>
            </a:r>
            <a:r>
              <a:rPr lang="de-DE" sz="2800" smtClean="0"/>
              <a:t> and </a:t>
            </a:r>
            <a:r>
              <a:rPr lang="de-DE" sz="2800" b="1" i="1" smtClean="0"/>
              <a:t>mc²56</a:t>
            </a:r>
            <a:r>
              <a:rPr lang="de-DE" sz="2800" smtClean="0"/>
              <a:t> - smallscale consoles that feature dynamic automation.</a:t>
            </a:r>
          </a:p>
          <a:p>
            <a:endParaRPr lang="de-DE"/>
          </a:p>
        </p:txBody>
      </p:sp>
      <p:sp>
        <p:nvSpPr>
          <p:cNvPr id="101383" name="Rectangle 7"/>
          <p:cNvSpPr>
            <a:spLocks noGrp="1" noChangeArrowheads="1"/>
          </p:cNvSpPr>
          <p:nvPr>
            <p:ph type="title"/>
          </p:nvPr>
        </p:nvSpPr>
        <p:spPr>
          <a:xfrm>
            <a:off x="630238" y="801375"/>
            <a:ext cx="8067675" cy="461665"/>
          </a:xfrm>
        </p:spPr>
        <p:txBody>
          <a:bodyPr/>
          <a:lstStyle/>
          <a:p>
            <a:r>
              <a:rPr lang="de-DE" smtClean="0"/>
              <a:t>Dynamic Automation (Autotouch+)</a:t>
            </a:r>
            <a:endParaRPr lang="de-DE"/>
          </a:p>
        </p:txBody>
      </p:sp>
      <p:pic>
        <p:nvPicPr>
          <p:cNvPr id="6" name="Picture 5" descr="&#10;Studer.gif                                                     0001D945DP_MAC                         C13D61BC:"/>
          <p:cNvPicPr>
            <a:picLocks noChangeAspect="1" noChangeArrowheads="1"/>
          </p:cNvPicPr>
          <p:nvPr/>
        </p:nvPicPr>
        <p:blipFill>
          <a:blip r:embed="rId3" r:link="rId4"/>
          <a:srcRect/>
          <a:stretch>
            <a:fillRect/>
          </a:stretch>
        </p:blipFill>
        <p:spPr bwMode="auto">
          <a:xfrm>
            <a:off x="585788" y="5953125"/>
            <a:ext cx="1196975" cy="319088"/>
          </a:xfrm>
          <a:prstGeom prst="rect">
            <a:avLst/>
          </a:prstGeom>
          <a:noFill/>
        </p:spPr>
      </p:pic>
      <p:pic>
        <p:nvPicPr>
          <p:cNvPr id="5122" name="Picture 2"/>
          <p:cNvPicPr>
            <a:picLocks noChangeAspect="1" noChangeArrowheads="1"/>
          </p:cNvPicPr>
          <p:nvPr/>
        </p:nvPicPr>
        <p:blipFill>
          <a:blip r:embed="rId5"/>
          <a:srcRect/>
          <a:stretch>
            <a:fillRect/>
          </a:stretch>
        </p:blipFill>
        <p:spPr bwMode="auto">
          <a:xfrm>
            <a:off x="6038479" y="762929"/>
            <a:ext cx="595182" cy="56710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solidFill>
                  <a:schemeClr val="tx1">
                    <a:lumMod val="50000"/>
                    <a:lumOff val="50000"/>
                  </a:schemeClr>
                </a:solidFill>
              </a:rPr>
              <a:t>Practical example – Library Events</a:t>
            </a:r>
            <a:endParaRPr lang="en-GB"/>
          </a:p>
        </p:txBody>
      </p:sp>
      <p:sp>
        <p:nvSpPr>
          <p:cNvPr id="3" name="Inhaltsplatzhalter 2"/>
          <p:cNvSpPr>
            <a:spLocks noGrp="1"/>
          </p:cNvSpPr>
          <p:nvPr>
            <p:ph idx="1"/>
          </p:nvPr>
        </p:nvSpPr>
        <p:spPr/>
        <p:txBody>
          <a:bodyPr/>
          <a:lstStyle/>
          <a:p>
            <a:r>
              <a:rPr lang="de-DE" smtClean="0"/>
              <a:t>In a certain cue tweak the EQ on one channel because the character (channel) is in this cue speaking through a large beard.</a:t>
            </a:r>
          </a:p>
        </p:txBody>
      </p:sp>
      <p:pic>
        <p:nvPicPr>
          <p:cNvPr id="6146" name="Picture 2"/>
          <p:cNvPicPr>
            <a:picLocks noChangeAspect="1" noChangeArrowheads="1"/>
          </p:cNvPicPr>
          <p:nvPr/>
        </p:nvPicPr>
        <p:blipFill>
          <a:blip r:embed="rId2"/>
          <a:srcRect/>
          <a:stretch>
            <a:fillRect/>
          </a:stretch>
        </p:blipFill>
        <p:spPr bwMode="auto">
          <a:xfrm>
            <a:off x="4711906" y="2078185"/>
            <a:ext cx="2437039" cy="4461843"/>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646216" y="2399311"/>
            <a:ext cx="3295764" cy="29802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solidFill>
                  <a:schemeClr val="tx1">
                    <a:lumMod val="50000"/>
                    <a:lumOff val="50000"/>
                  </a:schemeClr>
                </a:solidFill>
              </a:rPr>
              <a:t>Practical example – Library Events</a:t>
            </a:r>
            <a:endParaRPr lang="en-GB"/>
          </a:p>
        </p:txBody>
      </p:sp>
      <p:sp>
        <p:nvSpPr>
          <p:cNvPr id="3" name="Inhaltsplatzhalter 2"/>
          <p:cNvSpPr>
            <a:spLocks noGrp="1"/>
          </p:cNvSpPr>
          <p:nvPr>
            <p:ph idx="1"/>
          </p:nvPr>
        </p:nvSpPr>
        <p:spPr/>
        <p:txBody>
          <a:bodyPr/>
          <a:lstStyle/>
          <a:p>
            <a:r>
              <a:rPr lang="de-DE" smtClean="0"/>
              <a:t>Copy this EQ to the library of that particular actor and name it „beard EQ“</a:t>
            </a:r>
          </a:p>
          <a:p>
            <a:endParaRPr lang="en-GB"/>
          </a:p>
        </p:txBody>
      </p:sp>
      <p:pic>
        <p:nvPicPr>
          <p:cNvPr id="7170" name="Picture 2"/>
          <p:cNvPicPr>
            <a:picLocks noChangeAspect="1" noChangeArrowheads="1"/>
          </p:cNvPicPr>
          <p:nvPr/>
        </p:nvPicPr>
        <p:blipFill>
          <a:blip r:embed="rId2"/>
          <a:srcRect/>
          <a:stretch>
            <a:fillRect/>
          </a:stretch>
        </p:blipFill>
        <p:spPr bwMode="auto">
          <a:xfrm>
            <a:off x="2335727" y="1935676"/>
            <a:ext cx="4183825" cy="44651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solidFill>
                  <a:schemeClr val="tx1">
                    <a:lumMod val="50000"/>
                    <a:lumOff val="50000"/>
                  </a:schemeClr>
                </a:solidFill>
              </a:rPr>
              <a:t>Practical example – Library Events</a:t>
            </a:r>
            <a:endParaRPr lang="en-GB"/>
          </a:p>
        </p:txBody>
      </p:sp>
      <p:sp>
        <p:nvSpPr>
          <p:cNvPr id="3" name="Inhaltsplatzhalter 2"/>
          <p:cNvSpPr>
            <a:spLocks noGrp="1"/>
          </p:cNvSpPr>
          <p:nvPr>
            <p:ph idx="1"/>
          </p:nvPr>
        </p:nvSpPr>
        <p:spPr/>
        <p:txBody>
          <a:bodyPr/>
          <a:lstStyle/>
          <a:p>
            <a:r>
              <a:rPr lang="de-DE" smtClean="0"/>
              <a:t>Search for the actor and apply the EQ setting to the cue</a:t>
            </a:r>
            <a:endParaRPr lang="en-GB"/>
          </a:p>
        </p:txBody>
      </p:sp>
      <p:pic>
        <p:nvPicPr>
          <p:cNvPr id="8195" name="Picture 3"/>
          <p:cNvPicPr>
            <a:picLocks noChangeAspect="1" noChangeArrowheads="1"/>
          </p:cNvPicPr>
          <p:nvPr/>
        </p:nvPicPr>
        <p:blipFill>
          <a:blip r:embed="rId2"/>
          <a:srcRect/>
          <a:stretch>
            <a:fillRect/>
          </a:stretch>
        </p:blipFill>
        <p:spPr bwMode="auto">
          <a:xfrm>
            <a:off x="3514940" y="1995117"/>
            <a:ext cx="1650793" cy="4274082"/>
          </a:xfrm>
          <a:prstGeom prst="rect">
            <a:avLst/>
          </a:prstGeom>
          <a:ln>
            <a:noFill/>
          </a:ln>
          <a:effectLst>
            <a:outerShdw blurRad="292100" dist="139700" dir="2700000" algn="tl" rotWithShape="0">
              <a:srgbClr val="333333">
                <a:alpha val="65000"/>
              </a:srgbClr>
            </a:outerShdw>
          </a:effectLst>
        </p:spPr>
      </p:pic>
      <p:pic>
        <p:nvPicPr>
          <p:cNvPr id="8196" name="Picture 4"/>
          <p:cNvPicPr>
            <a:picLocks noChangeAspect="1" noChangeArrowheads="1"/>
          </p:cNvPicPr>
          <p:nvPr/>
        </p:nvPicPr>
        <p:blipFill>
          <a:blip r:embed="rId3"/>
          <a:srcRect/>
          <a:stretch>
            <a:fillRect/>
          </a:stretch>
        </p:blipFill>
        <p:spPr bwMode="auto">
          <a:xfrm>
            <a:off x="6148914" y="1957772"/>
            <a:ext cx="1665020" cy="4312400"/>
          </a:xfrm>
          <a:prstGeom prst="rect">
            <a:avLst/>
          </a:prstGeom>
          <a:ln>
            <a:noFill/>
          </a:ln>
          <a:effectLst>
            <a:outerShdw blurRad="292100" dist="139700" dir="2700000" algn="tl" rotWithShape="0">
              <a:srgbClr val="333333">
                <a:alpha val="65000"/>
              </a:srgbClr>
            </a:outerShdw>
          </a:effectLst>
        </p:spPr>
      </p:pic>
      <p:sp>
        <p:nvSpPr>
          <p:cNvPr id="9" name="Pfeil nach rechts 8"/>
          <p:cNvSpPr/>
          <p:nvPr/>
        </p:nvSpPr>
        <p:spPr bwMode="auto">
          <a:xfrm>
            <a:off x="5450742" y="3942608"/>
            <a:ext cx="380010" cy="320634"/>
          </a:xfrm>
          <a:prstGeom prst="rightArrow">
            <a:avLst/>
          </a:prstGeom>
          <a:solidFill>
            <a:srgbClr val="FF9966"/>
          </a:solidFill>
          <a:ln w="9525" cap="flat" cmpd="sng" algn="ctr">
            <a:solidFill>
              <a:srgbClr val="5F5F5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a:endParaRPr>
          </a:p>
        </p:txBody>
      </p:sp>
      <p:pic>
        <p:nvPicPr>
          <p:cNvPr id="1026" name="Picture 2"/>
          <p:cNvPicPr>
            <a:picLocks noChangeAspect="1" noChangeArrowheads="1"/>
          </p:cNvPicPr>
          <p:nvPr/>
        </p:nvPicPr>
        <p:blipFill>
          <a:blip r:embed="rId4"/>
          <a:srcRect/>
          <a:stretch>
            <a:fillRect/>
          </a:stretch>
        </p:blipFill>
        <p:spPr bwMode="auto">
          <a:xfrm flipH="1">
            <a:off x="2126862" y="1923802"/>
            <a:ext cx="522573" cy="4583875"/>
          </a:xfrm>
          <a:prstGeom prst="rect">
            <a:avLst/>
          </a:prstGeom>
          <a:ln>
            <a:noFill/>
          </a:ln>
          <a:effectLst>
            <a:outerShdw blurRad="292100" dist="139700" dir="2700000" algn="tl" rotWithShape="0">
              <a:srgbClr val="333333">
                <a:alpha val="65000"/>
              </a:srgbClr>
            </a:outerShdw>
          </a:effectLst>
        </p:spPr>
      </p:pic>
      <p:sp>
        <p:nvSpPr>
          <p:cNvPr id="10" name="Pfeil nach rechts 9"/>
          <p:cNvSpPr/>
          <p:nvPr/>
        </p:nvSpPr>
        <p:spPr bwMode="auto">
          <a:xfrm>
            <a:off x="2859943" y="2646219"/>
            <a:ext cx="380010" cy="320634"/>
          </a:xfrm>
          <a:prstGeom prst="rightArrow">
            <a:avLst/>
          </a:prstGeom>
          <a:solidFill>
            <a:srgbClr val="FF9966"/>
          </a:solidFill>
          <a:ln w="9525" cap="flat" cmpd="sng" algn="ctr">
            <a:solidFill>
              <a:srgbClr val="5F5F5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a:endParaRPr>
          </a:p>
        </p:txBody>
      </p:sp>
      <p:sp>
        <p:nvSpPr>
          <p:cNvPr id="11" name="Rad 10"/>
          <p:cNvSpPr/>
          <p:nvPr/>
        </p:nvSpPr>
        <p:spPr bwMode="auto">
          <a:xfrm>
            <a:off x="2101932" y="2208809"/>
            <a:ext cx="581891" cy="534391"/>
          </a:xfrm>
          <a:prstGeom prst="donut">
            <a:avLst>
              <a:gd name="adj" fmla="val 9375"/>
            </a:avLst>
          </a:prstGeom>
          <a:solidFill>
            <a:srgbClr val="FF9966">
              <a:alpha val="54000"/>
            </a:srgbClr>
          </a:solidFill>
          <a:ln w="9525" cap="flat" cmpd="sng" algn="ctr">
            <a:solidFill>
              <a:schemeClr val="tx1">
                <a:alpha val="43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i="0" u="none" strike="noStrike" normalizeH="0" baseline="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a:endParaRPr>
          </a:p>
        </p:txBody>
      </p:sp>
      <p:sp>
        <p:nvSpPr>
          <p:cNvPr id="12" name="Rad 11"/>
          <p:cNvSpPr/>
          <p:nvPr/>
        </p:nvSpPr>
        <p:spPr bwMode="auto">
          <a:xfrm>
            <a:off x="2006930" y="6151421"/>
            <a:ext cx="451263" cy="463135"/>
          </a:xfrm>
          <a:prstGeom prst="donut">
            <a:avLst>
              <a:gd name="adj" fmla="val 9375"/>
            </a:avLst>
          </a:prstGeom>
          <a:solidFill>
            <a:srgbClr val="FF9966">
              <a:alpha val="54000"/>
            </a:srgbClr>
          </a:solidFill>
          <a:ln w="9525" cap="flat" cmpd="sng" algn="ctr">
            <a:solidFill>
              <a:schemeClr val="tx1">
                <a:alpha val="43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i="0" u="none" strike="noStrike" normalizeH="0" baseline="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solidFill>
                  <a:schemeClr val="tx1">
                    <a:lumMod val="50000"/>
                    <a:lumOff val="50000"/>
                  </a:schemeClr>
                </a:solidFill>
              </a:rPr>
              <a:t>Practical example – Library Events</a:t>
            </a:r>
            <a:endParaRPr lang="en-GB"/>
          </a:p>
        </p:txBody>
      </p:sp>
      <p:sp>
        <p:nvSpPr>
          <p:cNvPr id="3" name="Inhaltsplatzhalter 2"/>
          <p:cNvSpPr>
            <a:spLocks noGrp="1"/>
          </p:cNvSpPr>
          <p:nvPr>
            <p:ph idx="1"/>
          </p:nvPr>
        </p:nvSpPr>
        <p:spPr/>
        <p:txBody>
          <a:bodyPr/>
          <a:lstStyle/>
          <a:p>
            <a:r>
              <a:rPr lang="en-GB" smtClean="0"/>
              <a:t>Event Icon is added to the Cue</a:t>
            </a:r>
            <a:endParaRPr lang="en-GB"/>
          </a:p>
        </p:txBody>
      </p:sp>
      <p:pic>
        <p:nvPicPr>
          <p:cNvPr id="2050" name="Picture 2"/>
          <p:cNvPicPr>
            <a:picLocks noChangeAspect="1" noChangeArrowheads="1"/>
          </p:cNvPicPr>
          <p:nvPr/>
        </p:nvPicPr>
        <p:blipFill>
          <a:blip r:embed="rId2"/>
          <a:srcRect/>
          <a:stretch>
            <a:fillRect/>
          </a:stretch>
        </p:blipFill>
        <p:spPr bwMode="auto">
          <a:xfrm>
            <a:off x="1956275" y="1975077"/>
            <a:ext cx="5348695" cy="4277282"/>
          </a:xfrm>
          <a:prstGeom prst="rect">
            <a:avLst/>
          </a:prstGeom>
          <a:ln>
            <a:noFill/>
          </a:ln>
          <a:effectLst>
            <a:outerShdw blurRad="292100" dist="139700" dir="2700000" algn="tl" rotWithShape="0">
              <a:srgbClr val="333333">
                <a:alpha val="65000"/>
              </a:srgbClr>
            </a:outerShdw>
          </a:effectLst>
        </p:spPr>
      </p:pic>
      <p:sp>
        <p:nvSpPr>
          <p:cNvPr id="6" name="Rad 5"/>
          <p:cNvSpPr/>
          <p:nvPr/>
        </p:nvSpPr>
        <p:spPr bwMode="auto">
          <a:xfrm>
            <a:off x="5902036" y="3075710"/>
            <a:ext cx="700645" cy="700646"/>
          </a:xfrm>
          <a:prstGeom prst="donut">
            <a:avLst>
              <a:gd name="adj" fmla="val 9375"/>
            </a:avLst>
          </a:prstGeom>
          <a:solidFill>
            <a:srgbClr val="FF9966">
              <a:alpha val="54000"/>
            </a:srgbClr>
          </a:solidFill>
          <a:ln w="9525" cap="flat" cmpd="sng" algn="ctr">
            <a:solidFill>
              <a:schemeClr val="tx1">
                <a:alpha val="43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i="0" u="none" strike="noStrike" normalizeH="0" baseline="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solidFill>
                  <a:schemeClr val="tx1">
                    <a:lumMod val="50000"/>
                    <a:lumOff val="50000"/>
                  </a:schemeClr>
                </a:solidFill>
              </a:rPr>
              <a:t>Practical example – Library Events</a:t>
            </a:r>
            <a:endParaRPr lang="en-GB"/>
          </a:p>
        </p:txBody>
      </p:sp>
      <p:sp>
        <p:nvSpPr>
          <p:cNvPr id="3" name="Inhaltsplatzhalter 2"/>
          <p:cNvSpPr>
            <a:spLocks noGrp="1"/>
          </p:cNvSpPr>
          <p:nvPr>
            <p:ph idx="1"/>
          </p:nvPr>
        </p:nvSpPr>
        <p:spPr/>
        <p:txBody>
          <a:bodyPr/>
          <a:lstStyle/>
          <a:p>
            <a:r>
              <a:rPr lang="en-GB" smtClean="0"/>
              <a:t>Advance a few Cues</a:t>
            </a:r>
            <a:endParaRPr lang="en-GB"/>
          </a:p>
        </p:txBody>
      </p:sp>
      <p:pic>
        <p:nvPicPr>
          <p:cNvPr id="3074" name="Picture 2"/>
          <p:cNvPicPr>
            <a:picLocks noChangeAspect="1" noChangeArrowheads="1"/>
          </p:cNvPicPr>
          <p:nvPr/>
        </p:nvPicPr>
        <p:blipFill>
          <a:blip r:embed="rId2"/>
          <a:srcRect/>
          <a:stretch>
            <a:fillRect/>
          </a:stretch>
        </p:blipFill>
        <p:spPr bwMode="auto">
          <a:xfrm>
            <a:off x="2063213" y="2018805"/>
            <a:ext cx="5125133" cy="402573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solidFill>
                  <a:schemeClr val="tx1">
                    <a:lumMod val="50000"/>
                    <a:lumOff val="50000"/>
                  </a:schemeClr>
                </a:solidFill>
              </a:rPr>
              <a:t>Practical example – Library Events</a:t>
            </a:r>
            <a:endParaRPr lang="en-GB"/>
          </a:p>
        </p:txBody>
      </p:sp>
      <p:sp>
        <p:nvSpPr>
          <p:cNvPr id="3" name="Inhaltsplatzhalter 2"/>
          <p:cNvSpPr>
            <a:spLocks noGrp="1"/>
          </p:cNvSpPr>
          <p:nvPr>
            <p:ph idx="1"/>
          </p:nvPr>
        </p:nvSpPr>
        <p:spPr/>
        <p:txBody>
          <a:bodyPr/>
          <a:lstStyle/>
          <a:p>
            <a:r>
              <a:rPr lang="en-GB" smtClean="0"/>
              <a:t>Apply the “normal EQ” setting in this cue</a:t>
            </a:r>
            <a:endParaRPr lang="en-GB"/>
          </a:p>
        </p:txBody>
      </p:sp>
      <p:pic>
        <p:nvPicPr>
          <p:cNvPr id="4098" name="Picture 2"/>
          <p:cNvPicPr>
            <a:picLocks noChangeAspect="1" noChangeArrowheads="1"/>
          </p:cNvPicPr>
          <p:nvPr/>
        </p:nvPicPr>
        <p:blipFill>
          <a:blip r:embed="rId2"/>
          <a:srcRect/>
          <a:stretch>
            <a:fillRect/>
          </a:stretch>
        </p:blipFill>
        <p:spPr bwMode="auto">
          <a:xfrm>
            <a:off x="3510211" y="2040269"/>
            <a:ext cx="1575211" cy="4042783"/>
          </a:xfrm>
          <a:prstGeom prst="rect">
            <a:avLst/>
          </a:prstGeom>
          <a:ln>
            <a:noFill/>
          </a:ln>
          <a:effectLst>
            <a:outerShdw blurRad="292100" dist="139700" dir="2700000" algn="tl" rotWithShape="0">
              <a:srgbClr val="333333">
                <a:alpha val="65000"/>
              </a:srgbClr>
            </a:outerShdw>
          </a:effectLst>
        </p:spPr>
      </p:pic>
      <p:pic>
        <p:nvPicPr>
          <p:cNvPr id="4099" name="Picture 3"/>
          <p:cNvPicPr>
            <a:picLocks noChangeAspect="1" noChangeArrowheads="1"/>
          </p:cNvPicPr>
          <p:nvPr/>
        </p:nvPicPr>
        <p:blipFill>
          <a:blip r:embed="rId3"/>
          <a:srcRect/>
          <a:stretch>
            <a:fillRect/>
          </a:stretch>
        </p:blipFill>
        <p:spPr bwMode="auto">
          <a:xfrm>
            <a:off x="6153709" y="2014105"/>
            <a:ext cx="1544172" cy="4066062"/>
          </a:xfrm>
          <a:prstGeom prst="rect">
            <a:avLst/>
          </a:prstGeom>
          <a:ln>
            <a:noFill/>
          </a:ln>
          <a:effectLst>
            <a:outerShdw blurRad="292100" dist="139700" dir="2700000" algn="tl" rotWithShape="0">
              <a:srgbClr val="333333">
                <a:alpha val="65000"/>
              </a:srgbClr>
            </a:outerShdw>
          </a:effectLst>
        </p:spPr>
      </p:pic>
      <p:sp>
        <p:nvSpPr>
          <p:cNvPr id="7" name="Pfeil nach rechts 6"/>
          <p:cNvSpPr/>
          <p:nvPr/>
        </p:nvSpPr>
        <p:spPr bwMode="auto">
          <a:xfrm>
            <a:off x="5450742" y="3942608"/>
            <a:ext cx="380010" cy="320634"/>
          </a:xfrm>
          <a:prstGeom prst="rightArrow">
            <a:avLst/>
          </a:prstGeom>
          <a:solidFill>
            <a:srgbClr val="FF9966"/>
          </a:solidFill>
          <a:ln w="9525" cap="flat" cmpd="sng" algn="ctr">
            <a:solidFill>
              <a:srgbClr val="5F5F5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solidFill>
                  <a:schemeClr val="tx1">
                    <a:lumMod val="50000"/>
                    <a:lumOff val="50000"/>
                  </a:schemeClr>
                </a:solidFill>
              </a:rPr>
              <a:t>Practical example – Library Events</a:t>
            </a:r>
            <a:endParaRPr lang="en-GB"/>
          </a:p>
        </p:txBody>
      </p:sp>
      <p:sp>
        <p:nvSpPr>
          <p:cNvPr id="3" name="Inhaltsplatzhalter 2"/>
          <p:cNvSpPr>
            <a:spLocks noGrp="1"/>
          </p:cNvSpPr>
          <p:nvPr>
            <p:ph idx="1"/>
          </p:nvPr>
        </p:nvSpPr>
        <p:spPr/>
        <p:txBody>
          <a:bodyPr/>
          <a:lstStyle/>
          <a:p>
            <a:r>
              <a:rPr lang="en-GB" smtClean="0"/>
              <a:t>Event Icon is added to the Cue</a:t>
            </a:r>
            <a:endParaRPr lang="en-GB"/>
          </a:p>
        </p:txBody>
      </p:sp>
      <p:pic>
        <p:nvPicPr>
          <p:cNvPr id="5123" name="Picture 3"/>
          <p:cNvPicPr>
            <a:picLocks noChangeAspect="1" noChangeArrowheads="1"/>
          </p:cNvPicPr>
          <p:nvPr/>
        </p:nvPicPr>
        <p:blipFill>
          <a:blip r:embed="rId2"/>
          <a:srcRect/>
          <a:stretch>
            <a:fillRect/>
          </a:stretch>
        </p:blipFill>
        <p:spPr bwMode="auto">
          <a:xfrm>
            <a:off x="1991962" y="1933824"/>
            <a:ext cx="5037216" cy="3861336"/>
          </a:xfrm>
          <a:prstGeom prst="rect">
            <a:avLst/>
          </a:prstGeom>
          <a:noFill/>
          <a:ln w="9525">
            <a:noFill/>
            <a:miter lim="800000"/>
            <a:headEnd/>
            <a:tailEnd/>
          </a:ln>
          <a:effectLst/>
        </p:spPr>
      </p:pic>
      <p:sp>
        <p:nvSpPr>
          <p:cNvPr id="7" name="Rad 6"/>
          <p:cNvSpPr/>
          <p:nvPr/>
        </p:nvSpPr>
        <p:spPr bwMode="auto">
          <a:xfrm>
            <a:off x="5688280" y="3788229"/>
            <a:ext cx="700645" cy="700646"/>
          </a:xfrm>
          <a:prstGeom prst="donut">
            <a:avLst>
              <a:gd name="adj" fmla="val 9375"/>
            </a:avLst>
          </a:prstGeom>
          <a:solidFill>
            <a:srgbClr val="FF9966">
              <a:alpha val="54000"/>
            </a:srgbClr>
          </a:solidFill>
          <a:ln w="9525" cap="flat" cmpd="sng" algn="ctr">
            <a:solidFill>
              <a:schemeClr val="tx1">
                <a:alpha val="43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i="0" u="none" strike="noStrike" normalizeH="0" baseline="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solidFill>
                  <a:schemeClr val="tx1">
                    <a:lumMod val="50000"/>
                    <a:lumOff val="50000"/>
                  </a:schemeClr>
                </a:solidFill>
              </a:rPr>
              <a:t>Practical example – Library Events</a:t>
            </a:r>
            <a:endParaRPr lang="en-GB"/>
          </a:p>
        </p:txBody>
      </p:sp>
      <p:sp>
        <p:nvSpPr>
          <p:cNvPr id="3" name="Inhaltsplatzhalter 2"/>
          <p:cNvSpPr>
            <a:spLocks noGrp="1"/>
          </p:cNvSpPr>
          <p:nvPr>
            <p:ph idx="1"/>
          </p:nvPr>
        </p:nvSpPr>
        <p:spPr/>
        <p:txBody>
          <a:bodyPr/>
          <a:lstStyle/>
          <a:p>
            <a:r>
              <a:rPr lang="en-GB" smtClean="0"/>
              <a:t>Click on Library Event Icon and get Configuration view </a:t>
            </a:r>
            <a:endParaRPr lang="en-GB"/>
          </a:p>
        </p:txBody>
      </p:sp>
      <p:pic>
        <p:nvPicPr>
          <p:cNvPr id="6147" name="Picture 3"/>
          <p:cNvPicPr>
            <a:picLocks noChangeAspect="1" noChangeArrowheads="1"/>
          </p:cNvPicPr>
          <p:nvPr/>
        </p:nvPicPr>
        <p:blipFill>
          <a:blip r:embed="rId2"/>
          <a:srcRect/>
          <a:stretch>
            <a:fillRect/>
          </a:stretch>
        </p:blipFill>
        <p:spPr bwMode="auto">
          <a:xfrm>
            <a:off x="795647" y="1906516"/>
            <a:ext cx="6923314" cy="450424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solidFill>
                  <a:schemeClr val="tx1">
                    <a:lumMod val="50000"/>
                    <a:lumOff val="50000"/>
                  </a:schemeClr>
                </a:solidFill>
              </a:rPr>
              <a:t>Practical example – Library Events</a:t>
            </a:r>
            <a:endParaRPr lang="en-GB"/>
          </a:p>
        </p:txBody>
      </p:sp>
      <p:sp>
        <p:nvSpPr>
          <p:cNvPr id="3" name="Inhaltsplatzhalter 2"/>
          <p:cNvSpPr>
            <a:spLocks noGrp="1"/>
          </p:cNvSpPr>
          <p:nvPr>
            <p:ph idx="1"/>
          </p:nvPr>
        </p:nvSpPr>
        <p:spPr/>
        <p:txBody>
          <a:bodyPr/>
          <a:lstStyle/>
          <a:p>
            <a:r>
              <a:rPr lang="en-GB" smtClean="0"/>
              <a:t>Click on “Actor Overview” and get overview throughout all cues</a:t>
            </a:r>
            <a:endParaRPr lang="en-GB"/>
          </a:p>
        </p:txBody>
      </p:sp>
      <p:pic>
        <p:nvPicPr>
          <p:cNvPr id="7170" name="Picture 2"/>
          <p:cNvPicPr>
            <a:picLocks noChangeAspect="1" noChangeArrowheads="1"/>
          </p:cNvPicPr>
          <p:nvPr/>
        </p:nvPicPr>
        <p:blipFill>
          <a:blip r:embed="rId2"/>
          <a:srcRect/>
          <a:stretch>
            <a:fillRect/>
          </a:stretch>
        </p:blipFill>
        <p:spPr bwMode="auto">
          <a:xfrm>
            <a:off x="614364" y="2362509"/>
            <a:ext cx="2428875" cy="1895475"/>
          </a:xfrm>
          <a:prstGeom prst="rect">
            <a:avLst/>
          </a:prstGeom>
          <a:ln>
            <a:noFill/>
          </a:ln>
          <a:effectLst>
            <a:outerShdw blurRad="292100" dist="139700" dir="2700000" algn="tl" rotWithShape="0">
              <a:srgbClr val="333333">
                <a:alpha val="65000"/>
              </a:srgbClr>
            </a:outerShdw>
          </a:effectLst>
        </p:spPr>
      </p:pic>
      <p:pic>
        <p:nvPicPr>
          <p:cNvPr id="7171" name="Picture 3"/>
          <p:cNvPicPr>
            <a:picLocks noChangeAspect="1" noChangeArrowheads="1"/>
          </p:cNvPicPr>
          <p:nvPr/>
        </p:nvPicPr>
        <p:blipFill>
          <a:blip r:embed="rId3"/>
          <a:srcRect/>
          <a:stretch>
            <a:fillRect/>
          </a:stretch>
        </p:blipFill>
        <p:spPr bwMode="auto">
          <a:xfrm>
            <a:off x="3582200" y="1979901"/>
            <a:ext cx="5019675" cy="3895725"/>
          </a:xfrm>
          <a:prstGeom prst="rect">
            <a:avLst/>
          </a:prstGeom>
          <a:ln>
            <a:noFill/>
          </a:ln>
          <a:effectLst>
            <a:outerShdw blurRad="292100" dist="139700" dir="2700000" algn="tl" rotWithShape="0">
              <a:srgbClr val="333333">
                <a:alpha val="65000"/>
              </a:srgbClr>
            </a:outerShdw>
          </a:effectLst>
        </p:spPr>
      </p:pic>
      <p:sp>
        <p:nvSpPr>
          <p:cNvPr id="6" name="Pfeil nach rechts 5"/>
          <p:cNvSpPr/>
          <p:nvPr/>
        </p:nvSpPr>
        <p:spPr bwMode="auto">
          <a:xfrm>
            <a:off x="3146929" y="3123211"/>
            <a:ext cx="380010" cy="320634"/>
          </a:xfrm>
          <a:prstGeom prst="rightArrow">
            <a:avLst/>
          </a:prstGeom>
          <a:solidFill>
            <a:srgbClr val="FF9966"/>
          </a:solidFill>
          <a:ln w="9525" cap="flat" cmpd="sng" algn="ctr">
            <a:solidFill>
              <a:srgbClr val="5F5F5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solidFill>
                  <a:schemeClr val="tx1">
                    <a:lumMod val="50000"/>
                    <a:lumOff val="50000"/>
                  </a:schemeClr>
                </a:solidFill>
              </a:rPr>
              <a:t>Practical example – Library Events</a:t>
            </a:r>
            <a:endParaRPr lang="en-GB"/>
          </a:p>
        </p:txBody>
      </p:sp>
      <p:sp>
        <p:nvSpPr>
          <p:cNvPr id="3" name="Inhaltsplatzhalter 2"/>
          <p:cNvSpPr>
            <a:spLocks noGrp="1"/>
          </p:cNvSpPr>
          <p:nvPr>
            <p:ph idx="1"/>
          </p:nvPr>
        </p:nvSpPr>
        <p:spPr>
          <a:xfrm>
            <a:off x="630238" y="1152325"/>
            <a:ext cx="8067675" cy="4121150"/>
          </a:xfrm>
        </p:spPr>
        <p:txBody>
          <a:bodyPr/>
          <a:lstStyle/>
          <a:p>
            <a:r>
              <a:rPr lang="en-GB" smtClean="0"/>
              <a:t>Run through show again and tweak settings</a:t>
            </a:r>
            <a:endParaRPr lang="en-GB"/>
          </a:p>
        </p:txBody>
      </p:sp>
      <p:pic>
        <p:nvPicPr>
          <p:cNvPr id="8194" name="Picture 2"/>
          <p:cNvPicPr>
            <a:picLocks noChangeAspect="1" noChangeArrowheads="1"/>
          </p:cNvPicPr>
          <p:nvPr/>
        </p:nvPicPr>
        <p:blipFill>
          <a:blip r:embed="rId2"/>
          <a:srcRect/>
          <a:stretch>
            <a:fillRect/>
          </a:stretch>
        </p:blipFill>
        <p:spPr bwMode="auto">
          <a:xfrm>
            <a:off x="733117" y="1625661"/>
            <a:ext cx="1912628" cy="1481613"/>
          </a:xfrm>
          <a:prstGeom prst="rect">
            <a:avLst/>
          </a:prstGeom>
          <a:ln>
            <a:noFill/>
          </a:ln>
          <a:effectLst>
            <a:outerShdw blurRad="292100" dist="139700" dir="2700000" algn="tl" rotWithShape="0">
              <a:srgbClr val="333333">
                <a:alpha val="65000"/>
              </a:srgbClr>
            </a:outerShdw>
          </a:effectLst>
        </p:spPr>
      </p:pic>
      <p:pic>
        <p:nvPicPr>
          <p:cNvPr id="8196" name="Picture 4"/>
          <p:cNvPicPr>
            <a:picLocks noChangeAspect="1" noChangeArrowheads="1"/>
          </p:cNvPicPr>
          <p:nvPr/>
        </p:nvPicPr>
        <p:blipFill>
          <a:blip r:embed="rId3">
            <a:lum bright="17000"/>
          </a:blip>
          <a:srcRect/>
          <a:stretch>
            <a:fillRect/>
          </a:stretch>
        </p:blipFill>
        <p:spPr bwMode="auto">
          <a:xfrm>
            <a:off x="2677701" y="1656021"/>
            <a:ext cx="817197" cy="1420893"/>
          </a:xfrm>
          <a:prstGeom prst="rect">
            <a:avLst/>
          </a:prstGeom>
          <a:noFill/>
          <a:ln w="9525">
            <a:noFill/>
            <a:miter lim="800000"/>
            <a:headEnd/>
            <a:tailEnd/>
          </a:ln>
          <a:effectLst/>
        </p:spPr>
      </p:pic>
      <p:pic>
        <p:nvPicPr>
          <p:cNvPr id="8197" name="Picture 5"/>
          <p:cNvPicPr>
            <a:picLocks noChangeAspect="1" noChangeArrowheads="1"/>
          </p:cNvPicPr>
          <p:nvPr/>
        </p:nvPicPr>
        <p:blipFill>
          <a:blip r:embed="rId4"/>
          <a:srcRect/>
          <a:stretch>
            <a:fillRect/>
          </a:stretch>
        </p:blipFill>
        <p:spPr bwMode="auto">
          <a:xfrm>
            <a:off x="4272026" y="1632857"/>
            <a:ext cx="1929912" cy="1467220"/>
          </a:xfrm>
          <a:prstGeom prst="rect">
            <a:avLst/>
          </a:prstGeom>
          <a:ln>
            <a:noFill/>
          </a:ln>
          <a:effectLst>
            <a:outerShdw blurRad="292100" dist="139700" dir="2700000" algn="tl" rotWithShape="0">
              <a:srgbClr val="333333">
                <a:alpha val="65000"/>
              </a:srgbClr>
            </a:outerShdw>
          </a:effectLst>
        </p:spPr>
      </p:pic>
      <p:pic>
        <p:nvPicPr>
          <p:cNvPr id="8198" name="Picture 6"/>
          <p:cNvPicPr>
            <a:picLocks noChangeAspect="1" noChangeArrowheads="1"/>
          </p:cNvPicPr>
          <p:nvPr/>
        </p:nvPicPr>
        <p:blipFill>
          <a:blip r:embed="rId5">
            <a:lum bright="17000"/>
          </a:blip>
          <a:srcRect/>
          <a:stretch>
            <a:fillRect/>
          </a:stretch>
        </p:blipFill>
        <p:spPr bwMode="auto">
          <a:xfrm>
            <a:off x="6223783" y="1659641"/>
            <a:ext cx="758908" cy="1413653"/>
          </a:xfrm>
          <a:prstGeom prst="rect">
            <a:avLst/>
          </a:prstGeom>
          <a:noFill/>
          <a:ln w="9525">
            <a:noFill/>
            <a:miter lim="800000"/>
            <a:headEnd/>
            <a:tailEnd/>
          </a:ln>
          <a:effectLst/>
        </p:spPr>
      </p:pic>
      <p:pic>
        <p:nvPicPr>
          <p:cNvPr id="8199" name="Picture 7"/>
          <p:cNvPicPr>
            <a:picLocks noChangeAspect="1" noChangeArrowheads="1"/>
          </p:cNvPicPr>
          <p:nvPr/>
        </p:nvPicPr>
        <p:blipFill>
          <a:blip r:embed="rId6">
            <a:lum bright="17000"/>
          </a:blip>
          <a:srcRect/>
          <a:stretch>
            <a:fillRect/>
          </a:stretch>
        </p:blipFill>
        <p:spPr bwMode="auto">
          <a:xfrm>
            <a:off x="4777343" y="4084558"/>
            <a:ext cx="784454" cy="1425594"/>
          </a:xfrm>
          <a:prstGeom prst="rect">
            <a:avLst/>
          </a:prstGeom>
          <a:noFill/>
          <a:ln w="9525">
            <a:noFill/>
            <a:miter lim="800000"/>
            <a:headEnd/>
            <a:tailEnd/>
          </a:ln>
          <a:effectLst/>
        </p:spPr>
      </p:pic>
      <p:pic>
        <p:nvPicPr>
          <p:cNvPr id="8200" name="Picture 8"/>
          <p:cNvPicPr>
            <a:picLocks noChangeAspect="1" noChangeArrowheads="1"/>
          </p:cNvPicPr>
          <p:nvPr/>
        </p:nvPicPr>
        <p:blipFill>
          <a:blip r:embed="rId7"/>
          <a:srcRect/>
          <a:stretch>
            <a:fillRect/>
          </a:stretch>
        </p:blipFill>
        <p:spPr bwMode="auto">
          <a:xfrm>
            <a:off x="6465990" y="3571070"/>
            <a:ext cx="1166103" cy="2497220"/>
          </a:xfrm>
          <a:prstGeom prst="rect">
            <a:avLst/>
          </a:prstGeom>
          <a:ln>
            <a:noFill/>
          </a:ln>
          <a:effectLst>
            <a:outerShdw blurRad="292100" dist="139700" dir="2700000" algn="tl" rotWithShape="0">
              <a:srgbClr val="333333">
                <a:alpha val="65000"/>
              </a:srgbClr>
            </a:outerShdw>
          </a:effectLst>
        </p:spPr>
      </p:pic>
      <p:pic>
        <p:nvPicPr>
          <p:cNvPr id="8201" name="Picture 9"/>
          <p:cNvPicPr>
            <a:picLocks noChangeAspect="1" noChangeArrowheads="1"/>
          </p:cNvPicPr>
          <p:nvPr/>
        </p:nvPicPr>
        <p:blipFill>
          <a:blip r:embed="rId8"/>
          <a:srcRect/>
          <a:stretch>
            <a:fillRect/>
          </a:stretch>
        </p:blipFill>
        <p:spPr bwMode="auto">
          <a:xfrm>
            <a:off x="2180051" y="3862819"/>
            <a:ext cx="1916937" cy="2129930"/>
          </a:xfrm>
          <a:prstGeom prst="rect">
            <a:avLst/>
          </a:prstGeom>
          <a:ln>
            <a:noFill/>
          </a:ln>
          <a:effectLst>
            <a:outerShdw blurRad="292100" dist="139700" dir="2700000" algn="tl" rotWithShape="0">
              <a:srgbClr val="333333">
                <a:alpha val="65000"/>
              </a:srgbClr>
            </a:outerShdw>
          </a:effectLst>
        </p:spPr>
      </p:pic>
      <p:pic>
        <p:nvPicPr>
          <p:cNvPr id="12" name="Picture 6"/>
          <p:cNvPicPr>
            <a:picLocks noChangeAspect="1" noChangeArrowheads="1"/>
          </p:cNvPicPr>
          <p:nvPr/>
        </p:nvPicPr>
        <p:blipFill>
          <a:blip r:embed="rId5">
            <a:lum bright="17000"/>
          </a:blip>
          <a:srcRect/>
          <a:stretch>
            <a:fillRect/>
          </a:stretch>
        </p:blipFill>
        <p:spPr bwMode="auto">
          <a:xfrm>
            <a:off x="747281" y="4068352"/>
            <a:ext cx="758908" cy="1413653"/>
          </a:xfrm>
          <a:prstGeom prst="rect">
            <a:avLst/>
          </a:prstGeom>
          <a:noFill/>
          <a:ln w="9525">
            <a:noFill/>
            <a:miter lim="800000"/>
            <a:headEnd/>
            <a:tailEnd/>
          </a:ln>
          <a:effectLst/>
        </p:spPr>
      </p:pic>
      <p:sp>
        <p:nvSpPr>
          <p:cNvPr id="13" name="Rad 12"/>
          <p:cNvSpPr/>
          <p:nvPr/>
        </p:nvSpPr>
        <p:spPr bwMode="auto">
          <a:xfrm>
            <a:off x="2042555" y="4857008"/>
            <a:ext cx="700645" cy="700646"/>
          </a:xfrm>
          <a:prstGeom prst="donut">
            <a:avLst>
              <a:gd name="adj" fmla="val 9375"/>
            </a:avLst>
          </a:prstGeom>
          <a:solidFill>
            <a:srgbClr val="FF9966">
              <a:alpha val="54000"/>
            </a:srgbClr>
          </a:solidFill>
          <a:ln w="9525" cap="flat" cmpd="sng" algn="ctr">
            <a:solidFill>
              <a:schemeClr val="tx1">
                <a:alpha val="43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i="0" u="none" strike="noStrike" normalizeH="0" baseline="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a:endParaRPr>
          </a:p>
        </p:txBody>
      </p:sp>
      <p:sp>
        <p:nvSpPr>
          <p:cNvPr id="14" name="Rad 13"/>
          <p:cNvSpPr/>
          <p:nvPr/>
        </p:nvSpPr>
        <p:spPr bwMode="auto">
          <a:xfrm>
            <a:off x="7075716" y="4938157"/>
            <a:ext cx="536370" cy="536369"/>
          </a:xfrm>
          <a:prstGeom prst="donut">
            <a:avLst>
              <a:gd name="adj" fmla="val 9375"/>
            </a:avLst>
          </a:prstGeom>
          <a:solidFill>
            <a:srgbClr val="FF9966">
              <a:alpha val="54000"/>
            </a:srgbClr>
          </a:solidFill>
          <a:ln w="9525" cap="flat" cmpd="sng" algn="ctr">
            <a:solidFill>
              <a:schemeClr val="tx1">
                <a:alpha val="43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i="0" u="none" strike="noStrike" normalizeH="0" baseline="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a:endParaRPr>
          </a:p>
        </p:txBody>
      </p:sp>
      <p:sp>
        <p:nvSpPr>
          <p:cNvPr id="15" name="Pfeil nach rechts 14"/>
          <p:cNvSpPr/>
          <p:nvPr/>
        </p:nvSpPr>
        <p:spPr bwMode="auto">
          <a:xfrm>
            <a:off x="1650638" y="4441372"/>
            <a:ext cx="380010" cy="320634"/>
          </a:xfrm>
          <a:prstGeom prst="rightArrow">
            <a:avLst/>
          </a:prstGeom>
          <a:solidFill>
            <a:srgbClr val="FF9966"/>
          </a:solidFill>
          <a:ln w="9525" cap="flat" cmpd="sng" algn="ctr">
            <a:solidFill>
              <a:srgbClr val="5F5F5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a:endParaRPr>
          </a:p>
        </p:txBody>
      </p:sp>
      <p:sp>
        <p:nvSpPr>
          <p:cNvPr id="16" name="Pfeil nach rechts 15"/>
          <p:cNvSpPr/>
          <p:nvPr/>
        </p:nvSpPr>
        <p:spPr bwMode="auto">
          <a:xfrm>
            <a:off x="4215708" y="4417621"/>
            <a:ext cx="380010" cy="320634"/>
          </a:xfrm>
          <a:prstGeom prst="rightArrow">
            <a:avLst/>
          </a:prstGeom>
          <a:solidFill>
            <a:srgbClr val="FF9966"/>
          </a:solidFill>
          <a:ln w="9525" cap="flat" cmpd="sng" algn="ctr">
            <a:solidFill>
              <a:srgbClr val="5F5F5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a:endParaRPr>
          </a:p>
        </p:txBody>
      </p:sp>
      <p:sp>
        <p:nvSpPr>
          <p:cNvPr id="17" name="Pfeil nach rechts 16"/>
          <p:cNvSpPr/>
          <p:nvPr/>
        </p:nvSpPr>
        <p:spPr bwMode="auto">
          <a:xfrm>
            <a:off x="5842628" y="5058889"/>
            <a:ext cx="380010" cy="320634"/>
          </a:xfrm>
          <a:prstGeom prst="rightArrow">
            <a:avLst/>
          </a:prstGeom>
          <a:solidFill>
            <a:srgbClr val="FF9966"/>
          </a:solidFill>
          <a:ln w="9525" cap="flat" cmpd="sng" algn="ctr">
            <a:solidFill>
              <a:srgbClr val="5F5F5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2" name="Rectangle 6"/>
          <p:cNvSpPr>
            <a:spLocks noGrp="1" noChangeArrowheads="1"/>
          </p:cNvSpPr>
          <p:nvPr>
            <p:ph type="body" idx="1"/>
          </p:nvPr>
        </p:nvSpPr>
        <p:spPr>
          <a:xfrm>
            <a:off x="630238" y="1227024"/>
            <a:ext cx="8067675" cy="4854180"/>
          </a:xfrm>
        </p:spPr>
        <p:txBody>
          <a:bodyPr/>
          <a:lstStyle/>
          <a:p>
            <a:pPr>
              <a:buNone/>
            </a:pPr>
            <a:endParaRPr lang="de-DE" smtClean="0"/>
          </a:p>
          <a:p>
            <a:r>
              <a:rPr lang="de-DE" smtClean="0"/>
              <a:t>„Virtual“ Automation Control Panel is used on GC Screen</a:t>
            </a:r>
            <a:endParaRPr lang="de-DE"/>
          </a:p>
        </p:txBody>
      </p:sp>
      <p:sp>
        <p:nvSpPr>
          <p:cNvPr id="101383" name="Rectangle 7"/>
          <p:cNvSpPr>
            <a:spLocks noGrp="1" noChangeArrowheads="1"/>
          </p:cNvSpPr>
          <p:nvPr>
            <p:ph type="title"/>
          </p:nvPr>
        </p:nvSpPr>
        <p:spPr>
          <a:xfrm>
            <a:off x="630238" y="801375"/>
            <a:ext cx="8067675" cy="461665"/>
          </a:xfrm>
        </p:spPr>
        <p:txBody>
          <a:bodyPr/>
          <a:lstStyle/>
          <a:p>
            <a:r>
              <a:rPr lang="de-DE" smtClean="0"/>
              <a:t>Dynamic Automation (Autotouch+) on Vista 5</a:t>
            </a:r>
            <a:endParaRPr lang="de-DE"/>
          </a:p>
        </p:txBody>
      </p:sp>
      <p:pic>
        <p:nvPicPr>
          <p:cNvPr id="6" name="Picture 5" descr="&#10;Studer.gif                                                     0001D945DP_MAC                         C13D61BC:"/>
          <p:cNvPicPr>
            <a:picLocks noChangeAspect="1" noChangeArrowheads="1"/>
          </p:cNvPicPr>
          <p:nvPr/>
        </p:nvPicPr>
        <p:blipFill>
          <a:blip r:embed="rId3" r:link="rId4"/>
          <a:srcRect/>
          <a:stretch>
            <a:fillRect/>
          </a:stretch>
        </p:blipFill>
        <p:spPr bwMode="auto">
          <a:xfrm>
            <a:off x="585788" y="5953125"/>
            <a:ext cx="1196975" cy="319088"/>
          </a:xfrm>
          <a:prstGeom prst="rect">
            <a:avLst/>
          </a:prstGeom>
          <a:noFill/>
        </p:spPr>
      </p:pic>
      <p:pic>
        <p:nvPicPr>
          <p:cNvPr id="1026" name="Picture 2"/>
          <p:cNvPicPr>
            <a:picLocks noChangeAspect="1" noChangeArrowheads="1"/>
          </p:cNvPicPr>
          <p:nvPr/>
        </p:nvPicPr>
        <p:blipFill>
          <a:blip r:embed="rId5"/>
          <a:srcRect/>
          <a:stretch>
            <a:fillRect/>
          </a:stretch>
        </p:blipFill>
        <p:spPr bwMode="auto">
          <a:xfrm>
            <a:off x="357261" y="2347789"/>
            <a:ext cx="2813462" cy="2359546"/>
          </a:xfrm>
          <a:prstGeom prst="rect">
            <a:avLst/>
          </a:prstGeom>
          <a:ln>
            <a:noFill/>
          </a:ln>
          <a:effectLst>
            <a:outerShdw blurRad="292100" dist="139700" dir="2700000" algn="tl" rotWithShape="0">
              <a:srgbClr val="333333">
                <a:alpha val="65000"/>
              </a:srgbClr>
            </a:outerShdw>
          </a:effectLst>
        </p:spPr>
      </p:pic>
      <p:sp>
        <p:nvSpPr>
          <p:cNvPr id="7" name="Textfeld 6"/>
          <p:cNvSpPr txBox="1"/>
          <p:nvPr/>
        </p:nvSpPr>
        <p:spPr>
          <a:xfrm>
            <a:off x="676894" y="4833270"/>
            <a:ext cx="2624449" cy="584775"/>
          </a:xfrm>
          <a:prstGeom prst="rect">
            <a:avLst/>
          </a:prstGeom>
          <a:noFill/>
        </p:spPr>
        <p:txBody>
          <a:bodyPr wrap="square" rtlCol="0">
            <a:spAutoFit/>
          </a:bodyPr>
          <a:lstStyle/>
          <a:p>
            <a:r>
              <a:rPr lang="en-GB" sz="1600" b="1" smtClean="0">
                <a:latin typeface="+mn-lt"/>
              </a:rPr>
              <a:t>Vista7</a:t>
            </a:r>
            <a:r>
              <a:rPr lang="en-GB" sz="1600" smtClean="0">
                <a:latin typeface="+mn-lt"/>
              </a:rPr>
              <a:t> and </a:t>
            </a:r>
            <a:r>
              <a:rPr lang="en-GB" sz="1600" b="1" smtClean="0">
                <a:latin typeface="+mn-lt"/>
              </a:rPr>
              <a:t>Vista8</a:t>
            </a:r>
            <a:r>
              <a:rPr lang="en-GB" sz="1600" smtClean="0">
                <a:latin typeface="+mn-lt"/>
              </a:rPr>
              <a:t> – ACU buttons on desk surface</a:t>
            </a:r>
            <a:endParaRPr lang="en-GB" sz="1600">
              <a:latin typeface="+mn-lt"/>
            </a:endParaRPr>
          </a:p>
        </p:txBody>
      </p:sp>
      <p:pic>
        <p:nvPicPr>
          <p:cNvPr id="1027" name="Picture 3"/>
          <p:cNvPicPr>
            <a:picLocks noChangeAspect="1" noChangeArrowheads="1"/>
          </p:cNvPicPr>
          <p:nvPr/>
        </p:nvPicPr>
        <p:blipFill>
          <a:blip r:embed="rId6"/>
          <a:srcRect/>
          <a:stretch>
            <a:fillRect/>
          </a:stretch>
        </p:blipFill>
        <p:spPr bwMode="auto">
          <a:xfrm>
            <a:off x="5720312" y="2288414"/>
            <a:ext cx="1689884" cy="3618682"/>
          </a:xfrm>
          <a:prstGeom prst="rect">
            <a:avLst/>
          </a:prstGeom>
          <a:ln>
            <a:noFill/>
          </a:ln>
          <a:effectLst>
            <a:outerShdw blurRad="292100" dist="139700" dir="2700000" algn="tl" rotWithShape="0">
              <a:srgbClr val="333333">
                <a:alpha val="65000"/>
              </a:srgbClr>
            </a:outerShdw>
          </a:effectLst>
        </p:spPr>
      </p:pic>
      <p:sp>
        <p:nvSpPr>
          <p:cNvPr id="8" name="Textfeld 7"/>
          <p:cNvSpPr txBox="1"/>
          <p:nvPr/>
        </p:nvSpPr>
        <p:spPr>
          <a:xfrm>
            <a:off x="7503203" y="2812481"/>
            <a:ext cx="1355772" cy="1077218"/>
          </a:xfrm>
          <a:prstGeom prst="rect">
            <a:avLst/>
          </a:prstGeom>
          <a:noFill/>
        </p:spPr>
        <p:txBody>
          <a:bodyPr wrap="square" rtlCol="0">
            <a:spAutoFit/>
          </a:bodyPr>
          <a:lstStyle/>
          <a:p>
            <a:r>
              <a:rPr lang="en-GB" sz="1600" b="1" smtClean="0">
                <a:latin typeface="+mn-lt"/>
              </a:rPr>
              <a:t>Vista5  </a:t>
            </a:r>
            <a:r>
              <a:rPr lang="en-GB" sz="1600" smtClean="0">
                <a:latin typeface="+mn-lt"/>
              </a:rPr>
              <a:t>– Virtual ACU window on GC Screen</a:t>
            </a:r>
            <a:endParaRPr lang="en-GB" sz="1600">
              <a:latin typeface="+mn-lt"/>
            </a:endParaRPr>
          </a:p>
        </p:txBody>
      </p:sp>
      <p:sp>
        <p:nvSpPr>
          <p:cNvPr id="9" name="Gestreifter Pfeil nach rechts 8"/>
          <p:cNvSpPr/>
          <p:nvPr/>
        </p:nvSpPr>
        <p:spPr bwMode="auto">
          <a:xfrm>
            <a:off x="3348858" y="3811956"/>
            <a:ext cx="2303797" cy="1436914"/>
          </a:xfrm>
          <a:prstGeom prst="stripedRightArrow">
            <a:avLst/>
          </a:prstGeom>
          <a:solidFill>
            <a:srgbClr val="FF9966"/>
          </a:solidFill>
          <a:ln w="3175"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a:endParaRPr>
          </a:p>
        </p:txBody>
      </p:sp>
      <p:grpSp>
        <p:nvGrpSpPr>
          <p:cNvPr id="2" name="Gruppieren 13"/>
          <p:cNvGrpSpPr/>
          <p:nvPr/>
        </p:nvGrpSpPr>
        <p:grpSpPr>
          <a:xfrm>
            <a:off x="3859480" y="2300348"/>
            <a:ext cx="1603174" cy="1469466"/>
            <a:chOff x="3538842" y="4746606"/>
            <a:chExt cx="1603174" cy="1469466"/>
          </a:xfrm>
        </p:grpSpPr>
        <p:pic>
          <p:nvPicPr>
            <p:cNvPr id="3074" name="Picture 2"/>
            <p:cNvPicPr>
              <a:picLocks noChangeAspect="1" noChangeArrowheads="1"/>
            </p:cNvPicPr>
            <p:nvPr/>
          </p:nvPicPr>
          <p:blipFill>
            <a:blip r:embed="rId7"/>
            <a:srcRect/>
            <a:stretch>
              <a:fillRect/>
            </a:stretch>
          </p:blipFill>
          <p:spPr bwMode="auto">
            <a:xfrm>
              <a:off x="3864368" y="4746606"/>
              <a:ext cx="1277648" cy="1469466"/>
            </a:xfrm>
            <a:prstGeom prst="rect">
              <a:avLst/>
            </a:prstGeom>
            <a:ln>
              <a:noFill/>
            </a:ln>
            <a:effectLst>
              <a:outerShdw blurRad="292100" dist="139700" dir="2700000" algn="tl" rotWithShape="0">
                <a:srgbClr val="333333">
                  <a:alpha val="65000"/>
                </a:srgbClr>
              </a:outerShdw>
            </a:effectLst>
          </p:spPr>
        </p:pic>
        <p:sp>
          <p:nvSpPr>
            <p:cNvPr id="13" name="Gestreifter Pfeil nach rechts 12"/>
            <p:cNvSpPr/>
            <p:nvPr/>
          </p:nvSpPr>
          <p:spPr bwMode="auto">
            <a:xfrm>
              <a:off x="3538842" y="5427023"/>
              <a:ext cx="486893" cy="178072"/>
            </a:xfrm>
            <a:prstGeom prst="stripedRightArrow">
              <a:avLst/>
            </a:prstGeom>
            <a:solidFill>
              <a:srgbClr val="FF9966"/>
            </a:solidFill>
            <a:ln w="3175"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a:endParaRPr>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solidFill>
                  <a:schemeClr val="tx1">
                    <a:lumMod val="50000"/>
                    <a:lumOff val="50000"/>
                  </a:schemeClr>
                </a:solidFill>
              </a:rPr>
              <a:t>Practical example – Library Events</a:t>
            </a:r>
            <a:endParaRPr lang="en-GB"/>
          </a:p>
        </p:txBody>
      </p:sp>
      <p:sp>
        <p:nvSpPr>
          <p:cNvPr id="3" name="Inhaltsplatzhalter 2"/>
          <p:cNvSpPr>
            <a:spLocks noGrp="1"/>
          </p:cNvSpPr>
          <p:nvPr>
            <p:ph idx="1"/>
          </p:nvPr>
        </p:nvSpPr>
        <p:spPr>
          <a:xfrm>
            <a:off x="630238" y="1152325"/>
            <a:ext cx="8067675" cy="4121150"/>
          </a:xfrm>
        </p:spPr>
        <p:txBody>
          <a:bodyPr/>
          <a:lstStyle/>
          <a:p>
            <a:r>
              <a:rPr lang="en-GB" smtClean="0"/>
              <a:t>Run through show again and tweaked settings </a:t>
            </a:r>
            <a:r>
              <a:rPr lang="en-GB" b="1" i="1" smtClean="0"/>
              <a:t>stay</a:t>
            </a:r>
            <a:r>
              <a:rPr lang="en-GB" smtClean="0"/>
              <a:t> !</a:t>
            </a:r>
          </a:p>
          <a:p>
            <a:endParaRPr lang="en-GB" smtClean="0"/>
          </a:p>
          <a:p>
            <a:endParaRPr lang="en-GB" smtClean="0"/>
          </a:p>
          <a:p>
            <a:endParaRPr lang="en-GB" smtClean="0"/>
          </a:p>
          <a:p>
            <a:endParaRPr lang="en-GB" smtClean="0"/>
          </a:p>
          <a:p>
            <a:r>
              <a:rPr lang="en-GB" smtClean="0"/>
              <a:t>Changes can be saved or reverted back to the original setting</a:t>
            </a:r>
            <a:endParaRPr lang="en-GB"/>
          </a:p>
        </p:txBody>
      </p:sp>
      <p:pic>
        <p:nvPicPr>
          <p:cNvPr id="4" name="Picture 2"/>
          <p:cNvPicPr>
            <a:picLocks noChangeAspect="1" noChangeArrowheads="1"/>
          </p:cNvPicPr>
          <p:nvPr/>
        </p:nvPicPr>
        <p:blipFill>
          <a:blip r:embed="rId2"/>
          <a:srcRect/>
          <a:stretch>
            <a:fillRect/>
          </a:stretch>
        </p:blipFill>
        <p:spPr bwMode="auto">
          <a:xfrm>
            <a:off x="733117" y="1625661"/>
            <a:ext cx="1912628" cy="1481613"/>
          </a:xfrm>
          <a:prstGeom prst="rect">
            <a:avLst/>
          </a:prstGeom>
          <a:ln>
            <a:noFill/>
          </a:ln>
          <a:effectLst>
            <a:outerShdw blurRad="292100" dist="139700" dir="2700000" algn="tl" rotWithShape="0">
              <a:srgbClr val="333333">
                <a:alpha val="65000"/>
              </a:srgbClr>
            </a:outerShdw>
          </a:effectLst>
        </p:spPr>
      </p:pic>
      <p:pic>
        <p:nvPicPr>
          <p:cNvPr id="5" name="Picture 5"/>
          <p:cNvPicPr>
            <a:picLocks noChangeAspect="1" noChangeArrowheads="1"/>
          </p:cNvPicPr>
          <p:nvPr/>
        </p:nvPicPr>
        <p:blipFill>
          <a:blip r:embed="rId3"/>
          <a:srcRect/>
          <a:stretch>
            <a:fillRect/>
          </a:stretch>
        </p:blipFill>
        <p:spPr bwMode="auto">
          <a:xfrm>
            <a:off x="4272026" y="1632857"/>
            <a:ext cx="1929912" cy="1467220"/>
          </a:xfrm>
          <a:prstGeom prst="rect">
            <a:avLst/>
          </a:prstGeom>
          <a:ln>
            <a:noFill/>
          </a:ln>
          <a:effectLst>
            <a:outerShdw blurRad="292100" dist="139700" dir="2700000" algn="tl" rotWithShape="0">
              <a:srgbClr val="333333">
                <a:alpha val="65000"/>
              </a:srgbClr>
            </a:outerShdw>
          </a:effectLst>
        </p:spPr>
      </p:pic>
      <p:pic>
        <p:nvPicPr>
          <p:cNvPr id="6" name="Picture 4"/>
          <p:cNvPicPr>
            <a:picLocks noChangeAspect="1" noChangeArrowheads="1"/>
          </p:cNvPicPr>
          <p:nvPr/>
        </p:nvPicPr>
        <p:blipFill>
          <a:blip r:embed="rId4">
            <a:lum bright="17000"/>
          </a:blip>
          <a:srcRect/>
          <a:stretch>
            <a:fillRect/>
          </a:stretch>
        </p:blipFill>
        <p:spPr bwMode="auto">
          <a:xfrm>
            <a:off x="2677701" y="1656021"/>
            <a:ext cx="817197" cy="1420893"/>
          </a:xfrm>
          <a:prstGeom prst="rect">
            <a:avLst/>
          </a:prstGeom>
          <a:noFill/>
          <a:ln w="9525">
            <a:noFill/>
            <a:miter lim="800000"/>
            <a:headEnd/>
            <a:tailEnd/>
          </a:ln>
          <a:effectLst/>
        </p:spPr>
      </p:pic>
      <p:pic>
        <p:nvPicPr>
          <p:cNvPr id="7" name="Picture 7"/>
          <p:cNvPicPr>
            <a:picLocks noChangeAspect="1" noChangeArrowheads="1"/>
          </p:cNvPicPr>
          <p:nvPr/>
        </p:nvPicPr>
        <p:blipFill>
          <a:blip r:embed="rId5">
            <a:lum bright="17000"/>
          </a:blip>
          <a:srcRect/>
          <a:stretch>
            <a:fillRect/>
          </a:stretch>
        </p:blipFill>
        <p:spPr bwMode="auto">
          <a:xfrm>
            <a:off x="6249883" y="1650115"/>
            <a:ext cx="784454" cy="1425594"/>
          </a:xfrm>
          <a:prstGeom prst="rect">
            <a:avLst/>
          </a:prstGeom>
          <a:noFill/>
          <a:ln w="9525">
            <a:noFill/>
            <a:miter lim="800000"/>
            <a:headEnd/>
            <a:tailEnd/>
          </a:ln>
          <a:effectLst/>
        </p:spPr>
      </p:pic>
      <p:pic>
        <p:nvPicPr>
          <p:cNvPr id="8" name="Picture 8"/>
          <p:cNvPicPr>
            <a:picLocks noChangeAspect="1" noChangeArrowheads="1"/>
          </p:cNvPicPr>
          <p:nvPr/>
        </p:nvPicPr>
        <p:blipFill>
          <a:blip r:embed="rId6"/>
          <a:srcRect/>
          <a:stretch>
            <a:fillRect/>
          </a:stretch>
        </p:blipFill>
        <p:spPr bwMode="auto">
          <a:xfrm>
            <a:off x="3889045" y="4034208"/>
            <a:ext cx="994199" cy="2129086"/>
          </a:xfrm>
          <a:prstGeom prst="rect">
            <a:avLst/>
          </a:prstGeom>
          <a:noFill/>
          <a:ln w="9525">
            <a:noFill/>
            <a:miter lim="800000"/>
            <a:headEnd/>
            <a:tailEnd/>
          </a:ln>
          <a:effectLst/>
        </p:spPr>
      </p:pic>
      <p:sp>
        <p:nvSpPr>
          <p:cNvPr id="10" name="Rad 9"/>
          <p:cNvSpPr/>
          <p:nvPr/>
        </p:nvSpPr>
        <p:spPr bwMode="auto">
          <a:xfrm>
            <a:off x="3633849" y="4536374"/>
            <a:ext cx="700641" cy="676896"/>
          </a:xfrm>
          <a:prstGeom prst="donut">
            <a:avLst>
              <a:gd name="adj" fmla="val 9826"/>
            </a:avLst>
          </a:prstGeom>
          <a:solidFill>
            <a:srgbClr val="FF9966">
              <a:alpha val="54000"/>
            </a:srgbClr>
          </a:solidFill>
          <a:ln w="9525" cap="flat" cmpd="sng" algn="ctr">
            <a:solidFill>
              <a:schemeClr val="tx1">
                <a:alpha val="43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i="0" u="none" strike="noStrike" normalizeH="0" baseline="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a:endParaRPr>
          </a:p>
        </p:txBody>
      </p:sp>
      <p:sp>
        <p:nvSpPr>
          <p:cNvPr id="11" name="Rad 10"/>
          <p:cNvSpPr/>
          <p:nvPr/>
        </p:nvSpPr>
        <p:spPr bwMode="auto">
          <a:xfrm>
            <a:off x="3643746" y="5603174"/>
            <a:ext cx="700641" cy="676896"/>
          </a:xfrm>
          <a:prstGeom prst="donut">
            <a:avLst>
              <a:gd name="adj" fmla="val 9826"/>
            </a:avLst>
          </a:prstGeom>
          <a:solidFill>
            <a:srgbClr val="FF9966">
              <a:alpha val="54000"/>
            </a:srgbClr>
          </a:solidFill>
          <a:ln w="9525" cap="flat" cmpd="sng" algn="ctr">
            <a:solidFill>
              <a:schemeClr val="tx1">
                <a:alpha val="43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i="0" u="none" strike="noStrike" normalizeH="0" baseline="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solidFill>
                  <a:schemeClr val="tx1">
                    <a:lumMod val="50000"/>
                    <a:lumOff val="50000"/>
                  </a:schemeClr>
                </a:solidFill>
              </a:rPr>
              <a:t>Practical example – Library Events</a:t>
            </a:r>
            <a:endParaRPr lang="en-GB"/>
          </a:p>
        </p:txBody>
      </p:sp>
      <p:sp>
        <p:nvSpPr>
          <p:cNvPr id="3" name="Inhaltsplatzhalter 2"/>
          <p:cNvSpPr>
            <a:spLocks noGrp="1"/>
          </p:cNvSpPr>
          <p:nvPr>
            <p:ph idx="1"/>
          </p:nvPr>
        </p:nvSpPr>
        <p:spPr/>
        <p:txBody>
          <a:bodyPr/>
          <a:lstStyle/>
          <a:p>
            <a:r>
              <a:rPr lang="en-GB" smtClean="0"/>
              <a:t>Changes can also be saved or reverted at the </a:t>
            </a:r>
            <a:r>
              <a:rPr lang="en-GB" b="1" i="1" smtClean="0"/>
              <a:t>End of the Show</a:t>
            </a:r>
            <a:endParaRPr lang="en-GB" b="1" i="1"/>
          </a:p>
        </p:txBody>
      </p:sp>
      <p:pic>
        <p:nvPicPr>
          <p:cNvPr id="9218" name="Picture 2"/>
          <p:cNvPicPr>
            <a:picLocks noChangeAspect="1" noChangeArrowheads="1"/>
          </p:cNvPicPr>
          <p:nvPr/>
        </p:nvPicPr>
        <p:blipFill>
          <a:blip r:embed="rId2"/>
          <a:srcRect l="1145"/>
          <a:stretch>
            <a:fillRect/>
          </a:stretch>
        </p:blipFill>
        <p:spPr bwMode="auto">
          <a:xfrm>
            <a:off x="510639" y="1888175"/>
            <a:ext cx="2529377" cy="4544415"/>
          </a:xfrm>
          <a:prstGeom prst="rect">
            <a:avLst/>
          </a:prstGeom>
          <a:ln>
            <a:noFill/>
          </a:ln>
          <a:effectLst>
            <a:outerShdw blurRad="292100" dist="139700" dir="2700000" algn="tl" rotWithShape="0">
              <a:srgbClr val="333333">
                <a:alpha val="65000"/>
              </a:srgbClr>
            </a:outerShdw>
          </a:effectLst>
        </p:spPr>
      </p:pic>
      <p:pic>
        <p:nvPicPr>
          <p:cNvPr id="9219" name="Picture 3"/>
          <p:cNvPicPr>
            <a:picLocks noChangeAspect="1" noChangeArrowheads="1"/>
          </p:cNvPicPr>
          <p:nvPr/>
        </p:nvPicPr>
        <p:blipFill>
          <a:blip r:embed="rId3"/>
          <a:srcRect/>
          <a:stretch>
            <a:fillRect/>
          </a:stretch>
        </p:blipFill>
        <p:spPr bwMode="auto">
          <a:xfrm>
            <a:off x="1573533" y="4401602"/>
            <a:ext cx="2743200" cy="904875"/>
          </a:xfrm>
          <a:prstGeom prst="rect">
            <a:avLst/>
          </a:prstGeom>
          <a:ln>
            <a:noFill/>
          </a:ln>
          <a:effectLst>
            <a:outerShdw blurRad="292100" dist="139700" dir="2700000" algn="tl" rotWithShape="0">
              <a:srgbClr val="333333">
                <a:alpha val="65000"/>
              </a:srgbClr>
            </a:outerShdw>
          </a:effectLst>
        </p:spPr>
      </p:pic>
      <p:sp>
        <p:nvSpPr>
          <p:cNvPr id="6" name="Rad 5"/>
          <p:cNvSpPr/>
          <p:nvPr/>
        </p:nvSpPr>
        <p:spPr bwMode="auto">
          <a:xfrm>
            <a:off x="2408765" y="4724399"/>
            <a:ext cx="1094509" cy="857003"/>
          </a:xfrm>
          <a:prstGeom prst="donut">
            <a:avLst>
              <a:gd name="adj" fmla="val 9826"/>
            </a:avLst>
          </a:prstGeom>
          <a:solidFill>
            <a:srgbClr val="FF9966">
              <a:alpha val="54000"/>
            </a:srgbClr>
          </a:solidFill>
          <a:ln w="9525" cap="flat" cmpd="sng" algn="ctr">
            <a:solidFill>
              <a:schemeClr val="tx1">
                <a:alpha val="43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i="0" u="none" strike="noStrike" normalizeH="0" baseline="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a:endParaRPr>
          </a:p>
        </p:txBody>
      </p:sp>
      <p:pic>
        <p:nvPicPr>
          <p:cNvPr id="9220" name="Picture 4"/>
          <p:cNvPicPr>
            <a:picLocks noChangeAspect="1" noChangeArrowheads="1"/>
          </p:cNvPicPr>
          <p:nvPr/>
        </p:nvPicPr>
        <p:blipFill>
          <a:blip r:embed="rId4"/>
          <a:srcRect/>
          <a:stretch>
            <a:fillRect/>
          </a:stretch>
        </p:blipFill>
        <p:spPr bwMode="auto">
          <a:xfrm>
            <a:off x="5107442" y="2260579"/>
            <a:ext cx="2847975" cy="3571875"/>
          </a:xfrm>
          <a:prstGeom prst="rect">
            <a:avLst/>
          </a:prstGeom>
          <a:ln>
            <a:noFill/>
          </a:ln>
          <a:effectLst>
            <a:outerShdw blurRad="292100" dist="139700" dir="2700000" algn="tl" rotWithShape="0">
              <a:srgbClr val="333333">
                <a:alpha val="65000"/>
              </a:srgbClr>
            </a:outerShdw>
          </a:effectLst>
        </p:spPr>
      </p:pic>
      <p:sp>
        <p:nvSpPr>
          <p:cNvPr id="14" name="Pfeil nach rechts 13"/>
          <p:cNvSpPr/>
          <p:nvPr/>
        </p:nvSpPr>
        <p:spPr bwMode="auto">
          <a:xfrm>
            <a:off x="4548218" y="4738255"/>
            <a:ext cx="380010" cy="320634"/>
          </a:xfrm>
          <a:prstGeom prst="rightArrow">
            <a:avLst/>
          </a:prstGeom>
          <a:solidFill>
            <a:srgbClr val="FF9966"/>
          </a:solidFill>
          <a:ln w="9525" cap="flat" cmpd="sng" algn="ctr">
            <a:solidFill>
              <a:srgbClr val="5F5F5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solidFill>
                  <a:schemeClr val="tx1">
                    <a:lumMod val="50000"/>
                    <a:lumOff val="50000"/>
                  </a:schemeClr>
                </a:solidFill>
              </a:rPr>
              <a:t>Practical example – Library Events</a:t>
            </a:r>
            <a:endParaRPr lang="en-GB"/>
          </a:p>
        </p:txBody>
      </p:sp>
      <p:sp>
        <p:nvSpPr>
          <p:cNvPr id="3" name="Inhaltsplatzhalter 2"/>
          <p:cNvSpPr>
            <a:spLocks noGrp="1"/>
          </p:cNvSpPr>
          <p:nvPr>
            <p:ph idx="1"/>
          </p:nvPr>
        </p:nvSpPr>
        <p:spPr/>
        <p:txBody>
          <a:bodyPr/>
          <a:lstStyle/>
          <a:p>
            <a:r>
              <a:rPr lang="en-GB" smtClean="0"/>
              <a:t>When we have several Library Events which have been tweaked :</a:t>
            </a:r>
            <a:endParaRPr lang="en-GB"/>
          </a:p>
        </p:txBody>
      </p:sp>
      <p:pic>
        <p:nvPicPr>
          <p:cNvPr id="10242" name="Picture 2"/>
          <p:cNvPicPr>
            <a:picLocks noChangeAspect="1" noChangeArrowheads="1"/>
          </p:cNvPicPr>
          <p:nvPr/>
        </p:nvPicPr>
        <p:blipFill>
          <a:blip r:embed="rId2"/>
          <a:srcRect/>
          <a:stretch>
            <a:fillRect/>
          </a:stretch>
        </p:blipFill>
        <p:spPr bwMode="auto">
          <a:xfrm>
            <a:off x="5178694" y="2072926"/>
            <a:ext cx="2847975" cy="3590925"/>
          </a:xfrm>
          <a:prstGeom prst="rect">
            <a:avLst/>
          </a:prstGeom>
          <a:ln>
            <a:noFill/>
          </a:ln>
          <a:effectLst>
            <a:outerShdw blurRad="292100" dist="139700" dir="2700000" algn="tl" rotWithShape="0">
              <a:srgbClr val="333333">
                <a:alpha val="65000"/>
              </a:srgbClr>
            </a:outerShdw>
          </a:effectLst>
        </p:spPr>
      </p:pic>
      <p:pic>
        <p:nvPicPr>
          <p:cNvPr id="10243" name="Picture 3"/>
          <p:cNvPicPr>
            <a:picLocks noChangeAspect="1" noChangeArrowheads="1"/>
          </p:cNvPicPr>
          <p:nvPr/>
        </p:nvPicPr>
        <p:blipFill>
          <a:blip r:embed="rId3"/>
          <a:srcRect/>
          <a:stretch>
            <a:fillRect/>
          </a:stretch>
        </p:blipFill>
        <p:spPr bwMode="auto">
          <a:xfrm>
            <a:off x="498021" y="2183204"/>
            <a:ext cx="4062103" cy="310406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solidFill>
                  <a:schemeClr val="tx1">
                    <a:lumMod val="50000"/>
                    <a:lumOff val="50000"/>
                  </a:schemeClr>
                </a:solidFill>
              </a:rPr>
              <a:t>Practical example – Library Events</a:t>
            </a:r>
            <a:endParaRPr lang="en-GB"/>
          </a:p>
        </p:txBody>
      </p:sp>
      <p:sp>
        <p:nvSpPr>
          <p:cNvPr id="3" name="Inhaltsplatzhalter 2"/>
          <p:cNvSpPr>
            <a:spLocks noGrp="1"/>
          </p:cNvSpPr>
          <p:nvPr>
            <p:ph idx="1"/>
          </p:nvPr>
        </p:nvSpPr>
        <p:spPr>
          <a:xfrm>
            <a:off x="630238" y="1199825"/>
            <a:ext cx="8067675" cy="4121150"/>
          </a:xfrm>
        </p:spPr>
        <p:txBody>
          <a:bodyPr/>
          <a:lstStyle/>
          <a:p>
            <a:r>
              <a:rPr lang="en-GB" smtClean="0"/>
              <a:t>Create a “replacement” Actor (often called unterstudy)</a:t>
            </a:r>
            <a:endParaRPr lang="en-GB"/>
          </a:p>
        </p:txBody>
      </p:sp>
      <p:pic>
        <p:nvPicPr>
          <p:cNvPr id="11267" name="Picture 3"/>
          <p:cNvPicPr>
            <a:picLocks noChangeAspect="1" noChangeArrowheads="1"/>
          </p:cNvPicPr>
          <p:nvPr/>
        </p:nvPicPr>
        <p:blipFill>
          <a:blip r:embed="rId2"/>
          <a:srcRect l="636" r="27217"/>
          <a:stretch>
            <a:fillRect/>
          </a:stretch>
        </p:blipFill>
        <p:spPr bwMode="auto">
          <a:xfrm>
            <a:off x="629395" y="1933699"/>
            <a:ext cx="2707574" cy="1066800"/>
          </a:xfrm>
          <a:prstGeom prst="rect">
            <a:avLst/>
          </a:prstGeom>
          <a:ln>
            <a:noFill/>
          </a:ln>
          <a:effectLst>
            <a:outerShdw blurRad="292100" dist="139700" dir="2700000" algn="tl" rotWithShape="0">
              <a:srgbClr val="333333">
                <a:alpha val="65000"/>
              </a:srgbClr>
            </a:outerShdw>
          </a:effectLst>
        </p:spPr>
      </p:pic>
      <p:pic>
        <p:nvPicPr>
          <p:cNvPr id="11268" name="Picture 4"/>
          <p:cNvPicPr>
            <a:picLocks noChangeAspect="1" noChangeArrowheads="1"/>
          </p:cNvPicPr>
          <p:nvPr/>
        </p:nvPicPr>
        <p:blipFill>
          <a:blip r:embed="rId3"/>
          <a:srcRect/>
          <a:stretch>
            <a:fillRect/>
          </a:stretch>
        </p:blipFill>
        <p:spPr bwMode="auto">
          <a:xfrm>
            <a:off x="3744005" y="1606640"/>
            <a:ext cx="4592473" cy="2264281"/>
          </a:xfrm>
          <a:prstGeom prst="rect">
            <a:avLst/>
          </a:prstGeom>
          <a:ln>
            <a:noFill/>
          </a:ln>
          <a:effectLst>
            <a:outerShdw blurRad="292100" dist="139700" dir="2700000" algn="tl" rotWithShape="0">
              <a:srgbClr val="333333">
                <a:alpha val="65000"/>
              </a:srgbClr>
            </a:outerShdw>
          </a:effectLst>
        </p:spPr>
      </p:pic>
      <p:pic>
        <p:nvPicPr>
          <p:cNvPr id="11269" name="Picture 5"/>
          <p:cNvPicPr>
            <a:picLocks noChangeAspect="1" noChangeArrowheads="1"/>
          </p:cNvPicPr>
          <p:nvPr/>
        </p:nvPicPr>
        <p:blipFill>
          <a:blip r:embed="rId4"/>
          <a:srcRect/>
          <a:stretch>
            <a:fillRect/>
          </a:stretch>
        </p:blipFill>
        <p:spPr bwMode="auto">
          <a:xfrm>
            <a:off x="2553194" y="4119377"/>
            <a:ext cx="3455721" cy="2250649"/>
          </a:xfrm>
          <a:prstGeom prst="rect">
            <a:avLst/>
          </a:prstGeom>
          <a:ln>
            <a:noFill/>
          </a:ln>
          <a:effectLst>
            <a:outerShdw blurRad="292100" dist="139700" dir="2700000" algn="tl" rotWithShape="0">
              <a:srgbClr val="333333">
                <a:alpha val="65000"/>
              </a:srgbClr>
            </a:outerShdw>
          </a:effectLst>
        </p:spPr>
      </p:pic>
      <p:sp>
        <p:nvSpPr>
          <p:cNvPr id="8" name="Pfeil nach rechts 7"/>
          <p:cNvSpPr/>
          <p:nvPr/>
        </p:nvSpPr>
        <p:spPr bwMode="auto">
          <a:xfrm>
            <a:off x="3372561" y="2351315"/>
            <a:ext cx="380010" cy="320634"/>
          </a:xfrm>
          <a:prstGeom prst="rightArrow">
            <a:avLst/>
          </a:prstGeom>
          <a:solidFill>
            <a:srgbClr val="FF9966"/>
          </a:solidFill>
          <a:ln w="9525" cap="flat" cmpd="sng" algn="ctr">
            <a:solidFill>
              <a:srgbClr val="5F5F5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a:endParaRPr>
          </a:p>
        </p:txBody>
      </p:sp>
      <p:sp>
        <p:nvSpPr>
          <p:cNvPr id="9" name="Pfeil nach rechts 8"/>
          <p:cNvSpPr/>
          <p:nvPr/>
        </p:nvSpPr>
        <p:spPr bwMode="auto">
          <a:xfrm rot="7444683">
            <a:off x="5355741" y="3693229"/>
            <a:ext cx="380010" cy="320634"/>
          </a:xfrm>
          <a:prstGeom prst="rightArrow">
            <a:avLst/>
          </a:prstGeom>
          <a:solidFill>
            <a:srgbClr val="FF9966"/>
          </a:solidFill>
          <a:ln w="9525" cap="flat" cmpd="sng" algn="ctr">
            <a:solidFill>
              <a:srgbClr val="5F5F5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a:endParaRPr>
          </a:p>
        </p:txBody>
      </p:sp>
      <p:sp>
        <p:nvSpPr>
          <p:cNvPr id="10" name="Textfeld 9"/>
          <p:cNvSpPr txBox="1"/>
          <p:nvPr/>
        </p:nvSpPr>
        <p:spPr>
          <a:xfrm>
            <a:off x="6377050" y="4785756"/>
            <a:ext cx="2363189" cy="1323439"/>
          </a:xfrm>
          <a:prstGeom prst="rect">
            <a:avLst/>
          </a:prstGeom>
          <a:noFill/>
        </p:spPr>
        <p:txBody>
          <a:bodyPr wrap="square" rtlCol="0">
            <a:spAutoFit/>
          </a:bodyPr>
          <a:lstStyle/>
          <a:p>
            <a:pPr marL="174625" indent="-174625">
              <a:spcBef>
                <a:spcPct val="50000"/>
              </a:spcBef>
              <a:buClr>
                <a:srgbClr val="FF8000"/>
              </a:buClr>
              <a:buFont typeface="Wingdings" pitchFamily="2" charset="2"/>
              <a:buChar char="§"/>
            </a:pPr>
            <a:r>
              <a:rPr lang="en-GB" sz="2000" smtClean="0">
                <a:latin typeface="+mn-lt"/>
              </a:rPr>
              <a:t>Copy of Library settings are created with the same name !</a:t>
            </a:r>
          </a:p>
        </p:txBody>
      </p:sp>
      <p:sp>
        <p:nvSpPr>
          <p:cNvPr id="11" name="Pfeil nach rechts 10"/>
          <p:cNvSpPr/>
          <p:nvPr/>
        </p:nvSpPr>
        <p:spPr bwMode="auto">
          <a:xfrm rot="10606443">
            <a:off x="3665421" y="5677628"/>
            <a:ext cx="2818011" cy="320634"/>
          </a:xfrm>
          <a:prstGeom prst="rightArrow">
            <a:avLst/>
          </a:prstGeom>
          <a:solidFill>
            <a:srgbClr val="FF9966"/>
          </a:solidFill>
          <a:ln w="9525" cap="flat" cmpd="sng" algn="ctr">
            <a:solidFill>
              <a:srgbClr val="5F5F5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solidFill>
                  <a:schemeClr val="tx1">
                    <a:lumMod val="50000"/>
                    <a:lumOff val="50000"/>
                  </a:schemeClr>
                </a:solidFill>
              </a:rPr>
              <a:t>Practical example – Library Events</a:t>
            </a:r>
            <a:endParaRPr lang="en-GB"/>
          </a:p>
        </p:txBody>
      </p:sp>
      <p:sp>
        <p:nvSpPr>
          <p:cNvPr id="3" name="Inhaltsplatzhalter 2"/>
          <p:cNvSpPr>
            <a:spLocks noGrp="1"/>
          </p:cNvSpPr>
          <p:nvPr>
            <p:ph idx="1"/>
          </p:nvPr>
        </p:nvSpPr>
        <p:spPr/>
        <p:txBody>
          <a:bodyPr/>
          <a:lstStyle/>
          <a:p>
            <a:r>
              <a:rPr lang="en-GB" smtClean="0"/>
              <a:t>Replace an Actor by an understudy</a:t>
            </a:r>
            <a:endParaRPr lang="en-GB"/>
          </a:p>
        </p:txBody>
      </p:sp>
      <p:pic>
        <p:nvPicPr>
          <p:cNvPr id="12291" name="Picture 3"/>
          <p:cNvPicPr>
            <a:picLocks noChangeAspect="1" noChangeArrowheads="1"/>
          </p:cNvPicPr>
          <p:nvPr/>
        </p:nvPicPr>
        <p:blipFill>
          <a:blip r:embed="rId2"/>
          <a:srcRect/>
          <a:stretch>
            <a:fillRect/>
          </a:stretch>
        </p:blipFill>
        <p:spPr bwMode="auto">
          <a:xfrm>
            <a:off x="790020" y="2098904"/>
            <a:ext cx="1953179" cy="1463028"/>
          </a:xfrm>
          <a:prstGeom prst="rect">
            <a:avLst/>
          </a:prstGeom>
          <a:ln>
            <a:noFill/>
          </a:ln>
          <a:effectLst>
            <a:outerShdw blurRad="292100" dist="139700" dir="2700000" algn="tl" rotWithShape="0">
              <a:srgbClr val="333333">
                <a:alpha val="65000"/>
              </a:srgbClr>
            </a:outerShdw>
          </a:effectLst>
        </p:spPr>
      </p:pic>
      <p:sp>
        <p:nvSpPr>
          <p:cNvPr id="6" name="Rad 5"/>
          <p:cNvSpPr/>
          <p:nvPr/>
        </p:nvSpPr>
        <p:spPr bwMode="auto">
          <a:xfrm>
            <a:off x="1209357" y="3014353"/>
            <a:ext cx="1094509" cy="857003"/>
          </a:xfrm>
          <a:prstGeom prst="donut">
            <a:avLst>
              <a:gd name="adj" fmla="val 9826"/>
            </a:avLst>
          </a:prstGeom>
          <a:solidFill>
            <a:srgbClr val="FF9966">
              <a:alpha val="54000"/>
            </a:srgbClr>
          </a:solidFill>
          <a:ln w="9525" cap="flat" cmpd="sng" algn="ctr">
            <a:solidFill>
              <a:schemeClr val="tx1">
                <a:alpha val="43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i="0" u="none" strike="noStrike" normalizeH="0" baseline="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a:endParaRPr>
          </a:p>
        </p:txBody>
      </p:sp>
      <p:pic>
        <p:nvPicPr>
          <p:cNvPr id="12294" name="Picture 6"/>
          <p:cNvPicPr>
            <a:picLocks noChangeAspect="1" noChangeArrowheads="1"/>
          </p:cNvPicPr>
          <p:nvPr/>
        </p:nvPicPr>
        <p:blipFill>
          <a:blip r:embed="rId3"/>
          <a:srcRect/>
          <a:stretch>
            <a:fillRect/>
          </a:stretch>
        </p:blipFill>
        <p:spPr bwMode="auto">
          <a:xfrm>
            <a:off x="3192730" y="2045138"/>
            <a:ext cx="4359975" cy="342807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81" name="Picture 5" descr="&#10;Studer.gif                                                     0001D945DP_MAC                         C13D61BC:"/>
          <p:cNvPicPr>
            <a:picLocks noChangeAspect="1" noChangeArrowheads="1"/>
          </p:cNvPicPr>
          <p:nvPr/>
        </p:nvPicPr>
        <p:blipFill>
          <a:blip r:embed="rId2" r:link="rId3"/>
          <a:srcRect/>
          <a:stretch>
            <a:fillRect/>
          </a:stretch>
        </p:blipFill>
        <p:spPr bwMode="auto">
          <a:xfrm>
            <a:off x="585788" y="5953125"/>
            <a:ext cx="1196975" cy="319088"/>
          </a:xfrm>
          <a:prstGeom prst="rect">
            <a:avLst/>
          </a:prstGeom>
          <a:noFill/>
        </p:spPr>
      </p:pic>
      <p:sp>
        <p:nvSpPr>
          <p:cNvPr id="101382" name="Rectangle 6"/>
          <p:cNvSpPr>
            <a:spLocks noGrp="1" noChangeArrowheads="1"/>
          </p:cNvSpPr>
          <p:nvPr>
            <p:ph type="body" idx="1"/>
          </p:nvPr>
        </p:nvSpPr>
        <p:spPr/>
        <p:txBody>
          <a:bodyPr/>
          <a:lstStyle/>
          <a:p>
            <a:r>
              <a:rPr lang="de-DE" sz="1600" smtClean="0"/>
              <a:t>Open a ready prepared cuelist</a:t>
            </a:r>
          </a:p>
          <a:p>
            <a:r>
              <a:rPr lang="de-DE" sz="1600" smtClean="0"/>
              <a:t>Open the VCA/Mute window of the first cue</a:t>
            </a:r>
          </a:p>
          <a:p>
            <a:r>
              <a:rPr lang="de-DE" sz="1600" smtClean="0"/>
              <a:t>Type in VCA names</a:t>
            </a:r>
          </a:p>
          <a:p>
            <a:r>
              <a:rPr lang="de-DE" sz="1600" smtClean="0"/>
              <a:t>Assign the input channels (auto-unmute = on)</a:t>
            </a:r>
          </a:p>
          <a:p>
            <a:r>
              <a:rPr lang="de-DE" sz="1600" smtClean="0"/>
              <a:t>Open VCA/Mute window of next cue</a:t>
            </a:r>
          </a:p>
          <a:p>
            <a:r>
              <a:rPr lang="de-DE" sz="1600" smtClean="0"/>
              <a:t>Do the labels an assign on the desk</a:t>
            </a:r>
            <a:r>
              <a:rPr lang="de-DE" sz="1600"/>
              <a:t> </a:t>
            </a:r>
            <a:r>
              <a:rPr lang="de-DE" sz="1600" smtClean="0"/>
              <a:t>, then „get current settings“ (also with F5 button)</a:t>
            </a:r>
          </a:p>
          <a:p>
            <a:r>
              <a:rPr lang="de-DE" sz="1600" smtClean="0"/>
              <a:t>Copy this VCA/mute event to other cues</a:t>
            </a:r>
          </a:p>
          <a:p>
            <a:r>
              <a:rPr lang="de-DE" sz="1600" smtClean="0"/>
              <a:t>Open the VCA/Mute window of the another cue</a:t>
            </a:r>
          </a:p>
          <a:p>
            <a:r>
              <a:rPr lang="de-DE" sz="1600" smtClean="0"/>
              <a:t>Type in further VCA names to show autocomplete</a:t>
            </a:r>
          </a:p>
          <a:p>
            <a:r>
              <a:rPr lang="de-DE" sz="1600" smtClean="0"/>
              <a:t>Show channel overview on one single channel</a:t>
            </a:r>
          </a:p>
          <a:p>
            <a:endParaRPr lang="de-DE" sz="1600" smtClean="0"/>
          </a:p>
        </p:txBody>
      </p:sp>
      <p:sp>
        <p:nvSpPr>
          <p:cNvPr id="101383" name="Rectangle 7"/>
          <p:cNvSpPr>
            <a:spLocks noGrp="1" noChangeArrowheads="1"/>
          </p:cNvSpPr>
          <p:nvPr>
            <p:ph type="title"/>
          </p:nvPr>
        </p:nvSpPr>
        <p:spPr>
          <a:xfrm>
            <a:off x="630238" y="682625"/>
            <a:ext cx="8067675" cy="461665"/>
          </a:xfrm>
        </p:spPr>
        <p:txBody>
          <a:bodyPr/>
          <a:lstStyle/>
          <a:p>
            <a:r>
              <a:rPr lang="de-DE" smtClean="0"/>
              <a:t>Practical example abstract – VCA/Mute Events</a:t>
            </a:r>
            <a:endParaRPr lang="de-DE"/>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solidFill>
                  <a:schemeClr val="tx1">
                    <a:lumMod val="50000"/>
                    <a:lumOff val="50000"/>
                  </a:schemeClr>
                </a:solidFill>
              </a:rPr>
              <a:t>Practical example – VCA/Mute Events</a:t>
            </a:r>
            <a:endParaRPr lang="en-GB"/>
          </a:p>
        </p:txBody>
      </p:sp>
      <p:sp>
        <p:nvSpPr>
          <p:cNvPr id="3" name="Inhaltsplatzhalter 2"/>
          <p:cNvSpPr>
            <a:spLocks noGrp="1"/>
          </p:cNvSpPr>
          <p:nvPr>
            <p:ph idx="1"/>
          </p:nvPr>
        </p:nvSpPr>
        <p:spPr/>
        <p:txBody>
          <a:bodyPr/>
          <a:lstStyle/>
          <a:p>
            <a:r>
              <a:rPr lang="en-GB" smtClean="0"/>
              <a:t>Enable options</a:t>
            </a:r>
            <a:endParaRPr lang="en-GB"/>
          </a:p>
        </p:txBody>
      </p:sp>
      <p:pic>
        <p:nvPicPr>
          <p:cNvPr id="16386" name="Picture 2"/>
          <p:cNvPicPr>
            <a:picLocks noChangeAspect="1" noChangeArrowheads="1"/>
          </p:cNvPicPr>
          <p:nvPr/>
        </p:nvPicPr>
        <p:blipFill>
          <a:blip r:embed="rId2"/>
          <a:srcRect/>
          <a:stretch>
            <a:fillRect/>
          </a:stretch>
        </p:blipFill>
        <p:spPr bwMode="auto">
          <a:xfrm>
            <a:off x="3641397" y="1280431"/>
            <a:ext cx="3333750" cy="4819650"/>
          </a:xfrm>
          <a:prstGeom prst="rect">
            <a:avLst/>
          </a:prstGeom>
          <a:ln>
            <a:noFill/>
          </a:ln>
          <a:effectLst>
            <a:outerShdw blurRad="292100" dist="139700" dir="2700000" algn="tl" rotWithShape="0">
              <a:srgbClr val="333333">
                <a:alpha val="65000"/>
              </a:srgbClr>
            </a:outerShdw>
          </a:effectLst>
        </p:spPr>
      </p:pic>
      <p:sp>
        <p:nvSpPr>
          <p:cNvPr id="5" name="Positionsrahmen 4"/>
          <p:cNvSpPr/>
          <p:nvPr/>
        </p:nvSpPr>
        <p:spPr bwMode="auto">
          <a:xfrm>
            <a:off x="3966358" y="4453247"/>
            <a:ext cx="2790702" cy="807522"/>
          </a:xfrm>
          <a:prstGeom prst="frame">
            <a:avLst/>
          </a:prstGeom>
          <a:solidFill>
            <a:srgbClr val="FF9966">
              <a:alpha val="6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solidFill>
                  <a:schemeClr val="tx1">
                    <a:lumMod val="50000"/>
                    <a:lumOff val="50000"/>
                  </a:schemeClr>
                </a:solidFill>
              </a:rPr>
              <a:t>Practical example – VCA/Mute Events</a:t>
            </a:r>
            <a:endParaRPr lang="en-GB"/>
          </a:p>
        </p:txBody>
      </p:sp>
      <p:sp>
        <p:nvSpPr>
          <p:cNvPr id="3" name="Inhaltsplatzhalter 2"/>
          <p:cNvSpPr>
            <a:spLocks noGrp="1"/>
          </p:cNvSpPr>
          <p:nvPr>
            <p:ph idx="1"/>
          </p:nvPr>
        </p:nvSpPr>
        <p:spPr/>
        <p:txBody>
          <a:bodyPr/>
          <a:lstStyle/>
          <a:p>
            <a:r>
              <a:rPr lang="en-GB" smtClean="0"/>
              <a:t>Open the ready prepared cuelist</a:t>
            </a:r>
          </a:p>
          <a:p>
            <a:endParaRPr lang="en-GB" smtClean="0"/>
          </a:p>
          <a:p>
            <a:endParaRPr lang="en-GB" smtClean="0"/>
          </a:p>
          <a:p>
            <a:pPr>
              <a:buNone/>
            </a:pPr>
            <a:endParaRPr lang="en-GB" smtClean="0"/>
          </a:p>
          <a:p>
            <a:endParaRPr lang="en-GB" smtClean="0"/>
          </a:p>
          <a:p>
            <a:r>
              <a:rPr lang="en-GB" smtClean="0"/>
              <a:t>Click on the VCA/Mute Event icon of the first cue</a:t>
            </a:r>
          </a:p>
        </p:txBody>
      </p:sp>
      <p:pic>
        <p:nvPicPr>
          <p:cNvPr id="13314" name="Picture 2"/>
          <p:cNvPicPr>
            <a:picLocks noChangeAspect="1" noChangeArrowheads="1"/>
          </p:cNvPicPr>
          <p:nvPr/>
        </p:nvPicPr>
        <p:blipFill>
          <a:blip r:embed="rId2"/>
          <a:srcRect/>
          <a:stretch>
            <a:fillRect/>
          </a:stretch>
        </p:blipFill>
        <p:spPr bwMode="auto">
          <a:xfrm>
            <a:off x="1160690" y="1872035"/>
            <a:ext cx="2176276" cy="1678547"/>
          </a:xfrm>
          <a:prstGeom prst="rect">
            <a:avLst/>
          </a:prstGeom>
          <a:ln>
            <a:noFill/>
          </a:ln>
          <a:effectLst>
            <a:outerShdw blurRad="292100" dist="139700" dir="2700000" algn="tl" rotWithShape="0">
              <a:srgbClr val="333333">
                <a:alpha val="65000"/>
              </a:srgbClr>
            </a:outerShdw>
          </a:effectLst>
        </p:spPr>
      </p:pic>
      <p:pic>
        <p:nvPicPr>
          <p:cNvPr id="9" name="Picture 4"/>
          <p:cNvPicPr>
            <a:picLocks noChangeAspect="1" noChangeArrowheads="1"/>
          </p:cNvPicPr>
          <p:nvPr/>
        </p:nvPicPr>
        <p:blipFill>
          <a:blip r:embed="rId3"/>
          <a:srcRect/>
          <a:stretch>
            <a:fillRect/>
          </a:stretch>
        </p:blipFill>
        <p:spPr bwMode="auto">
          <a:xfrm>
            <a:off x="1153453" y="4215867"/>
            <a:ext cx="3988256" cy="831145"/>
          </a:xfrm>
          <a:prstGeom prst="rect">
            <a:avLst/>
          </a:prstGeom>
          <a:ln>
            <a:noFill/>
          </a:ln>
          <a:effectLst>
            <a:outerShdw blurRad="292100" dist="139700" dir="2700000" algn="tl" rotWithShape="0">
              <a:srgbClr val="333333">
                <a:alpha val="65000"/>
              </a:srgbClr>
            </a:outerShdw>
          </a:effectLst>
        </p:spPr>
      </p:pic>
      <p:sp>
        <p:nvSpPr>
          <p:cNvPr id="10" name="Rad 9"/>
          <p:cNvSpPr/>
          <p:nvPr/>
        </p:nvSpPr>
        <p:spPr bwMode="auto">
          <a:xfrm>
            <a:off x="3679423" y="4144489"/>
            <a:ext cx="666944" cy="653145"/>
          </a:xfrm>
          <a:prstGeom prst="donut">
            <a:avLst>
              <a:gd name="adj" fmla="val 9826"/>
            </a:avLst>
          </a:prstGeom>
          <a:solidFill>
            <a:srgbClr val="FF9966">
              <a:alpha val="54000"/>
            </a:srgbClr>
          </a:solidFill>
          <a:ln w="9525" cap="flat" cmpd="sng" algn="ctr">
            <a:solidFill>
              <a:schemeClr val="tx1">
                <a:alpha val="43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i="0" u="none" strike="noStrike" normalizeH="0" baseline="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a:endParaRPr>
          </a:p>
        </p:txBody>
      </p:sp>
      <p:pic>
        <p:nvPicPr>
          <p:cNvPr id="13317" name="Picture 5"/>
          <p:cNvPicPr>
            <a:picLocks noChangeAspect="1" noChangeArrowheads="1"/>
          </p:cNvPicPr>
          <p:nvPr/>
        </p:nvPicPr>
        <p:blipFill>
          <a:blip r:embed="rId4"/>
          <a:srcRect/>
          <a:stretch>
            <a:fillRect/>
          </a:stretch>
        </p:blipFill>
        <p:spPr bwMode="auto">
          <a:xfrm>
            <a:off x="5955846" y="4186546"/>
            <a:ext cx="2457450" cy="1905000"/>
          </a:xfrm>
          <a:prstGeom prst="rect">
            <a:avLst/>
          </a:prstGeom>
          <a:noFill/>
          <a:ln w="9525">
            <a:noFill/>
            <a:miter lim="800000"/>
            <a:headEnd/>
            <a:tailEnd/>
          </a:ln>
          <a:effectLst/>
        </p:spPr>
      </p:pic>
      <p:sp>
        <p:nvSpPr>
          <p:cNvPr id="12" name="Pfeil nach rechts 11"/>
          <p:cNvSpPr/>
          <p:nvPr/>
        </p:nvSpPr>
        <p:spPr bwMode="auto">
          <a:xfrm>
            <a:off x="5403242" y="4560125"/>
            <a:ext cx="380010" cy="320634"/>
          </a:xfrm>
          <a:prstGeom prst="rightArrow">
            <a:avLst/>
          </a:prstGeom>
          <a:solidFill>
            <a:srgbClr val="FF9966"/>
          </a:solidFill>
          <a:ln w="9525" cap="flat" cmpd="sng" algn="ctr">
            <a:solidFill>
              <a:srgbClr val="5F5F5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solidFill>
                  <a:schemeClr val="tx1">
                    <a:lumMod val="50000"/>
                    <a:lumOff val="50000"/>
                  </a:schemeClr>
                </a:solidFill>
              </a:rPr>
              <a:t>Practical example – VCA/Mute Events</a:t>
            </a:r>
            <a:endParaRPr lang="en-GB"/>
          </a:p>
        </p:txBody>
      </p:sp>
      <p:sp>
        <p:nvSpPr>
          <p:cNvPr id="3" name="Inhaltsplatzhalter 2"/>
          <p:cNvSpPr>
            <a:spLocks noGrp="1"/>
          </p:cNvSpPr>
          <p:nvPr>
            <p:ph idx="1"/>
          </p:nvPr>
        </p:nvSpPr>
        <p:spPr/>
        <p:txBody>
          <a:bodyPr/>
          <a:lstStyle/>
          <a:p>
            <a:r>
              <a:rPr lang="en-GB" smtClean="0"/>
              <a:t>Doubleclick on VCA/Mute Event icon :</a:t>
            </a:r>
          </a:p>
          <a:p>
            <a:endParaRPr lang="en-GB" smtClean="0"/>
          </a:p>
          <a:p>
            <a:endParaRPr lang="en-GB" smtClean="0"/>
          </a:p>
          <a:p>
            <a:r>
              <a:rPr lang="en-GB" smtClean="0"/>
              <a:t>VCA/Mute Event window</a:t>
            </a:r>
            <a:endParaRPr lang="en-GB"/>
          </a:p>
        </p:txBody>
      </p:sp>
      <p:pic>
        <p:nvPicPr>
          <p:cNvPr id="4" name="Picture 4"/>
          <p:cNvPicPr>
            <a:picLocks noChangeAspect="1" noChangeArrowheads="1"/>
          </p:cNvPicPr>
          <p:nvPr/>
        </p:nvPicPr>
        <p:blipFill>
          <a:blip r:embed="rId2"/>
          <a:srcRect b="44292"/>
          <a:stretch>
            <a:fillRect/>
          </a:stretch>
        </p:blipFill>
        <p:spPr bwMode="auto">
          <a:xfrm>
            <a:off x="773443" y="1852678"/>
            <a:ext cx="3988256" cy="463010"/>
          </a:xfrm>
          <a:prstGeom prst="rect">
            <a:avLst/>
          </a:prstGeom>
          <a:ln>
            <a:noFill/>
          </a:ln>
          <a:effectLst>
            <a:outerShdw blurRad="292100" dist="139700" dir="2700000" algn="tl" rotWithShape="0">
              <a:srgbClr val="333333">
                <a:alpha val="65000"/>
              </a:srgbClr>
            </a:outerShdw>
          </a:effectLst>
        </p:spPr>
      </p:pic>
      <p:sp>
        <p:nvSpPr>
          <p:cNvPr id="5" name="Rad 4"/>
          <p:cNvSpPr/>
          <p:nvPr/>
        </p:nvSpPr>
        <p:spPr bwMode="auto">
          <a:xfrm>
            <a:off x="3335039" y="1757550"/>
            <a:ext cx="666944" cy="653145"/>
          </a:xfrm>
          <a:prstGeom prst="donut">
            <a:avLst>
              <a:gd name="adj" fmla="val 9826"/>
            </a:avLst>
          </a:prstGeom>
          <a:solidFill>
            <a:srgbClr val="FF9966">
              <a:alpha val="54000"/>
            </a:srgbClr>
          </a:solidFill>
          <a:ln w="9525" cap="flat" cmpd="sng" algn="ctr">
            <a:solidFill>
              <a:schemeClr val="tx1">
                <a:alpha val="43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i="0" u="none" strike="noStrike" normalizeH="0" baseline="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a:endParaRPr>
          </a:p>
        </p:txBody>
      </p:sp>
      <p:pic>
        <p:nvPicPr>
          <p:cNvPr id="14338" name="Picture 2"/>
          <p:cNvPicPr>
            <a:picLocks noChangeAspect="1" noChangeArrowheads="1"/>
          </p:cNvPicPr>
          <p:nvPr/>
        </p:nvPicPr>
        <p:blipFill>
          <a:blip r:embed="rId3"/>
          <a:srcRect/>
          <a:stretch>
            <a:fillRect/>
          </a:stretch>
        </p:blipFill>
        <p:spPr bwMode="auto">
          <a:xfrm>
            <a:off x="3934011" y="2705703"/>
            <a:ext cx="4592472" cy="3748534"/>
          </a:xfrm>
          <a:prstGeom prst="rect">
            <a:avLst/>
          </a:prstGeom>
          <a:ln>
            <a:noFill/>
          </a:ln>
          <a:effectLst>
            <a:outerShdw blurRad="292100" dist="139700" dir="2700000" algn="tl" rotWithShape="0">
              <a:srgbClr val="333333">
                <a:alpha val="65000"/>
              </a:srgbClr>
            </a:outerShdw>
          </a:effectLst>
        </p:spPr>
      </p:pic>
      <p:sp>
        <p:nvSpPr>
          <p:cNvPr id="8" name="Rechteckige Legende 7"/>
          <p:cNvSpPr/>
          <p:nvPr/>
        </p:nvSpPr>
        <p:spPr bwMode="auto">
          <a:xfrm rot="5400000">
            <a:off x="3681350" y="2968831"/>
            <a:ext cx="3740728" cy="3241964"/>
          </a:xfrm>
          <a:prstGeom prst="wedgeRectCallout">
            <a:avLst>
              <a:gd name="adj1" fmla="val -5865"/>
              <a:gd name="adj2" fmla="val 86360"/>
            </a:avLst>
          </a:prstGeom>
          <a:solidFill>
            <a:srgbClr val="FF9966">
              <a:alpha val="51000"/>
            </a:srgbClr>
          </a:solidFill>
          <a:ln w="9525" cap="flat" cmpd="sng" algn="ctr">
            <a:solidFill>
              <a:srgbClr val="FF99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a:endParaRPr>
          </a:p>
        </p:txBody>
      </p:sp>
      <p:sp>
        <p:nvSpPr>
          <p:cNvPr id="9" name="Textfeld 8"/>
          <p:cNvSpPr txBox="1"/>
          <p:nvPr/>
        </p:nvSpPr>
        <p:spPr>
          <a:xfrm>
            <a:off x="985652" y="4180114"/>
            <a:ext cx="2232561" cy="400110"/>
          </a:xfrm>
          <a:prstGeom prst="rect">
            <a:avLst/>
          </a:prstGeom>
          <a:noFill/>
        </p:spPr>
        <p:txBody>
          <a:bodyPr wrap="square" rtlCol="0">
            <a:spAutoFit/>
          </a:bodyPr>
          <a:lstStyle/>
          <a:p>
            <a:pPr marL="174625" indent="-174625">
              <a:spcBef>
                <a:spcPct val="50000"/>
              </a:spcBef>
              <a:buClr>
                <a:srgbClr val="FF8000"/>
              </a:buClr>
            </a:pPr>
            <a:r>
              <a:rPr lang="en-GB" sz="2000" smtClean="0">
                <a:latin typeface="+mn-lt"/>
              </a:rPr>
              <a:t>Channel view</a:t>
            </a:r>
          </a:p>
        </p:txBody>
      </p:sp>
      <p:sp>
        <p:nvSpPr>
          <p:cNvPr id="10" name="Rechteckige Legende 9"/>
          <p:cNvSpPr/>
          <p:nvPr/>
        </p:nvSpPr>
        <p:spPr bwMode="auto">
          <a:xfrm rot="10800000">
            <a:off x="7243945" y="2753095"/>
            <a:ext cx="1209303" cy="2768930"/>
          </a:xfrm>
          <a:prstGeom prst="wedgeRectCallout">
            <a:avLst>
              <a:gd name="adj1" fmla="val -19613"/>
              <a:gd name="adj2" fmla="val 68776"/>
            </a:avLst>
          </a:prstGeom>
          <a:solidFill>
            <a:srgbClr val="FF9966">
              <a:alpha val="51000"/>
            </a:srgbClr>
          </a:solidFill>
          <a:ln w="9525" cap="flat" cmpd="sng" algn="ctr">
            <a:solidFill>
              <a:srgbClr val="FF99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a:endParaRPr>
          </a:p>
        </p:txBody>
      </p:sp>
      <p:sp>
        <p:nvSpPr>
          <p:cNvPr id="11" name="Textfeld 10"/>
          <p:cNvSpPr txBox="1"/>
          <p:nvPr/>
        </p:nvSpPr>
        <p:spPr>
          <a:xfrm>
            <a:off x="7170699" y="1814946"/>
            <a:ext cx="1545771" cy="400110"/>
          </a:xfrm>
          <a:prstGeom prst="rect">
            <a:avLst/>
          </a:prstGeom>
          <a:noFill/>
        </p:spPr>
        <p:txBody>
          <a:bodyPr wrap="square" rtlCol="0">
            <a:spAutoFit/>
          </a:bodyPr>
          <a:lstStyle/>
          <a:p>
            <a:pPr marL="174625" indent="-174625">
              <a:spcBef>
                <a:spcPct val="50000"/>
              </a:spcBef>
              <a:buClr>
                <a:srgbClr val="FF8000"/>
              </a:buClr>
            </a:pPr>
            <a:r>
              <a:rPr lang="en-GB" sz="2000" smtClean="0">
                <a:latin typeface="+mn-lt"/>
              </a:rPr>
              <a:t>VCA names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solidFill>
                  <a:schemeClr val="tx1">
                    <a:lumMod val="50000"/>
                    <a:lumOff val="50000"/>
                  </a:schemeClr>
                </a:solidFill>
              </a:rPr>
              <a:t>Practical example – VCA/Mute Events</a:t>
            </a:r>
            <a:endParaRPr lang="en-GB"/>
          </a:p>
        </p:txBody>
      </p:sp>
      <p:sp>
        <p:nvSpPr>
          <p:cNvPr id="3" name="Inhaltsplatzhalter 2"/>
          <p:cNvSpPr>
            <a:spLocks noGrp="1"/>
          </p:cNvSpPr>
          <p:nvPr>
            <p:ph idx="1"/>
          </p:nvPr>
        </p:nvSpPr>
        <p:spPr/>
        <p:txBody>
          <a:bodyPr/>
          <a:lstStyle/>
          <a:p>
            <a:r>
              <a:rPr lang="en-GB" smtClean="0"/>
              <a:t>Name VCA masters</a:t>
            </a:r>
            <a:endParaRPr lang="en-GB"/>
          </a:p>
        </p:txBody>
      </p:sp>
      <p:pic>
        <p:nvPicPr>
          <p:cNvPr id="15362" name="Picture 2"/>
          <p:cNvPicPr>
            <a:picLocks noChangeAspect="1" noChangeArrowheads="1"/>
          </p:cNvPicPr>
          <p:nvPr/>
        </p:nvPicPr>
        <p:blipFill>
          <a:blip r:embed="rId2"/>
          <a:srcRect/>
          <a:stretch>
            <a:fillRect/>
          </a:stretch>
        </p:blipFill>
        <p:spPr bwMode="auto">
          <a:xfrm>
            <a:off x="825830" y="1829728"/>
            <a:ext cx="2362200" cy="2486025"/>
          </a:xfrm>
          <a:prstGeom prst="rect">
            <a:avLst/>
          </a:prstGeom>
          <a:noFill/>
          <a:ln w="9525">
            <a:noFill/>
            <a:miter lim="800000"/>
            <a:headEnd/>
            <a:tailEnd/>
          </a:ln>
          <a:effectLst/>
        </p:spPr>
      </p:pic>
      <p:pic>
        <p:nvPicPr>
          <p:cNvPr id="15363" name="Picture 3"/>
          <p:cNvPicPr>
            <a:picLocks noChangeAspect="1" noChangeArrowheads="1"/>
          </p:cNvPicPr>
          <p:nvPr/>
        </p:nvPicPr>
        <p:blipFill>
          <a:blip r:embed="rId3"/>
          <a:srcRect/>
          <a:stretch>
            <a:fillRect/>
          </a:stretch>
        </p:blipFill>
        <p:spPr bwMode="auto">
          <a:xfrm>
            <a:off x="3466853" y="1836902"/>
            <a:ext cx="2400300" cy="2447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2" name="Rectangle 6"/>
          <p:cNvSpPr>
            <a:spLocks noGrp="1" noChangeArrowheads="1"/>
          </p:cNvSpPr>
          <p:nvPr>
            <p:ph type="body" idx="1"/>
          </p:nvPr>
        </p:nvSpPr>
        <p:spPr>
          <a:xfrm>
            <a:off x="630238" y="1227024"/>
            <a:ext cx="8067675" cy="4854180"/>
          </a:xfrm>
        </p:spPr>
        <p:txBody>
          <a:bodyPr/>
          <a:lstStyle/>
          <a:p>
            <a:pPr>
              <a:buNone/>
            </a:pPr>
            <a:endParaRPr lang="de-DE" smtClean="0"/>
          </a:p>
          <a:p>
            <a:r>
              <a:rPr lang="de-DE" smtClean="0"/>
              <a:t>The most important buttons also on the Vista 5 desk surface</a:t>
            </a:r>
            <a:endParaRPr lang="de-DE"/>
          </a:p>
        </p:txBody>
      </p:sp>
      <p:sp>
        <p:nvSpPr>
          <p:cNvPr id="101383" name="Rectangle 7"/>
          <p:cNvSpPr>
            <a:spLocks noGrp="1" noChangeArrowheads="1"/>
          </p:cNvSpPr>
          <p:nvPr>
            <p:ph type="title"/>
          </p:nvPr>
        </p:nvSpPr>
        <p:spPr>
          <a:xfrm>
            <a:off x="630238" y="801375"/>
            <a:ext cx="8067675" cy="461665"/>
          </a:xfrm>
        </p:spPr>
        <p:txBody>
          <a:bodyPr/>
          <a:lstStyle/>
          <a:p>
            <a:r>
              <a:rPr lang="de-DE" smtClean="0"/>
              <a:t>Dynamic Automation (Autotouch+) on Vista 5</a:t>
            </a:r>
            <a:endParaRPr lang="de-DE"/>
          </a:p>
        </p:txBody>
      </p:sp>
      <p:pic>
        <p:nvPicPr>
          <p:cNvPr id="6" name="Picture 5" descr="&#10;Studer.gif                                                     0001D945DP_MAC                         C13D61BC:"/>
          <p:cNvPicPr>
            <a:picLocks noChangeAspect="1" noChangeArrowheads="1"/>
          </p:cNvPicPr>
          <p:nvPr/>
        </p:nvPicPr>
        <p:blipFill>
          <a:blip r:embed="rId3" r:link="rId4"/>
          <a:srcRect/>
          <a:stretch>
            <a:fillRect/>
          </a:stretch>
        </p:blipFill>
        <p:spPr bwMode="auto">
          <a:xfrm>
            <a:off x="585788" y="5953125"/>
            <a:ext cx="1196975" cy="319088"/>
          </a:xfrm>
          <a:prstGeom prst="rect">
            <a:avLst/>
          </a:prstGeom>
          <a:noFill/>
        </p:spPr>
      </p:pic>
      <p:pic>
        <p:nvPicPr>
          <p:cNvPr id="1026" name="Picture 2"/>
          <p:cNvPicPr>
            <a:picLocks noChangeAspect="1" noChangeArrowheads="1"/>
          </p:cNvPicPr>
          <p:nvPr/>
        </p:nvPicPr>
        <p:blipFill>
          <a:blip r:embed="rId5"/>
          <a:srcRect/>
          <a:stretch>
            <a:fillRect/>
          </a:stretch>
        </p:blipFill>
        <p:spPr bwMode="auto">
          <a:xfrm>
            <a:off x="796636" y="2347789"/>
            <a:ext cx="2813462" cy="2359546"/>
          </a:xfrm>
          <a:prstGeom prst="rect">
            <a:avLst/>
          </a:prstGeom>
          <a:ln>
            <a:noFill/>
          </a:ln>
          <a:effectLst>
            <a:outerShdw blurRad="292100" dist="139700" dir="2700000" algn="tl" rotWithShape="0">
              <a:srgbClr val="333333">
                <a:alpha val="65000"/>
              </a:srgbClr>
            </a:outerShdw>
          </a:effectLst>
        </p:spPr>
      </p:pic>
      <p:sp>
        <p:nvSpPr>
          <p:cNvPr id="7" name="Textfeld 6"/>
          <p:cNvSpPr txBox="1"/>
          <p:nvPr/>
        </p:nvSpPr>
        <p:spPr>
          <a:xfrm>
            <a:off x="902519" y="4999520"/>
            <a:ext cx="2624449" cy="584775"/>
          </a:xfrm>
          <a:prstGeom prst="rect">
            <a:avLst/>
          </a:prstGeom>
          <a:noFill/>
        </p:spPr>
        <p:txBody>
          <a:bodyPr wrap="square" rtlCol="0">
            <a:spAutoFit/>
          </a:bodyPr>
          <a:lstStyle/>
          <a:p>
            <a:r>
              <a:rPr lang="en-GB" sz="1600" b="1" smtClean="0">
                <a:latin typeface="+mn-lt"/>
              </a:rPr>
              <a:t>Vista7</a:t>
            </a:r>
            <a:r>
              <a:rPr lang="en-GB" sz="1600" smtClean="0">
                <a:latin typeface="+mn-lt"/>
              </a:rPr>
              <a:t> and </a:t>
            </a:r>
            <a:r>
              <a:rPr lang="en-GB" sz="1600" b="1" smtClean="0">
                <a:latin typeface="+mn-lt"/>
              </a:rPr>
              <a:t>Vista8</a:t>
            </a:r>
            <a:r>
              <a:rPr lang="en-GB" sz="1600" smtClean="0">
                <a:latin typeface="+mn-lt"/>
              </a:rPr>
              <a:t> – ACU buttons on desk surface</a:t>
            </a:r>
            <a:endParaRPr lang="en-GB" sz="1600">
              <a:latin typeface="+mn-lt"/>
            </a:endParaRPr>
          </a:p>
        </p:txBody>
      </p:sp>
      <p:sp>
        <p:nvSpPr>
          <p:cNvPr id="8" name="Textfeld 7"/>
          <p:cNvSpPr txBox="1"/>
          <p:nvPr/>
        </p:nvSpPr>
        <p:spPr>
          <a:xfrm>
            <a:off x="5294421" y="4498730"/>
            <a:ext cx="3315204" cy="338554"/>
          </a:xfrm>
          <a:prstGeom prst="rect">
            <a:avLst/>
          </a:prstGeom>
          <a:noFill/>
        </p:spPr>
        <p:txBody>
          <a:bodyPr wrap="square" rtlCol="0">
            <a:spAutoFit/>
          </a:bodyPr>
          <a:lstStyle/>
          <a:p>
            <a:r>
              <a:rPr lang="en-GB" sz="1600" b="1" smtClean="0">
                <a:latin typeface="+mn-lt"/>
              </a:rPr>
              <a:t>Vista5  </a:t>
            </a:r>
            <a:r>
              <a:rPr lang="en-GB" sz="1600" smtClean="0">
                <a:latin typeface="+mn-lt"/>
              </a:rPr>
              <a:t>– 	Custom Panel buttons</a:t>
            </a:r>
            <a:endParaRPr lang="en-GB" sz="1600">
              <a:latin typeface="+mn-lt"/>
            </a:endParaRPr>
          </a:p>
        </p:txBody>
      </p:sp>
      <p:sp>
        <p:nvSpPr>
          <p:cNvPr id="9" name="Gestreifter Pfeil nach rechts 8"/>
          <p:cNvSpPr/>
          <p:nvPr/>
        </p:nvSpPr>
        <p:spPr bwMode="auto">
          <a:xfrm>
            <a:off x="3918858" y="2850081"/>
            <a:ext cx="997527" cy="1436914"/>
          </a:xfrm>
          <a:prstGeom prst="stripedRightArrow">
            <a:avLst/>
          </a:prstGeom>
          <a:solidFill>
            <a:srgbClr val="FF9966"/>
          </a:solidFill>
          <a:ln w="3175"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a:endParaRPr>
          </a:p>
        </p:txBody>
      </p:sp>
      <p:pic>
        <p:nvPicPr>
          <p:cNvPr id="2050" name="Picture 2"/>
          <p:cNvPicPr>
            <a:picLocks noChangeAspect="1" noChangeArrowheads="1"/>
          </p:cNvPicPr>
          <p:nvPr/>
        </p:nvPicPr>
        <p:blipFill>
          <a:blip r:embed="rId6"/>
          <a:srcRect/>
          <a:stretch>
            <a:fillRect/>
          </a:stretch>
        </p:blipFill>
        <p:spPr bwMode="auto">
          <a:xfrm>
            <a:off x="5052396" y="2658610"/>
            <a:ext cx="3390960" cy="1705169"/>
          </a:xfrm>
          <a:prstGeom prst="rect">
            <a:avLst/>
          </a:prstGeom>
          <a:ln>
            <a:noFill/>
          </a:ln>
          <a:effectLst>
            <a:outerShdw blurRad="292100" dist="139700" dir="2700000" algn="tl" rotWithShape="0">
              <a:srgbClr val="333333">
                <a:alpha val="65000"/>
              </a:srgbClr>
            </a:outerShdw>
          </a:effectLst>
        </p:spPr>
      </p:pic>
      <p:sp>
        <p:nvSpPr>
          <p:cNvPr id="11" name="Rad 10"/>
          <p:cNvSpPr/>
          <p:nvPr/>
        </p:nvSpPr>
        <p:spPr bwMode="auto">
          <a:xfrm>
            <a:off x="819303" y="2472536"/>
            <a:ext cx="417615" cy="402337"/>
          </a:xfrm>
          <a:prstGeom prst="donut">
            <a:avLst>
              <a:gd name="adj" fmla="val 15698"/>
            </a:avLst>
          </a:prstGeom>
          <a:solidFill>
            <a:srgbClr val="FF9966">
              <a:alpha val="72000"/>
            </a:srgbClr>
          </a:solidFill>
          <a:ln w="3175"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GB" smtClean="0"/>
          </a:p>
        </p:txBody>
      </p:sp>
      <p:sp>
        <p:nvSpPr>
          <p:cNvPr id="12" name="Rad 11"/>
          <p:cNvSpPr/>
          <p:nvPr/>
        </p:nvSpPr>
        <p:spPr bwMode="auto">
          <a:xfrm>
            <a:off x="818084" y="4226964"/>
            <a:ext cx="417615" cy="402337"/>
          </a:xfrm>
          <a:prstGeom prst="donut">
            <a:avLst>
              <a:gd name="adj" fmla="val 15698"/>
            </a:avLst>
          </a:prstGeom>
          <a:solidFill>
            <a:srgbClr val="FF9966">
              <a:alpha val="72000"/>
            </a:srgbClr>
          </a:solidFill>
          <a:ln w="3175"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GB" smtClean="0"/>
          </a:p>
        </p:txBody>
      </p:sp>
      <p:sp>
        <p:nvSpPr>
          <p:cNvPr id="13" name="Rad 12"/>
          <p:cNvSpPr/>
          <p:nvPr/>
        </p:nvSpPr>
        <p:spPr bwMode="auto">
          <a:xfrm>
            <a:off x="1183844" y="4234280"/>
            <a:ext cx="417615" cy="402337"/>
          </a:xfrm>
          <a:prstGeom prst="donut">
            <a:avLst>
              <a:gd name="adj" fmla="val 15698"/>
            </a:avLst>
          </a:prstGeom>
          <a:solidFill>
            <a:srgbClr val="FF9966">
              <a:alpha val="72000"/>
            </a:srgbClr>
          </a:solidFill>
          <a:ln w="3175"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GB" smtClean="0"/>
          </a:p>
        </p:txBody>
      </p:sp>
      <p:sp>
        <p:nvSpPr>
          <p:cNvPr id="14" name="Rad 13"/>
          <p:cNvSpPr/>
          <p:nvPr/>
        </p:nvSpPr>
        <p:spPr bwMode="auto">
          <a:xfrm>
            <a:off x="2756612" y="3919726"/>
            <a:ext cx="417615" cy="402337"/>
          </a:xfrm>
          <a:prstGeom prst="donut">
            <a:avLst>
              <a:gd name="adj" fmla="val 15698"/>
            </a:avLst>
          </a:prstGeom>
          <a:solidFill>
            <a:srgbClr val="FF9966">
              <a:alpha val="72000"/>
            </a:srgbClr>
          </a:solidFill>
          <a:ln w="3175"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GB" smtClean="0"/>
          </a:p>
        </p:txBody>
      </p:sp>
      <p:sp>
        <p:nvSpPr>
          <p:cNvPr id="15" name="Rad 14"/>
          <p:cNvSpPr/>
          <p:nvPr/>
        </p:nvSpPr>
        <p:spPr bwMode="auto">
          <a:xfrm>
            <a:off x="3129687" y="3919726"/>
            <a:ext cx="417615" cy="402337"/>
          </a:xfrm>
          <a:prstGeom prst="donut">
            <a:avLst>
              <a:gd name="adj" fmla="val 15698"/>
            </a:avLst>
          </a:prstGeom>
          <a:solidFill>
            <a:srgbClr val="FF9966">
              <a:alpha val="72000"/>
            </a:srgbClr>
          </a:solidFill>
          <a:ln w="3175"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GB" smtClean="0"/>
          </a:p>
        </p:txBody>
      </p:sp>
      <p:sp>
        <p:nvSpPr>
          <p:cNvPr id="16" name="Rad 15"/>
          <p:cNvSpPr/>
          <p:nvPr/>
        </p:nvSpPr>
        <p:spPr bwMode="auto">
          <a:xfrm>
            <a:off x="3129686" y="4212334"/>
            <a:ext cx="417615" cy="402337"/>
          </a:xfrm>
          <a:prstGeom prst="donut">
            <a:avLst>
              <a:gd name="adj" fmla="val 15698"/>
            </a:avLst>
          </a:prstGeom>
          <a:solidFill>
            <a:srgbClr val="FF9966">
              <a:alpha val="72000"/>
            </a:srgbClr>
          </a:solidFill>
          <a:ln w="3175"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GB"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solidFill>
                  <a:schemeClr val="tx1">
                    <a:lumMod val="50000"/>
                    <a:lumOff val="50000"/>
                  </a:schemeClr>
                </a:solidFill>
              </a:rPr>
              <a:t>Practical example – VCA/Mute Events</a:t>
            </a:r>
            <a:endParaRPr lang="en-GB"/>
          </a:p>
        </p:txBody>
      </p:sp>
      <p:sp>
        <p:nvSpPr>
          <p:cNvPr id="3" name="Inhaltsplatzhalter 2"/>
          <p:cNvSpPr>
            <a:spLocks noGrp="1"/>
          </p:cNvSpPr>
          <p:nvPr>
            <p:ph idx="1"/>
          </p:nvPr>
        </p:nvSpPr>
        <p:spPr>
          <a:xfrm>
            <a:off x="630239" y="1377950"/>
            <a:ext cx="1970458" cy="4121150"/>
          </a:xfrm>
        </p:spPr>
        <p:txBody>
          <a:bodyPr/>
          <a:lstStyle/>
          <a:p>
            <a:r>
              <a:rPr lang="en-GB" smtClean="0"/>
              <a:t>Assign VCA’s</a:t>
            </a:r>
          </a:p>
          <a:p>
            <a:endParaRPr lang="en-GB" smtClean="0"/>
          </a:p>
          <a:p>
            <a:endParaRPr lang="en-GB" smtClean="0"/>
          </a:p>
          <a:p>
            <a:r>
              <a:rPr lang="en-GB" smtClean="0"/>
              <a:t>Mute and Unmute channels</a:t>
            </a:r>
            <a:endParaRPr lang="en-GB"/>
          </a:p>
        </p:txBody>
      </p:sp>
      <p:pic>
        <p:nvPicPr>
          <p:cNvPr id="17410" name="Picture 2"/>
          <p:cNvPicPr>
            <a:picLocks noChangeAspect="1" noChangeArrowheads="1"/>
          </p:cNvPicPr>
          <p:nvPr/>
        </p:nvPicPr>
        <p:blipFill>
          <a:blip r:embed="rId2"/>
          <a:srcRect/>
          <a:stretch>
            <a:fillRect/>
          </a:stretch>
        </p:blipFill>
        <p:spPr bwMode="auto">
          <a:xfrm>
            <a:off x="2685492" y="1420089"/>
            <a:ext cx="5686611" cy="488707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solidFill>
                  <a:schemeClr val="tx1">
                    <a:lumMod val="50000"/>
                    <a:lumOff val="50000"/>
                  </a:schemeClr>
                </a:solidFill>
              </a:rPr>
              <a:t>Practical example – VCA/Mute Events</a:t>
            </a:r>
            <a:endParaRPr lang="en-GB"/>
          </a:p>
        </p:txBody>
      </p:sp>
      <p:sp>
        <p:nvSpPr>
          <p:cNvPr id="3" name="Inhaltsplatzhalter 2"/>
          <p:cNvSpPr>
            <a:spLocks noGrp="1"/>
          </p:cNvSpPr>
          <p:nvPr>
            <p:ph idx="1"/>
          </p:nvPr>
        </p:nvSpPr>
        <p:spPr/>
        <p:txBody>
          <a:bodyPr/>
          <a:lstStyle/>
          <a:p>
            <a:r>
              <a:rPr lang="en-GB" smtClean="0"/>
              <a:t>Go to next cue</a:t>
            </a:r>
          </a:p>
          <a:p>
            <a:r>
              <a:rPr lang="en-GB" smtClean="0"/>
              <a:t>Change VCA names and assign according to script</a:t>
            </a:r>
          </a:p>
          <a:p>
            <a:r>
              <a:rPr lang="en-GB" smtClean="0"/>
              <a:t>VCA names and assign can also be done on the desk and the copied to the VCA/Mute Event</a:t>
            </a:r>
            <a:endParaRPr lang="en-GB"/>
          </a:p>
        </p:txBody>
      </p:sp>
      <p:pic>
        <p:nvPicPr>
          <p:cNvPr id="18434" name="Picture 2"/>
          <p:cNvPicPr>
            <a:picLocks noChangeAspect="1" noChangeArrowheads="1"/>
          </p:cNvPicPr>
          <p:nvPr/>
        </p:nvPicPr>
        <p:blipFill>
          <a:blip r:embed="rId2"/>
          <a:srcRect/>
          <a:stretch>
            <a:fillRect/>
          </a:stretch>
        </p:blipFill>
        <p:spPr bwMode="auto">
          <a:xfrm>
            <a:off x="1538659" y="3859914"/>
            <a:ext cx="2124075" cy="1038225"/>
          </a:xfrm>
          <a:prstGeom prst="rect">
            <a:avLst/>
          </a:prstGeom>
          <a:ln>
            <a:noFill/>
          </a:ln>
          <a:effectLst>
            <a:outerShdw blurRad="292100" dist="139700" dir="2700000" algn="tl" rotWithShape="0">
              <a:srgbClr val="333333">
                <a:alpha val="65000"/>
              </a:srgbClr>
            </a:outerShdw>
          </a:effectLst>
        </p:spPr>
      </p:pic>
      <p:pic>
        <p:nvPicPr>
          <p:cNvPr id="18435" name="Picture 3" descr="\\Feproject\Vista\Doc\Vista Theatre (V4.2)\drawings\option buttons 2.bmp"/>
          <p:cNvPicPr>
            <a:picLocks noChangeAspect="1" noChangeArrowheads="1"/>
          </p:cNvPicPr>
          <p:nvPr/>
        </p:nvPicPr>
        <p:blipFill>
          <a:blip r:embed="rId3"/>
          <a:srcRect l="65175" r="4185"/>
          <a:stretch>
            <a:fillRect/>
          </a:stretch>
        </p:blipFill>
        <p:spPr bwMode="auto">
          <a:xfrm>
            <a:off x="4940135" y="3390655"/>
            <a:ext cx="2327564" cy="2095978"/>
          </a:xfrm>
          <a:prstGeom prst="rect">
            <a:avLst/>
          </a:prstGeom>
          <a:ln>
            <a:noFill/>
          </a:ln>
          <a:effectLst>
            <a:outerShdw blurRad="292100" dist="139700" dir="2700000" algn="tl" rotWithShape="0">
              <a:srgbClr val="333333">
                <a:alpha val="65000"/>
              </a:srgbClr>
            </a:outerShdw>
          </a:effectLst>
        </p:spPr>
      </p:pic>
      <p:sp>
        <p:nvSpPr>
          <p:cNvPr id="6" name="Rad 5"/>
          <p:cNvSpPr/>
          <p:nvPr/>
        </p:nvSpPr>
        <p:spPr bwMode="auto">
          <a:xfrm>
            <a:off x="1909999" y="3895108"/>
            <a:ext cx="1593221" cy="653145"/>
          </a:xfrm>
          <a:prstGeom prst="donut">
            <a:avLst>
              <a:gd name="adj" fmla="val 9826"/>
            </a:avLst>
          </a:prstGeom>
          <a:solidFill>
            <a:srgbClr val="FF9966">
              <a:alpha val="54000"/>
            </a:srgbClr>
          </a:solidFill>
          <a:ln w="9525" cap="flat" cmpd="sng" algn="ctr">
            <a:solidFill>
              <a:schemeClr val="tx1">
                <a:alpha val="43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i="0" u="none" strike="noStrike" normalizeH="0" baseline="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a:endParaRPr>
          </a:p>
        </p:txBody>
      </p:sp>
      <p:sp>
        <p:nvSpPr>
          <p:cNvPr id="7" name="Rad 6"/>
          <p:cNvSpPr/>
          <p:nvPr/>
        </p:nvSpPr>
        <p:spPr bwMode="auto">
          <a:xfrm>
            <a:off x="5248891" y="4738259"/>
            <a:ext cx="878772" cy="819395"/>
          </a:xfrm>
          <a:prstGeom prst="donut">
            <a:avLst>
              <a:gd name="adj" fmla="val 9826"/>
            </a:avLst>
          </a:prstGeom>
          <a:solidFill>
            <a:srgbClr val="FF9966">
              <a:alpha val="54000"/>
            </a:srgbClr>
          </a:solidFill>
          <a:ln w="9525" cap="flat" cmpd="sng" algn="ctr">
            <a:solidFill>
              <a:schemeClr val="tx1">
                <a:alpha val="43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i="0" u="none" strike="noStrike" normalizeH="0" baseline="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solidFill>
                  <a:schemeClr val="tx1">
                    <a:lumMod val="50000"/>
                    <a:lumOff val="50000"/>
                  </a:schemeClr>
                </a:solidFill>
              </a:rPr>
              <a:t>Practical example – VCA/Mute Events</a:t>
            </a:r>
            <a:endParaRPr lang="en-GB"/>
          </a:p>
        </p:txBody>
      </p:sp>
      <p:sp>
        <p:nvSpPr>
          <p:cNvPr id="3" name="Inhaltsplatzhalter 2"/>
          <p:cNvSpPr>
            <a:spLocks noGrp="1"/>
          </p:cNvSpPr>
          <p:nvPr>
            <p:ph idx="1"/>
          </p:nvPr>
        </p:nvSpPr>
        <p:spPr/>
        <p:txBody>
          <a:bodyPr/>
          <a:lstStyle/>
          <a:p>
            <a:r>
              <a:rPr lang="en-GB" smtClean="0"/>
              <a:t>VCA/Mute Events can also be copied and pasted – from one cue to another</a:t>
            </a:r>
            <a:endParaRPr lang="en-GB"/>
          </a:p>
        </p:txBody>
      </p:sp>
      <p:pic>
        <p:nvPicPr>
          <p:cNvPr id="19458" name="Picture 2"/>
          <p:cNvPicPr>
            <a:picLocks noChangeAspect="1" noChangeArrowheads="1"/>
          </p:cNvPicPr>
          <p:nvPr/>
        </p:nvPicPr>
        <p:blipFill>
          <a:blip r:embed="rId2"/>
          <a:srcRect/>
          <a:stretch>
            <a:fillRect/>
          </a:stretch>
        </p:blipFill>
        <p:spPr bwMode="auto">
          <a:xfrm>
            <a:off x="1424298" y="2387064"/>
            <a:ext cx="5712773" cy="1203635"/>
          </a:xfrm>
          <a:prstGeom prst="rect">
            <a:avLst/>
          </a:prstGeom>
          <a:ln>
            <a:noFill/>
          </a:ln>
          <a:effectLst>
            <a:outerShdw blurRad="292100" dist="139700" dir="2700000" algn="tl" rotWithShape="0">
              <a:srgbClr val="333333">
                <a:alpha val="65000"/>
              </a:srgbClr>
            </a:outerShdw>
          </a:effectLst>
        </p:spPr>
      </p:pic>
      <p:pic>
        <p:nvPicPr>
          <p:cNvPr id="19459" name="Picture 3"/>
          <p:cNvPicPr>
            <a:picLocks noChangeAspect="1" noChangeArrowheads="1"/>
          </p:cNvPicPr>
          <p:nvPr/>
        </p:nvPicPr>
        <p:blipFill>
          <a:blip r:embed="rId3"/>
          <a:srcRect/>
          <a:stretch>
            <a:fillRect/>
          </a:stretch>
        </p:blipFill>
        <p:spPr bwMode="auto">
          <a:xfrm>
            <a:off x="1436112" y="4206030"/>
            <a:ext cx="5736586" cy="144085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solidFill>
                  <a:schemeClr val="tx1">
                    <a:lumMod val="50000"/>
                    <a:lumOff val="50000"/>
                  </a:schemeClr>
                </a:solidFill>
              </a:rPr>
              <a:t>Practical example – VCA/Mute Events</a:t>
            </a:r>
            <a:endParaRPr lang="en-GB"/>
          </a:p>
        </p:txBody>
      </p:sp>
      <p:sp>
        <p:nvSpPr>
          <p:cNvPr id="3" name="Inhaltsplatzhalter 2"/>
          <p:cNvSpPr>
            <a:spLocks noGrp="1"/>
          </p:cNvSpPr>
          <p:nvPr>
            <p:ph idx="1"/>
          </p:nvPr>
        </p:nvSpPr>
        <p:spPr/>
        <p:txBody>
          <a:bodyPr/>
          <a:lstStyle/>
          <a:p>
            <a:r>
              <a:rPr lang="en-GB" smtClean="0"/>
              <a:t>Single channel overview</a:t>
            </a:r>
            <a:endParaRPr lang="en-GB"/>
          </a:p>
        </p:txBody>
      </p:sp>
      <p:pic>
        <p:nvPicPr>
          <p:cNvPr id="20482" name="Picture 2"/>
          <p:cNvPicPr>
            <a:picLocks noChangeAspect="1" noChangeArrowheads="1"/>
          </p:cNvPicPr>
          <p:nvPr/>
        </p:nvPicPr>
        <p:blipFill>
          <a:blip r:embed="rId2"/>
          <a:srcRect/>
          <a:stretch>
            <a:fillRect/>
          </a:stretch>
        </p:blipFill>
        <p:spPr bwMode="auto">
          <a:xfrm>
            <a:off x="535441" y="1921576"/>
            <a:ext cx="3776309" cy="3968585"/>
          </a:xfrm>
          <a:prstGeom prst="rect">
            <a:avLst/>
          </a:prstGeom>
          <a:ln>
            <a:noFill/>
          </a:ln>
          <a:effectLst>
            <a:outerShdw blurRad="292100" dist="139700" dir="2700000" algn="tl" rotWithShape="0">
              <a:srgbClr val="333333">
                <a:alpha val="65000"/>
              </a:srgbClr>
            </a:outerShdw>
          </a:effectLst>
        </p:spPr>
      </p:pic>
      <p:pic>
        <p:nvPicPr>
          <p:cNvPr id="20483" name="Picture 3"/>
          <p:cNvPicPr>
            <a:picLocks noChangeAspect="1" noChangeArrowheads="1"/>
          </p:cNvPicPr>
          <p:nvPr/>
        </p:nvPicPr>
        <p:blipFill>
          <a:blip r:embed="rId3"/>
          <a:srcRect/>
          <a:stretch>
            <a:fillRect/>
          </a:stretch>
        </p:blipFill>
        <p:spPr bwMode="auto">
          <a:xfrm>
            <a:off x="4921085" y="1717656"/>
            <a:ext cx="3367235" cy="424375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solidFill>
                  <a:schemeClr val="tx1">
                    <a:lumMod val="50000"/>
                    <a:lumOff val="50000"/>
                  </a:schemeClr>
                </a:solidFill>
              </a:rPr>
              <a:t>Practical example – VCA/Mute Events</a:t>
            </a:r>
            <a:endParaRPr lang="en-GB"/>
          </a:p>
        </p:txBody>
      </p:sp>
      <p:sp>
        <p:nvSpPr>
          <p:cNvPr id="3" name="Inhaltsplatzhalter 2"/>
          <p:cNvSpPr>
            <a:spLocks noGrp="1"/>
          </p:cNvSpPr>
          <p:nvPr>
            <p:ph idx="1"/>
          </p:nvPr>
        </p:nvSpPr>
        <p:spPr/>
        <p:txBody>
          <a:bodyPr/>
          <a:lstStyle/>
          <a:p>
            <a:r>
              <a:rPr lang="en-GB" smtClean="0"/>
              <a:t>Change single channel VCA assign in the overview window</a:t>
            </a:r>
            <a:endParaRPr lang="en-GB"/>
          </a:p>
        </p:txBody>
      </p:sp>
      <p:pic>
        <p:nvPicPr>
          <p:cNvPr id="21506" name="Picture 2"/>
          <p:cNvPicPr>
            <a:picLocks noChangeAspect="1" noChangeArrowheads="1"/>
          </p:cNvPicPr>
          <p:nvPr/>
        </p:nvPicPr>
        <p:blipFill>
          <a:blip r:embed="rId2"/>
          <a:srcRect/>
          <a:stretch>
            <a:fillRect/>
          </a:stretch>
        </p:blipFill>
        <p:spPr bwMode="auto">
          <a:xfrm>
            <a:off x="2593460" y="1800782"/>
            <a:ext cx="3743325" cy="4657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7538" name="Picture 18" descr="HIPowerPointBkgCloseRev.jpg                                    00007A5FDP_MAC                         C13D53AC:"/>
          <p:cNvPicPr>
            <a:picLocks noChangeAspect="1" noChangeArrowheads="1"/>
          </p:cNvPicPr>
          <p:nvPr/>
        </p:nvPicPr>
        <p:blipFill>
          <a:blip r:embed="rId2" r:link="rId3"/>
          <a:srcRect/>
          <a:stretch>
            <a:fillRect/>
          </a:stretch>
        </p:blipFill>
        <p:spPr bwMode="auto">
          <a:xfrm>
            <a:off x="0" y="0"/>
            <a:ext cx="9145588" cy="685958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2" name="Rectangle 6"/>
          <p:cNvSpPr>
            <a:spLocks noGrp="1" noChangeArrowheads="1"/>
          </p:cNvSpPr>
          <p:nvPr>
            <p:ph type="body" idx="1"/>
          </p:nvPr>
        </p:nvSpPr>
        <p:spPr>
          <a:xfrm>
            <a:off x="558986" y="1274517"/>
            <a:ext cx="8067675" cy="4854180"/>
          </a:xfrm>
        </p:spPr>
        <p:txBody>
          <a:bodyPr/>
          <a:lstStyle/>
          <a:p>
            <a:pPr>
              <a:buNone/>
            </a:pPr>
            <a:endParaRPr lang="de-DE" smtClean="0"/>
          </a:p>
          <a:p>
            <a:r>
              <a:rPr lang="de-DE" smtClean="0"/>
              <a:t>Dongle needed to activate Custom Panel Buttons</a:t>
            </a:r>
            <a:endParaRPr lang="de-DE"/>
          </a:p>
        </p:txBody>
      </p:sp>
      <p:sp>
        <p:nvSpPr>
          <p:cNvPr id="101383" name="Rectangle 7"/>
          <p:cNvSpPr>
            <a:spLocks noGrp="1" noChangeArrowheads="1"/>
          </p:cNvSpPr>
          <p:nvPr>
            <p:ph type="title"/>
          </p:nvPr>
        </p:nvSpPr>
        <p:spPr>
          <a:xfrm>
            <a:off x="630238" y="801375"/>
            <a:ext cx="8067675" cy="461665"/>
          </a:xfrm>
        </p:spPr>
        <p:txBody>
          <a:bodyPr/>
          <a:lstStyle/>
          <a:p>
            <a:r>
              <a:rPr lang="de-DE" smtClean="0"/>
              <a:t>Dynamic Automation (Autotouch+) on Vista 5</a:t>
            </a:r>
            <a:endParaRPr lang="de-DE"/>
          </a:p>
        </p:txBody>
      </p:sp>
      <p:pic>
        <p:nvPicPr>
          <p:cNvPr id="6" name="Picture 5" descr="&#10;Studer.gif                                                     0001D945DP_MAC                         C13D61BC:"/>
          <p:cNvPicPr>
            <a:picLocks noChangeAspect="1" noChangeArrowheads="1"/>
          </p:cNvPicPr>
          <p:nvPr/>
        </p:nvPicPr>
        <p:blipFill>
          <a:blip r:embed="rId3" r:link="rId4"/>
          <a:srcRect/>
          <a:stretch>
            <a:fillRect/>
          </a:stretch>
        </p:blipFill>
        <p:spPr bwMode="auto">
          <a:xfrm>
            <a:off x="585788" y="5953125"/>
            <a:ext cx="1196975" cy="319088"/>
          </a:xfrm>
          <a:prstGeom prst="rect">
            <a:avLst/>
          </a:prstGeom>
          <a:noFill/>
        </p:spPr>
      </p:pic>
      <p:pic>
        <p:nvPicPr>
          <p:cNvPr id="2" name="Picture 2"/>
          <p:cNvPicPr>
            <a:picLocks noChangeAspect="1" noChangeArrowheads="1"/>
          </p:cNvPicPr>
          <p:nvPr/>
        </p:nvPicPr>
        <p:blipFill>
          <a:blip r:embed="rId5">
            <a:duotone>
              <a:prstClr val="black"/>
              <a:schemeClr val="tx2">
                <a:tint val="45000"/>
                <a:satMod val="400000"/>
              </a:schemeClr>
            </a:duotone>
            <a:lum bright="8000"/>
          </a:blip>
          <a:srcRect t="20728" r="41486"/>
          <a:stretch>
            <a:fillRect/>
          </a:stretch>
        </p:blipFill>
        <p:spPr bwMode="auto">
          <a:xfrm>
            <a:off x="4056063" y="2600688"/>
            <a:ext cx="4364037" cy="2280287"/>
          </a:xfrm>
          <a:prstGeom prst="rect">
            <a:avLst/>
          </a:prstGeom>
          <a:ln>
            <a:noFill/>
          </a:ln>
          <a:effectLst>
            <a:outerShdw blurRad="292100" dist="139700" dir="2700000" algn="tl" rotWithShape="0">
              <a:srgbClr val="333333">
                <a:alpha val="65000"/>
              </a:srgbClr>
            </a:outerShdw>
          </a:effectLst>
        </p:spPr>
      </p:pic>
      <p:pic>
        <p:nvPicPr>
          <p:cNvPr id="1028" name="Picture 4"/>
          <p:cNvPicPr>
            <a:picLocks noChangeAspect="1" noChangeArrowheads="1"/>
          </p:cNvPicPr>
          <p:nvPr/>
        </p:nvPicPr>
        <p:blipFill>
          <a:blip r:embed="rId6"/>
          <a:stretch>
            <a:fillRect/>
          </a:stretch>
        </p:blipFill>
        <p:spPr bwMode="auto">
          <a:xfrm rot="5400000">
            <a:off x="996014" y="3454536"/>
            <a:ext cx="1956312" cy="1941147"/>
          </a:xfrm>
          <a:prstGeom prst="rect">
            <a:avLst/>
          </a:prstGeom>
          <a:noFill/>
          <a:ln>
            <a:noFill/>
          </a:ln>
        </p:spPr>
      </p:pic>
      <p:sp>
        <p:nvSpPr>
          <p:cNvPr id="20" name="Gestreifter Pfeil nach rechts 19"/>
          <p:cNvSpPr/>
          <p:nvPr/>
        </p:nvSpPr>
        <p:spPr bwMode="auto">
          <a:xfrm>
            <a:off x="2897579" y="3895102"/>
            <a:ext cx="1337991" cy="581887"/>
          </a:xfrm>
          <a:prstGeom prst="stripedRightArrow">
            <a:avLst/>
          </a:prstGeom>
          <a:solidFill>
            <a:srgbClr val="FF9966"/>
          </a:solidFill>
          <a:ln w="3175"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a:endParaRPr>
          </a:p>
        </p:txBody>
      </p:sp>
      <p:sp>
        <p:nvSpPr>
          <p:cNvPr id="22" name="Positionsrahmen 21"/>
          <p:cNvSpPr/>
          <p:nvPr/>
        </p:nvSpPr>
        <p:spPr bwMode="auto">
          <a:xfrm>
            <a:off x="4263242" y="3971726"/>
            <a:ext cx="1555667" cy="463138"/>
          </a:xfrm>
          <a:prstGeom prst="frame">
            <a:avLst/>
          </a:prstGeom>
          <a:solidFill>
            <a:srgbClr val="FF9966">
              <a:alpha val="61000"/>
            </a:srgbClr>
          </a:solidFill>
          <a:ln w="3175"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GB" smtClean="0"/>
          </a:p>
        </p:txBody>
      </p:sp>
      <p:pic>
        <p:nvPicPr>
          <p:cNvPr id="23" name="Picture 2"/>
          <p:cNvPicPr>
            <a:picLocks noChangeAspect="1" noChangeArrowheads="1"/>
          </p:cNvPicPr>
          <p:nvPr/>
        </p:nvPicPr>
        <p:blipFill>
          <a:blip r:embed="rId7" cstate="print"/>
          <a:srcRect/>
          <a:stretch>
            <a:fillRect/>
          </a:stretch>
        </p:blipFill>
        <p:spPr bwMode="auto">
          <a:xfrm>
            <a:off x="6596189" y="1672954"/>
            <a:ext cx="1018382" cy="512101"/>
          </a:xfrm>
          <a:prstGeom prst="rect">
            <a:avLst/>
          </a:prstGeom>
          <a:ln>
            <a:noFill/>
          </a:ln>
          <a:effectLst>
            <a:outerShdw blurRad="292100" dist="127000" dir="2700000" sx="81000" sy="81000" algn="tl" rotWithShape="0">
              <a:srgbClr val="333333">
                <a:alpha val="65000"/>
              </a:srgbClr>
            </a:outerShdw>
          </a:effectLst>
        </p:spPr>
      </p:pic>
      <p:sp>
        <p:nvSpPr>
          <p:cNvPr id="24" name="Textfeld 23"/>
          <p:cNvSpPr txBox="1"/>
          <p:nvPr/>
        </p:nvSpPr>
        <p:spPr>
          <a:xfrm>
            <a:off x="4558155" y="5009361"/>
            <a:ext cx="3742701" cy="338554"/>
          </a:xfrm>
          <a:prstGeom prst="rect">
            <a:avLst/>
          </a:prstGeom>
          <a:noFill/>
        </p:spPr>
        <p:txBody>
          <a:bodyPr wrap="square" rtlCol="0">
            <a:spAutoFit/>
          </a:bodyPr>
          <a:lstStyle/>
          <a:p>
            <a:r>
              <a:rPr lang="en-GB" sz="1600" b="1" smtClean="0">
                <a:latin typeface="+mn-lt"/>
              </a:rPr>
              <a:t>Vista5  Desk </a:t>
            </a:r>
            <a:r>
              <a:rPr lang="en-GB" sz="1600" smtClean="0">
                <a:latin typeface="+mn-lt"/>
              </a:rPr>
              <a:t>– rear connector panel</a:t>
            </a:r>
            <a:endParaRPr lang="en-GB" sz="1600">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10;Studer.gif                                                     0001D945DP_MAC                         C13D61BC:"/>
          <p:cNvPicPr>
            <a:picLocks noChangeAspect="1" noChangeArrowheads="1"/>
          </p:cNvPicPr>
          <p:nvPr/>
        </p:nvPicPr>
        <p:blipFill>
          <a:blip r:embed="rId2" r:link="rId3"/>
          <a:srcRect/>
          <a:stretch>
            <a:fillRect/>
          </a:stretch>
        </p:blipFill>
        <p:spPr bwMode="auto">
          <a:xfrm>
            <a:off x="585788" y="5953125"/>
            <a:ext cx="1196975" cy="319088"/>
          </a:xfrm>
          <a:prstGeom prst="rect">
            <a:avLst/>
          </a:prstGeom>
          <a:noFill/>
        </p:spPr>
      </p:pic>
      <p:sp>
        <p:nvSpPr>
          <p:cNvPr id="6" name="Rectangle 7"/>
          <p:cNvSpPr>
            <a:spLocks noGrp="1" noChangeArrowheads="1"/>
          </p:cNvSpPr>
          <p:nvPr>
            <p:ph type="title"/>
          </p:nvPr>
        </p:nvSpPr>
        <p:spPr>
          <a:xfrm>
            <a:off x="630238" y="801375"/>
            <a:ext cx="8067675" cy="461665"/>
          </a:xfrm>
        </p:spPr>
        <p:txBody>
          <a:bodyPr/>
          <a:lstStyle/>
          <a:p>
            <a:r>
              <a:rPr lang="de-DE" smtClean="0"/>
              <a:t>Dynamic Automation (Autotouch+) on Vista 5</a:t>
            </a:r>
            <a:endParaRPr lang="de-DE"/>
          </a:p>
        </p:txBody>
      </p:sp>
      <p:grpSp>
        <p:nvGrpSpPr>
          <p:cNvPr id="2" name="Gruppieren 22"/>
          <p:cNvGrpSpPr/>
          <p:nvPr/>
        </p:nvGrpSpPr>
        <p:grpSpPr>
          <a:xfrm>
            <a:off x="3318394" y="1537607"/>
            <a:ext cx="5230652" cy="4578185"/>
            <a:chOff x="2677144" y="1537607"/>
            <a:chExt cx="5230652" cy="4578185"/>
          </a:xfrm>
        </p:grpSpPr>
        <p:grpSp>
          <p:nvGrpSpPr>
            <p:cNvPr id="3" name="Gruppieren 19"/>
            <p:cNvGrpSpPr/>
            <p:nvPr/>
          </p:nvGrpSpPr>
          <p:grpSpPr>
            <a:xfrm>
              <a:off x="2677144" y="1537607"/>
              <a:ext cx="5203775" cy="4578185"/>
              <a:chOff x="2665269" y="1537607"/>
              <a:chExt cx="5203775" cy="4578185"/>
            </a:xfrm>
          </p:grpSpPr>
          <p:pic>
            <p:nvPicPr>
              <p:cNvPr id="2050" name="Picture 2"/>
              <p:cNvPicPr>
                <a:picLocks noChangeAspect="1" noChangeArrowheads="1"/>
              </p:cNvPicPr>
              <p:nvPr/>
            </p:nvPicPr>
            <p:blipFill>
              <a:blip r:embed="rId4"/>
              <a:srcRect/>
              <a:stretch>
                <a:fillRect/>
              </a:stretch>
            </p:blipFill>
            <p:spPr bwMode="auto">
              <a:xfrm>
                <a:off x="2665269" y="1537607"/>
                <a:ext cx="5203775" cy="4578185"/>
              </a:xfrm>
              <a:prstGeom prst="rect">
                <a:avLst/>
              </a:prstGeom>
              <a:ln>
                <a:noFill/>
              </a:ln>
              <a:effectLst>
                <a:outerShdw blurRad="292100" dist="139700" dir="2700000" algn="tl" rotWithShape="0">
                  <a:srgbClr val="333333">
                    <a:alpha val="65000"/>
                  </a:srgbClr>
                </a:outerShdw>
              </a:effectLst>
            </p:spPr>
          </p:pic>
          <p:pic>
            <p:nvPicPr>
              <p:cNvPr id="7" name="Picture 2"/>
              <p:cNvPicPr>
                <a:picLocks noChangeAspect="1" noChangeArrowheads="1"/>
              </p:cNvPicPr>
              <p:nvPr/>
            </p:nvPicPr>
            <p:blipFill>
              <a:blip r:embed="rId5" cstate="print"/>
              <a:srcRect/>
              <a:stretch>
                <a:fillRect/>
              </a:stretch>
            </p:blipFill>
            <p:spPr bwMode="auto">
              <a:xfrm>
                <a:off x="6173963" y="1630743"/>
                <a:ext cx="1449515" cy="728899"/>
              </a:xfrm>
              <a:prstGeom prst="rect">
                <a:avLst/>
              </a:prstGeom>
              <a:ln>
                <a:noFill/>
              </a:ln>
              <a:effectLst/>
            </p:spPr>
          </p:pic>
        </p:grpSp>
        <p:sp>
          <p:nvSpPr>
            <p:cNvPr id="9" name="Positionsrahmen 8"/>
            <p:cNvSpPr/>
            <p:nvPr/>
          </p:nvSpPr>
          <p:spPr bwMode="auto">
            <a:xfrm>
              <a:off x="6819431" y="1671020"/>
              <a:ext cx="866692" cy="746074"/>
            </a:xfrm>
            <a:prstGeom prst="frame">
              <a:avLst/>
            </a:prstGeom>
            <a:solidFill>
              <a:srgbClr val="FF9966">
                <a:alpha val="61000"/>
              </a:srgbClr>
            </a:solidFill>
            <a:ln w="3175"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GB" smtClean="0"/>
            </a:p>
          </p:txBody>
        </p:sp>
        <p:sp>
          <p:nvSpPr>
            <p:cNvPr id="11" name="Rad 10"/>
            <p:cNvSpPr/>
            <p:nvPr/>
          </p:nvSpPr>
          <p:spPr bwMode="auto">
            <a:xfrm>
              <a:off x="4442908" y="3586349"/>
              <a:ext cx="319906" cy="308203"/>
            </a:xfrm>
            <a:prstGeom prst="donut">
              <a:avLst>
                <a:gd name="adj" fmla="val 23145"/>
              </a:avLst>
            </a:prstGeom>
            <a:solidFill>
              <a:srgbClr val="FF9966">
                <a:alpha val="72000"/>
              </a:srgbClr>
            </a:solidFill>
            <a:ln w="3175"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GB" smtClean="0"/>
            </a:p>
          </p:txBody>
        </p:sp>
        <p:sp>
          <p:nvSpPr>
            <p:cNvPr id="12" name="Rad 11"/>
            <p:cNvSpPr/>
            <p:nvPr/>
          </p:nvSpPr>
          <p:spPr bwMode="auto">
            <a:xfrm>
              <a:off x="4025292" y="3584370"/>
              <a:ext cx="319906" cy="308203"/>
            </a:xfrm>
            <a:prstGeom prst="donut">
              <a:avLst>
                <a:gd name="adj" fmla="val 23145"/>
              </a:avLst>
            </a:prstGeom>
            <a:solidFill>
              <a:srgbClr val="FF9966">
                <a:alpha val="72000"/>
              </a:srgbClr>
            </a:solidFill>
            <a:ln w="3175"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GB" smtClean="0"/>
            </a:p>
          </p:txBody>
        </p:sp>
        <p:sp>
          <p:nvSpPr>
            <p:cNvPr id="13" name="Rad 12"/>
            <p:cNvSpPr/>
            <p:nvPr/>
          </p:nvSpPr>
          <p:spPr bwMode="auto">
            <a:xfrm>
              <a:off x="3621531" y="3584370"/>
              <a:ext cx="319906" cy="308203"/>
            </a:xfrm>
            <a:prstGeom prst="donut">
              <a:avLst>
                <a:gd name="adj" fmla="val 23145"/>
              </a:avLst>
            </a:prstGeom>
            <a:solidFill>
              <a:srgbClr val="FF9966">
                <a:alpha val="72000"/>
              </a:srgbClr>
            </a:solidFill>
            <a:ln w="3175"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GB" smtClean="0"/>
            </a:p>
          </p:txBody>
        </p:sp>
        <p:sp>
          <p:nvSpPr>
            <p:cNvPr id="14" name="Rad 13"/>
            <p:cNvSpPr/>
            <p:nvPr/>
          </p:nvSpPr>
          <p:spPr bwMode="auto">
            <a:xfrm>
              <a:off x="3217770" y="3584370"/>
              <a:ext cx="319906" cy="308203"/>
            </a:xfrm>
            <a:prstGeom prst="donut">
              <a:avLst>
                <a:gd name="adj" fmla="val 23145"/>
              </a:avLst>
            </a:prstGeom>
            <a:solidFill>
              <a:srgbClr val="FF9966">
                <a:alpha val="72000"/>
              </a:srgbClr>
            </a:solidFill>
            <a:ln w="3175"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GB" smtClean="0"/>
            </a:p>
          </p:txBody>
        </p:sp>
        <p:sp>
          <p:nvSpPr>
            <p:cNvPr id="15" name="Rad 14"/>
            <p:cNvSpPr/>
            <p:nvPr/>
          </p:nvSpPr>
          <p:spPr bwMode="auto">
            <a:xfrm>
              <a:off x="2802134" y="3584371"/>
              <a:ext cx="319906" cy="308203"/>
            </a:xfrm>
            <a:prstGeom prst="donut">
              <a:avLst>
                <a:gd name="adj" fmla="val 23145"/>
              </a:avLst>
            </a:prstGeom>
            <a:solidFill>
              <a:srgbClr val="FF9966">
                <a:alpha val="72000"/>
              </a:srgbClr>
            </a:solidFill>
            <a:ln w="3175"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GB" smtClean="0"/>
            </a:p>
          </p:txBody>
        </p:sp>
        <p:sp>
          <p:nvSpPr>
            <p:cNvPr id="16" name="Rad 15"/>
            <p:cNvSpPr/>
            <p:nvPr/>
          </p:nvSpPr>
          <p:spPr bwMode="auto">
            <a:xfrm>
              <a:off x="6376607" y="3584370"/>
              <a:ext cx="319906" cy="308203"/>
            </a:xfrm>
            <a:prstGeom prst="donut">
              <a:avLst>
                <a:gd name="adj" fmla="val 23145"/>
              </a:avLst>
            </a:prstGeom>
            <a:solidFill>
              <a:srgbClr val="FF9966">
                <a:alpha val="72000"/>
              </a:srgbClr>
            </a:solidFill>
            <a:ln w="3175"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GB" smtClean="0"/>
            </a:p>
          </p:txBody>
        </p:sp>
        <p:sp>
          <p:nvSpPr>
            <p:cNvPr id="17" name="Rad 16"/>
            <p:cNvSpPr/>
            <p:nvPr/>
          </p:nvSpPr>
          <p:spPr bwMode="auto">
            <a:xfrm>
              <a:off x="6780368" y="3584370"/>
              <a:ext cx="319906" cy="308203"/>
            </a:xfrm>
            <a:prstGeom prst="donut">
              <a:avLst>
                <a:gd name="adj" fmla="val 23145"/>
              </a:avLst>
            </a:prstGeom>
            <a:solidFill>
              <a:srgbClr val="FF9966">
                <a:alpha val="72000"/>
              </a:srgbClr>
            </a:solidFill>
            <a:ln w="3175"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GB" smtClean="0"/>
            </a:p>
          </p:txBody>
        </p:sp>
        <p:sp>
          <p:nvSpPr>
            <p:cNvPr id="18" name="Rad 17"/>
            <p:cNvSpPr/>
            <p:nvPr/>
          </p:nvSpPr>
          <p:spPr bwMode="auto">
            <a:xfrm>
              <a:off x="7196004" y="3596245"/>
              <a:ext cx="319906" cy="308203"/>
            </a:xfrm>
            <a:prstGeom prst="donut">
              <a:avLst>
                <a:gd name="adj" fmla="val 23145"/>
              </a:avLst>
            </a:prstGeom>
            <a:solidFill>
              <a:srgbClr val="FF9966">
                <a:alpha val="72000"/>
              </a:srgbClr>
            </a:solidFill>
            <a:ln w="3175"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GB" smtClean="0"/>
            </a:p>
          </p:txBody>
        </p:sp>
        <p:sp>
          <p:nvSpPr>
            <p:cNvPr id="19" name="Rad 18"/>
            <p:cNvSpPr/>
            <p:nvPr/>
          </p:nvSpPr>
          <p:spPr bwMode="auto">
            <a:xfrm>
              <a:off x="7587890" y="3596245"/>
              <a:ext cx="319906" cy="308203"/>
            </a:xfrm>
            <a:prstGeom prst="donut">
              <a:avLst>
                <a:gd name="adj" fmla="val 23145"/>
              </a:avLst>
            </a:prstGeom>
            <a:solidFill>
              <a:srgbClr val="FF9966">
                <a:alpha val="72000"/>
              </a:srgbClr>
            </a:solidFill>
            <a:ln w="3175"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GB" smtClean="0"/>
            </a:p>
          </p:txBody>
        </p:sp>
      </p:grpSp>
      <p:sp>
        <p:nvSpPr>
          <p:cNvPr id="21" name="Rectangle 6"/>
          <p:cNvSpPr txBox="1">
            <a:spLocks noChangeArrowheads="1"/>
          </p:cNvSpPr>
          <p:nvPr/>
        </p:nvSpPr>
        <p:spPr bwMode="auto">
          <a:xfrm>
            <a:off x="558987" y="965767"/>
            <a:ext cx="1649824" cy="48541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174625" marR="0" lvl="0" indent="-174625" algn="l" defTabSz="914400" rtl="0" eaLnBrk="1" fontAlgn="base" latinLnBrk="0" hangingPunct="1">
              <a:lnSpc>
                <a:spcPct val="100000"/>
              </a:lnSpc>
              <a:spcBef>
                <a:spcPct val="50000"/>
              </a:spcBef>
              <a:spcAft>
                <a:spcPct val="0"/>
              </a:spcAft>
              <a:buClr>
                <a:srgbClr val="FF8000"/>
              </a:buClr>
              <a:buSzTx/>
              <a:buFont typeface="Wingdings" pitchFamily="2" charset="2"/>
              <a:buNone/>
              <a:tabLst/>
              <a:defRPr/>
            </a:pPr>
            <a:endParaRPr kumimoji="0" lang="de-DE" sz="2000" b="0" i="0" u="none" strike="noStrike" kern="0" cap="none" spc="0" normalizeH="0" baseline="0" noProof="0" smtClean="0">
              <a:ln>
                <a:noFill/>
              </a:ln>
              <a:solidFill>
                <a:schemeClr val="tx1"/>
              </a:solidFill>
              <a:effectLst/>
              <a:uLnTx/>
              <a:uFillTx/>
              <a:latin typeface="+mn-lt"/>
              <a:ea typeface="+mn-ea"/>
              <a:cs typeface="+mn-cs"/>
            </a:endParaRPr>
          </a:p>
          <a:p>
            <a:pPr marL="174625" marR="0" lvl="0" indent="-174625" algn="l" defTabSz="914400" rtl="0" eaLnBrk="1" fontAlgn="base" latinLnBrk="0" hangingPunct="1">
              <a:lnSpc>
                <a:spcPct val="100000"/>
              </a:lnSpc>
              <a:spcBef>
                <a:spcPct val="50000"/>
              </a:spcBef>
              <a:spcAft>
                <a:spcPct val="0"/>
              </a:spcAft>
              <a:buClr>
                <a:srgbClr val="FF8000"/>
              </a:buClr>
              <a:buSzTx/>
              <a:buFont typeface="Wingdings" pitchFamily="2" charset="2"/>
              <a:buChar char="§"/>
              <a:tabLst/>
              <a:defRPr/>
            </a:pPr>
            <a:r>
              <a:rPr kumimoji="0" lang="de-DE" sz="2000" b="0" i="0" u="none" strike="noStrike" kern="0" cap="none" spc="0" normalizeH="0" baseline="0" noProof="0" smtClean="0">
                <a:ln>
                  <a:noFill/>
                </a:ln>
                <a:solidFill>
                  <a:schemeClr val="tx1"/>
                </a:solidFill>
                <a:effectLst/>
                <a:uLnTx/>
                <a:uFillTx/>
                <a:latin typeface="+mn-lt"/>
                <a:ea typeface="+mn-ea"/>
                <a:cs typeface="+mn-cs"/>
              </a:rPr>
              <a:t>These buttons</a:t>
            </a:r>
            <a:r>
              <a:rPr kumimoji="0" lang="de-DE" sz="2000" b="0" i="0" u="none" strike="noStrike" kern="0" cap="none" spc="0" normalizeH="0" noProof="0" smtClean="0">
                <a:ln>
                  <a:noFill/>
                </a:ln>
                <a:solidFill>
                  <a:schemeClr val="tx1"/>
                </a:solidFill>
                <a:effectLst/>
                <a:uLnTx/>
                <a:uFillTx/>
                <a:latin typeface="+mn-lt"/>
                <a:ea typeface="+mn-ea"/>
                <a:cs typeface="+mn-cs"/>
              </a:rPr>
              <a:t> are used</a:t>
            </a:r>
          </a:p>
          <a:p>
            <a:pPr marL="174625" marR="0" lvl="0" indent="-174625" algn="l" defTabSz="914400" rtl="0" eaLnBrk="1" fontAlgn="base" latinLnBrk="0" hangingPunct="1">
              <a:lnSpc>
                <a:spcPct val="100000"/>
              </a:lnSpc>
              <a:spcBef>
                <a:spcPct val="50000"/>
              </a:spcBef>
              <a:spcAft>
                <a:spcPct val="0"/>
              </a:spcAft>
              <a:buClr>
                <a:srgbClr val="FF8000"/>
              </a:buClr>
              <a:buSzTx/>
              <a:buFont typeface="Wingdings" pitchFamily="2" charset="2"/>
              <a:buChar char="§"/>
              <a:tabLst/>
              <a:defRPr/>
            </a:pPr>
            <a:r>
              <a:rPr lang="de-DE" sz="2000" kern="0" baseline="0" smtClean="0">
                <a:latin typeface="+mn-lt"/>
              </a:rPr>
              <a:t>„ISO“ = Automation Mode</a:t>
            </a:r>
            <a:endParaRPr kumimoji="0" lang="de-DE" sz="2000" b="0" i="0" u="none" strike="noStrike" kern="0" cap="none" spc="0" normalizeH="0" baseline="0" noProof="0">
              <a:ln>
                <a:noFill/>
              </a:ln>
              <a:solidFill>
                <a:schemeClr val="tx1"/>
              </a:solidFill>
              <a:effectLst/>
              <a:uLnTx/>
              <a:uFillTx/>
              <a:latin typeface="+mn-lt"/>
              <a:ea typeface="+mn-ea"/>
              <a:cs typeface="+mn-cs"/>
            </a:endParaRPr>
          </a:p>
        </p:txBody>
      </p:sp>
      <p:pic>
        <p:nvPicPr>
          <p:cNvPr id="2052" name="Picture 4"/>
          <p:cNvPicPr>
            <a:picLocks noChangeAspect="1" noChangeArrowheads="1"/>
          </p:cNvPicPr>
          <p:nvPr/>
        </p:nvPicPr>
        <p:blipFill>
          <a:blip r:embed="rId6"/>
          <a:srcRect/>
          <a:stretch>
            <a:fillRect/>
          </a:stretch>
        </p:blipFill>
        <p:spPr bwMode="auto">
          <a:xfrm>
            <a:off x="513794" y="3658219"/>
            <a:ext cx="1228725" cy="895350"/>
          </a:xfrm>
          <a:prstGeom prst="rect">
            <a:avLst/>
          </a:prstGeom>
          <a:ln>
            <a:noFill/>
          </a:ln>
          <a:effectLst>
            <a:outerShdw blurRad="292100" dist="139700" dir="2700000" algn="tl" rotWithShape="0">
              <a:srgbClr val="333333">
                <a:alpha val="65000"/>
              </a:srgbClr>
            </a:outerShdw>
          </a:effectLst>
        </p:spPr>
      </p:pic>
      <p:pic>
        <p:nvPicPr>
          <p:cNvPr id="2053" name="Picture 5"/>
          <p:cNvPicPr>
            <a:picLocks noChangeAspect="1" noChangeArrowheads="1"/>
          </p:cNvPicPr>
          <p:nvPr/>
        </p:nvPicPr>
        <p:blipFill>
          <a:blip r:embed="rId7"/>
          <a:srcRect/>
          <a:stretch>
            <a:fillRect/>
          </a:stretch>
        </p:blipFill>
        <p:spPr bwMode="auto">
          <a:xfrm>
            <a:off x="1789215" y="3662982"/>
            <a:ext cx="1219200" cy="885825"/>
          </a:xfrm>
          <a:prstGeom prst="rect">
            <a:avLst/>
          </a:prstGeom>
          <a:ln>
            <a:noFill/>
          </a:ln>
          <a:effectLst>
            <a:outerShdw blurRad="292100" dist="139700" dir="2700000" algn="tl" rotWithShape="0">
              <a:srgbClr val="333333">
                <a:alpha val="65000"/>
              </a:srgbClr>
            </a:outerShdw>
          </a:effectLst>
        </p:spPr>
      </p:pic>
      <p:pic>
        <p:nvPicPr>
          <p:cNvPr id="2054" name="Picture 6"/>
          <p:cNvPicPr>
            <a:picLocks noChangeAspect="1" noChangeArrowheads="1"/>
          </p:cNvPicPr>
          <p:nvPr/>
        </p:nvPicPr>
        <p:blipFill>
          <a:blip r:embed="rId8"/>
          <a:srcRect/>
          <a:stretch>
            <a:fillRect/>
          </a:stretch>
        </p:blipFill>
        <p:spPr bwMode="auto">
          <a:xfrm>
            <a:off x="518558" y="4643871"/>
            <a:ext cx="1219200" cy="895350"/>
          </a:xfrm>
          <a:prstGeom prst="rect">
            <a:avLst/>
          </a:prstGeom>
          <a:ln>
            <a:noFill/>
          </a:ln>
          <a:effectLst>
            <a:outerShdw blurRad="292100" dist="139700" dir="2700000" algn="tl" rotWithShape="0">
              <a:srgbClr val="333333">
                <a:alpha val="65000"/>
              </a:srgbClr>
            </a:outerShdw>
          </a:effectLst>
        </p:spPr>
      </p:pic>
      <p:pic>
        <p:nvPicPr>
          <p:cNvPr id="2055" name="Picture 7"/>
          <p:cNvPicPr>
            <a:picLocks noChangeAspect="1" noChangeArrowheads="1"/>
          </p:cNvPicPr>
          <p:nvPr/>
        </p:nvPicPr>
        <p:blipFill>
          <a:blip r:embed="rId9"/>
          <a:srcRect/>
          <a:stretch>
            <a:fillRect/>
          </a:stretch>
        </p:blipFill>
        <p:spPr bwMode="auto">
          <a:xfrm>
            <a:off x="1808205" y="4636758"/>
            <a:ext cx="1228725" cy="8858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r>
              <a:rPr lang="en-GB" smtClean="0"/>
              <a:t>Vista 5 uses MIDI Timecode (MTC)</a:t>
            </a:r>
          </a:p>
          <a:p>
            <a:endParaRPr lang="en-GB" smtClean="0"/>
          </a:p>
          <a:p>
            <a:endParaRPr lang="en-GB" smtClean="0"/>
          </a:p>
          <a:p>
            <a:pPr>
              <a:buNone/>
            </a:pPr>
            <a:endParaRPr lang="en-GB" smtClean="0"/>
          </a:p>
          <a:p>
            <a:r>
              <a:rPr lang="en-GB" smtClean="0"/>
              <a:t>When LTC should to be used, a third party converter needs to be purchased :</a:t>
            </a:r>
          </a:p>
          <a:p>
            <a:endParaRPr lang="en-GB"/>
          </a:p>
        </p:txBody>
      </p:sp>
      <p:sp>
        <p:nvSpPr>
          <p:cNvPr id="5" name="Rectangle 7"/>
          <p:cNvSpPr txBox="1">
            <a:spLocks noChangeArrowheads="1"/>
          </p:cNvSpPr>
          <p:nvPr/>
        </p:nvSpPr>
        <p:spPr bwMode="auto">
          <a:xfrm>
            <a:off x="630238" y="801375"/>
            <a:ext cx="8067675" cy="4616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DE" sz="2400" b="1" i="0" u="none" strike="noStrike" kern="0" cap="none" spc="0" normalizeH="0" baseline="0" noProof="0" smtClean="0">
                <a:ln>
                  <a:noFill/>
                </a:ln>
                <a:solidFill>
                  <a:schemeClr val="tx2"/>
                </a:solidFill>
                <a:effectLst/>
                <a:uLnTx/>
                <a:uFillTx/>
                <a:latin typeface="+mj-lt"/>
                <a:ea typeface="+mj-ea"/>
                <a:cs typeface="+mj-cs"/>
              </a:rPr>
              <a:t>Dynamic Automation (Autotouch+) on Vista 5</a:t>
            </a:r>
            <a:endParaRPr kumimoji="0" lang="de-DE" sz="2400" b="1" i="0" u="none" strike="noStrike" kern="0" cap="none" spc="0" normalizeH="0" baseline="0" noProof="0">
              <a:ln>
                <a:noFill/>
              </a:ln>
              <a:solidFill>
                <a:schemeClr val="tx2"/>
              </a:solidFill>
              <a:effectLst/>
              <a:uLnTx/>
              <a:uFillTx/>
              <a:latin typeface="+mj-lt"/>
              <a:ea typeface="+mj-ea"/>
              <a:cs typeface="+mj-cs"/>
            </a:endParaRPr>
          </a:p>
        </p:txBody>
      </p:sp>
      <p:pic>
        <p:nvPicPr>
          <p:cNvPr id="8" name="Picture 2"/>
          <p:cNvPicPr>
            <a:picLocks noChangeAspect="1" noChangeArrowheads="1"/>
          </p:cNvPicPr>
          <p:nvPr/>
        </p:nvPicPr>
        <p:blipFill>
          <a:blip r:embed="rId2">
            <a:duotone>
              <a:prstClr val="black"/>
              <a:schemeClr val="tx2">
                <a:tint val="45000"/>
                <a:satMod val="400000"/>
              </a:schemeClr>
            </a:duotone>
            <a:lum bright="8000"/>
          </a:blip>
          <a:srcRect l="25229" t="20728" r="41486" b="23126"/>
          <a:stretch>
            <a:fillRect/>
          </a:stretch>
        </p:blipFill>
        <p:spPr bwMode="auto">
          <a:xfrm>
            <a:off x="5320138" y="1520051"/>
            <a:ext cx="2482437" cy="1615045"/>
          </a:xfrm>
          <a:prstGeom prst="rect">
            <a:avLst/>
          </a:prstGeom>
          <a:ln>
            <a:noFill/>
          </a:ln>
          <a:effectLst>
            <a:outerShdw blurRad="292100" dist="139700" dir="2700000" algn="tl" rotWithShape="0">
              <a:srgbClr val="333333">
                <a:alpha val="65000"/>
              </a:srgbClr>
            </a:outerShdw>
          </a:effectLst>
        </p:spPr>
      </p:pic>
      <p:sp>
        <p:nvSpPr>
          <p:cNvPr id="9" name="Gestreifter Pfeil nach rechts 8"/>
          <p:cNvSpPr/>
          <p:nvPr/>
        </p:nvSpPr>
        <p:spPr bwMode="auto">
          <a:xfrm>
            <a:off x="4512618" y="2375075"/>
            <a:ext cx="1765502" cy="439387"/>
          </a:xfrm>
          <a:prstGeom prst="stripedRightArrow">
            <a:avLst/>
          </a:prstGeom>
          <a:solidFill>
            <a:srgbClr val="FF9966">
              <a:alpha val="65000"/>
            </a:srgbClr>
          </a:solidFill>
          <a:ln w="3175"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a:endParaRPr>
          </a:p>
        </p:txBody>
      </p:sp>
      <p:pic>
        <p:nvPicPr>
          <p:cNvPr id="4100" name="Picture 4"/>
          <p:cNvPicPr>
            <a:picLocks noChangeAspect="1" noChangeArrowheads="1"/>
          </p:cNvPicPr>
          <p:nvPr/>
        </p:nvPicPr>
        <p:blipFill>
          <a:blip r:embed="rId3">
            <a:grayscl/>
          </a:blip>
          <a:srcRect/>
          <a:stretch>
            <a:fillRect/>
          </a:stretch>
        </p:blipFill>
        <p:spPr bwMode="auto">
          <a:xfrm>
            <a:off x="3662360" y="4333689"/>
            <a:ext cx="5476875" cy="1990725"/>
          </a:xfrm>
          <a:prstGeom prst="rect">
            <a:avLst/>
          </a:prstGeom>
          <a:noFill/>
          <a:ln w="9525">
            <a:noFill/>
            <a:miter lim="800000"/>
            <a:headEnd/>
            <a:tailEnd/>
          </a:ln>
        </p:spPr>
      </p:pic>
      <p:pic>
        <p:nvPicPr>
          <p:cNvPr id="4099" name="Picture 3"/>
          <p:cNvPicPr>
            <a:picLocks noChangeAspect="1" noChangeArrowheads="1"/>
          </p:cNvPicPr>
          <p:nvPr/>
        </p:nvPicPr>
        <p:blipFill>
          <a:blip r:embed="rId4"/>
          <a:srcRect/>
          <a:stretch>
            <a:fillRect/>
          </a:stretch>
        </p:blipFill>
        <p:spPr bwMode="auto">
          <a:xfrm>
            <a:off x="680907" y="4022653"/>
            <a:ext cx="3236163" cy="14756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1717</Words>
  <Application>Microsoft Office PowerPoint</Application>
  <PresentationFormat>Bildschirmpräsentation (4:3)</PresentationFormat>
  <Paragraphs>265</Paragraphs>
  <Slides>65</Slides>
  <Notes>12</Notes>
  <HiddenSlides>0</HiddenSlides>
  <MMClips>0</MMClips>
  <ScaleCrop>false</ScaleCrop>
  <HeadingPairs>
    <vt:vector size="4" baseType="variant">
      <vt:variant>
        <vt:lpstr>Design</vt:lpstr>
      </vt:variant>
      <vt:variant>
        <vt:i4>1</vt:i4>
      </vt:variant>
      <vt:variant>
        <vt:lpstr>Folientitel</vt:lpstr>
      </vt:variant>
      <vt:variant>
        <vt:i4>65</vt:i4>
      </vt:variant>
    </vt:vector>
  </HeadingPairs>
  <TitlesOfParts>
    <vt:vector size="66" baseType="lpstr">
      <vt:lpstr>Blank Presentation</vt:lpstr>
      <vt:lpstr>Folie 1</vt:lpstr>
      <vt:lpstr>Vista V4.2 Software  contains two - completely different - new feature sets :</vt:lpstr>
      <vt:lpstr>Folie 3</vt:lpstr>
      <vt:lpstr>Dynamic Automation (Autotouch+)</vt:lpstr>
      <vt:lpstr>Dynamic Automation (Autotouch+) on Vista 5</vt:lpstr>
      <vt:lpstr>Dynamic Automation (Autotouch+) on Vista 5</vt:lpstr>
      <vt:lpstr>Dynamic Automation (Autotouch+) on Vista 5</vt:lpstr>
      <vt:lpstr>Dynamic Automation (Autotouch+) on Vista 5</vt:lpstr>
      <vt:lpstr>Folie 9</vt:lpstr>
      <vt:lpstr>Folie 10</vt:lpstr>
      <vt:lpstr>Folie 11</vt:lpstr>
      <vt:lpstr>Theatre Features</vt:lpstr>
      <vt:lpstr>Virtual Vista</vt:lpstr>
      <vt:lpstr>Virtual Vista</vt:lpstr>
      <vt:lpstr>Virtual Vista – modes of operation</vt:lpstr>
      <vt:lpstr>Virtual Vista</vt:lpstr>
      <vt:lpstr>Theatre VCAs</vt:lpstr>
      <vt:lpstr>Theatre Mute Groups</vt:lpstr>
      <vt:lpstr>Hard- and Soft Mutes</vt:lpstr>
      <vt:lpstr>Hard- and Soft Mutes</vt:lpstr>
      <vt:lpstr>Isolate Labels</vt:lpstr>
      <vt:lpstr>Isolate CGM / VCA assign per channel</vt:lpstr>
      <vt:lpstr>Enhanced Theatre Cuelist</vt:lpstr>
      <vt:lpstr>Desk Buttons</vt:lpstr>
      <vt:lpstr>Enhanced Theatre Cuelist</vt:lpstr>
      <vt:lpstr>Enhanced Theatre Cuelist</vt:lpstr>
      <vt:lpstr>Enhanced Theatre Cuelist</vt:lpstr>
      <vt:lpstr>Work with Library Events</vt:lpstr>
      <vt:lpstr>Work with Library Events</vt:lpstr>
      <vt:lpstr>Enhanced Theatre Cuelist</vt:lpstr>
      <vt:lpstr>Work with VCA/Mute Events</vt:lpstr>
      <vt:lpstr>Work with VCA/Mute Events</vt:lpstr>
      <vt:lpstr>Enhanced Theatre Cuelist</vt:lpstr>
      <vt:lpstr>Theatre Features</vt:lpstr>
      <vt:lpstr>Part 2 : Practical Examples</vt:lpstr>
      <vt:lpstr>Practical example abstract – Library Events</vt:lpstr>
      <vt:lpstr>Practical example – Library Events</vt:lpstr>
      <vt:lpstr>Practical example – Library Events</vt:lpstr>
      <vt:lpstr>Practical example – Library Events</vt:lpstr>
      <vt:lpstr>Practical example – Library Events</vt:lpstr>
      <vt:lpstr>Practical example – Library Events</vt:lpstr>
      <vt:lpstr>Practical example – Library Events</vt:lpstr>
      <vt:lpstr>Practical example – Library Events</vt:lpstr>
      <vt:lpstr>Practical example – Library Events</vt:lpstr>
      <vt:lpstr>Practical example – Library Events</vt:lpstr>
      <vt:lpstr>Practical example – Library Events</vt:lpstr>
      <vt:lpstr>Practical example – Library Events</vt:lpstr>
      <vt:lpstr>Practical example – Library Events</vt:lpstr>
      <vt:lpstr>Practical example – Library Events</vt:lpstr>
      <vt:lpstr>Practical example – Library Events</vt:lpstr>
      <vt:lpstr>Practical example – Library Events</vt:lpstr>
      <vt:lpstr>Practical example – Library Events</vt:lpstr>
      <vt:lpstr>Practical example – Library Events</vt:lpstr>
      <vt:lpstr>Practical example – Library Events</vt:lpstr>
      <vt:lpstr>Practical example abstract – VCA/Mute Events</vt:lpstr>
      <vt:lpstr>Practical example – VCA/Mute Events</vt:lpstr>
      <vt:lpstr>Practical example – VCA/Mute Events</vt:lpstr>
      <vt:lpstr>Practical example – VCA/Mute Events</vt:lpstr>
      <vt:lpstr>Practical example – VCA/Mute Events</vt:lpstr>
      <vt:lpstr>Practical example – VCA/Mute Events</vt:lpstr>
      <vt:lpstr>Practical example – VCA/Mute Events</vt:lpstr>
      <vt:lpstr>Practical example – VCA/Mute Events</vt:lpstr>
      <vt:lpstr>Practical example – VCA/Mute Events</vt:lpstr>
      <vt:lpstr>Practical example – VCA/Mute Events</vt:lpstr>
      <vt:lpstr>Folie 65</vt:lpstr>
    </vt:vector>
  </TitlesOfParts>
  <Company>Harman Consumer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 Witt</dc:creator>
  <cp:lastModifiedBy>Weber Peter</cp:lastModifiedBy>
  <cp:revision>313</cp:revision>
  <cp:lastPrinted>2008-10-27T14:38:24Z</cp:lastPrinted>
  <dcterms:created xsi:type="dcterms:W3CDTF">2007-12-20T15:18:47Z</dcterms:created>
  <dcterms:modified xsi:type="dcterms:W3CDTF">2009-07-14T08:12:46Z</dcterms:modified>
</cp:coreProperties>
</file>