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81" r:id="rId2"/>
    <p:sldId id="382" r:id="rId3"/>
    <p:sldId id="383" r:id="rId4"/>
    <p:sldId id="384" r:id="rId5"/>
    <p:sldId id="385" r:id="rId6"/>
    <p:sldId id="361" r:id="rId7"/>
    <p:sldId id="362" r:id="rId8"/>
    <p:sldId id="363" r:id="rId9"/>
    <p:sldId id="386" r:id="rId10"/>
    <p:sldId id="387" r:id="rId11"/>
    <p:sldId id="388" r:id="rId12"/>
    <p:sldId id="369" r:id="rId13"/>
    <p:sldId id="413" r:id="rId14"/>
    <p:sldId id="389" r:id="rId15"/>
    <p:sldId id="390" r:id="rId16"/>
    <p:sldId id="391" r:id="rId17"/>
    <p:sldId id="392" r:id="rId18"/>
    <p:sldId id="393" r:id="rId19"/>
    <p:sldId id="394" r:id="rId20"/>
    <p:sldId id="396" r:id="rId21"/>
    <p:sldId id="395" r:id="rId22"/>
    <p:sldId id="398" r:id="rId23"/>
    <p:sldId id="399" r:id="rId24"/>
    <p:sldId id="397" r:id="rId25"/>
    <p:sldId id="401" r:id="rId26"/>
    <p:sldId id="400" r:id="rId27"/>
    <p:sldId id="402" r:id="rId28"/>
    <p:sldId id="404" r:id="rId29"/>
    <p:sldId id="405" r:id="rId30"/>
    <p:sldId id="414" r:id="rId31"/>
    <p:sldId id="403" r:id="rId32"/>
    <p:sldId id="406" r:id="rId33"/>
    <p:sldId id="407" r:id="rId34"/>
    <p:sldId id="410" r:id="rId35"/>
    <p:sldId id="411" r:id="rId36"/>
    <p:sldId id="412" r:id="rId37"/>
    <p:sldId id="408" r:id="rId38"/>
    <p:sldId id="409" r:id="rId39"/>
  </p:sldIdLst>
  <p:sldSz cx="9144000" cy="5143500" type="screen16x9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Krumm" initials="SK" lastIdx="1" clrIdx="0">
    <p:extLst>
      <p:ext uri="{19B8F6BF-5375-455C-9EA6-DF929625EA0E}">
        <p15:presenceInfo xmlns:p15="http://schemas.microsoft.com/office/powerpoint/2012/main" userId="S-1-5-21-1992438739-3198415252-61009854-1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BEBEBE"/>
    <a:srgbClr val="FFFFFF"/>
    <a:srgbClr val="F0F0F0"/>
    <a:srgbClr val="E0EDE8"/>
    <a:srgbClr val="BBEAE5"/>
    <a:srgbClr val="B1C0E1"/>
    <a:srgbClr val="BBBFEB"/>
    <a:srgbClr val="CED7F3"/>
    <a:srgbClr val="BBD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659" autoAdjust="0"/>
  </p:normalViewPr>
  <p:slideViewPr>
    <p:cSldViewPr>
      <p:cViewPr>
        <p:scale>
          <a:sx n="98" d="100"/>
          <a:sy n="98" d="100"/>
        </p:scale>
        <p:origin x="1836" y="1050"/>
      </p:cViewPr>
      <p:guideLst>
        <p:guide orient="horz" pos="441"/>
        <p:guide pos="295"/>
        <p:guide pos="5465"/>
        <p:guide orient="horz" pos="2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759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759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642"/>
            <a:ext cx="2944283" cy="497759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642"/>
            <a:ext cx="2944283" cy="497759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2415F493-4CDA-40B7-A4AB-F15447ADDE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4916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A8E-CC0B-4374-BBEE-BCDF8104DEF7}" type="slidenum">
              <a:rPr lang="en-US"/>
              <a:pPr/>
              <a:t>1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45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/>
              <a:t>Keystroke</a:t>
            </a:r>
            <a:r>
              <a:rPr lang="de-DE" sz="1200" dirty="0"/>
              <a:t> Blocking Lists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being</a:t>
            </a:r>
            <a:r>
              <a:rPr lang="de-DE" sz="1200" dirty="0"/>
              <a:t> </a:t>
            </a:r>
            <a:r>
              <a:rPr lang="de-DE" sz="1200" dirty="0" err="1"/>
              <a:t>defined</a:t>
            </a:r>
            <a:r>
              <a:rPr lang="de-DE" sz="1200" dirty="0"/>
              <a:t> at </a:t>
            </a:r>
            <a:r>
              <a:rPr lang="de-DE" sz="1200" dirty="0" err="1"/>
              <a:t>the</a:t>
            </a:r>
            <a:r>
              <a:rPr lang="de-DE" sz="1200" dirty="0"/>
              <a:t> „Device Settings“ </a:t>
            </a:r>
            <a:r>
              <a:rPr lang="de-DE" sz="1200" dirty="0" err="1"/>
              <a:t>submenu</a:t>
            </a:r>
            <a:r>
              <a:rPr lang="de-DE" sz="1200" dirty="0"/>
              <a:t> „</a:t>
            </a:r>
            <a:r>
              <a:rPr lang="de-DE" sz="1200" dirty="0" err="1"/>
              <a:t>Keycode</a:t>
            </a:r>
            <a:r>
              <a:rPr lang="de-DE" sz="1200" dirty="0"/>
              <a:t> List“.</a:t>
            </a:r>
            <a:br>
              <a:rPr lang="de-DE" sz="1200" dirty="0"/>
            </a:br>
            <a:r>
              <a:rPr lang="de-DE" sz="1200" dirty="0" err="1"/>
              <a:t>Several</a:t>
            </a:r>
            <a:r>
              <a:rPr lang="de-DE" sz="1200" dirty="0"/>
              <a:t> </a:t>
            </a:r>
            <a:r>
              <a:rPr lang="de-DE" sz="1200" dirty="0" err="1"/>
              <a:t>lists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different </a:t>
            </a:r>
            <a:r>
              <a:rPr lang="de-DE" sz="1200" dirty="0" err="1"/>
              <a:t>keycodes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setup</a:t>
            </a:r>
            <a:r>
              <a:rPr lang="de-DE" sz="1200" dirty="0"/>
              <a:t>. Per User Group </a:t>
            </a:r>
            <a:r>
              <a:rPr lang="de-DE" sz="1200" dirty="0" err="1"/>
              <a:t>only</a:t>
            </a:r>
            <a:r>
              <a:rPr lang="de-DE" sz="1200" dirty="0"/>
              <a:t>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these</a:t>
            </a:r>
            <a:r>
              <a:rPr lang="de-DE" sz="1200" dirty="0"/>
              <a:t> </a:t>
            </a:r>
            <a:r>
              <a:rPr lang="de-DE" sz="1200" dirty="0" err="1"/>
              <a:t>lists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assigned</a:t>
            </a:r>
            <a:r>
              <a:rPr lang="de-DE" sz="1200" dirty="0"/>
              <a:t>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Protected</a:t>
            </a:r>
            <a:r>
              <a:rPr lang="de-DE" dirty="0"/>
              <a:t> Restoration: </a:t>
            </a: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Restores all settings except for device specific settings: network information, names, preferred resolution. </a:t>
            </a:r>
          </a:p>
          <a:p>
            <a:r>
              <a:rPr lang="de-DE" dirty="0" err="1"/>
              <a:t>Full</a:t>
            </a:r>
            <a:r>
              <a:rPr lang="de-DE" dirty="0"/>
              <a:t> Restoration: </a:t>
            </a:r>
          </a:p>
          <a:p>
            <a:r>
              <a:rPr lang="de-DE" dirty="0" err="1"/>
              <a:t>Restores</a:t>
            </a:r>
            <a:r>
              <a:rPr lang="de-DE" dirty="0"/>
              <a:t> all </a:t>
            </a:r>
            <a:r>
              <a:rPr lang="de-DE" dirty="0" err="1"/>
              <a:t>settings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network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names</a:t>
            </a:r>
            <a:r>
              <a:rPr lang="de-DE" dirty="0"/>
              <a:t>,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and Single Mouse Mode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viable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synchronization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mouse</a:t>
            </a:r>
            <a:r>
              <a:rPr lang="de-DE" dirty="0"/>
              <a:t> 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Direct</a:t>
            </a:r>
            <a:r>
              <a:rPr lang="de-DE" dirty="0"/>
              <a:t> Port Access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enabled</a:t>
            </a:r>
            <a:r>
              <a:rPr lang="de-DE" dirty="0"/>
              <a:t> in KVM Security in order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Firmware Files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!</a:t>
            </a:r>
          </a:p>
          <a:p>
            <a:r>
              <a:rPr lang="de-DE" dirty="0"/>
              <a:t>Firmware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manipulated</a:t>
            </a:r>
            <a:r>
              <a:rPr lang="de-DE" dirty="0"/>
              <a:t>!</a:t>
            </a:r>
          </a:p>
          <a:p>
            <a:r>
              <a:rPr lang="de-DE" dirty="0"/>
              <a:t>SIRA </a:t>
            </a:r>
            <a:r>
              <a:rPr lang="de-DE" dirty="0" err="1"/>
              <a:t>recognizes</a:t>
            </a:r>
            <a:r>
              <a:rPr lang="de-DE" dirty="0"/>
              <a:t> invalid Firmware and block illegal </a:t>
            </a:r>
            <a:r>
              <a:rPr lang="de-DE" dirty="0" err="1"/>
              <a:t>upload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6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Single Mouse Cursor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SIRA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connected</a:t>
            </a:r>
            <a:r>
              <a:rPr lang="de-DE" dirty="0"/>
              <a:t> KVM </a:t>
            </a:r>
            <a:r>
              <a:rPr lang="de-DE" dirty="0" err="1"/>
              <a:t>system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Draco </a:t>
            </a:r>
            <a:r>
              <a:rPr lang="de-DE" dirty="0" err="1"/>
              <a:t>tera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Single Mouse Cursor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SIRA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connected</a:t>
            </a:r>
            <a:r>
              <a:rPr lang="de-DE" dirty="0"/>
              <a:t> KVM </a:t>
            </a:r>
            <a:r>
              <a:rPr lang="de-DE" dirty="0" err="1"/>
              <a:t>system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Draco </a:t>
            </a:r>
            <a:r>
              <a:rPr lang="de-DE" dirty="0" err="1"/>
              <a:t>tera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8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LCTRL-LALT-Q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means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all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three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keys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needs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pressed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released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together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 </a:t>
            </a:r>
          </a:p>
          <a:p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LCTRL: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left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 CTRL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 STRG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key</a:t>
            </a:r>
            <a:endParaRPr lang="de-D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LALT: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left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 ALT </a:t>
            </a:r>
            <a:r>
              <a:rPr 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key</a:t>
            </a:r>
            <a:endParaRPr lang="de-DE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Updating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2 </a:t>
            </a:r>
            <a:r>
              <a:rPr lang="de-DE" dirty="0" err="1"/>
              <a:t>minutes</a:t>
            </a:r>
            <a:r>
              <a:rPr lang="de-DE" dirty="0"/>
              <a:t>! A </a:t>
            </a:r>
            <a:r>
              <a:rPr lang="de-DE" dirty="0" err="1"/>
              <a:t>progress</a:t>
            </a:r>
            <a:r>
              <a:rPr lang="de-DE" dirty="0"/>
              <a:t> bar will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outstanding</a:t>
            </a:r>
            <a:r>
              <a:rPr lang="de-DE" dirty="0"/>
              <a:t> update </a:t>
            </a:r>
            <a:r>
              <a:rPr lang="de-DE" dirty="0" err="1"/>
              <a:t>process</a:t>
            </a:r>
            <a:r>
              <a:rPr lang="de-DE" dirty="0"/>
              <a:t>.</a:t>
            </a:r>
          </a:p>
          <a:p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update,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will reboot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will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login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!</a:t>
            </a:r>
          </a:p>
          <a:p>
            <a:r>
              <a:rPr lang="de-DE" dirty="0"/>
              <a:t>All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 will </a:t>
            </a:r>
            <a:r>
              <a:rPr lang="de-DE" dirty="0" err="1"/>
              <a:t>remain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configured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Keycode</a:t>
            </a:r>
            <a:r>
              <a:rPr lang="de-DE" dirty="0"/>
              <a:t> </a:t>
            </a:r>
            <a:r>
              <a:rPr lang="de-DE" dirty="0" err="1"/>
              <a:t>lists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keys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excempted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remote </a:t>
            </a:r>
            <a:r>
              <a:rPr lang="de-DE" dirty="0" err="1"/>
              <a:t>session</a:t>
            </a:r>
            <a:r>
              <a:rPr lang="de-DE" dirty="0"/>
              <a:t>. The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! Per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. See also Slide User </a:t>
            </a:r>
            <a:r>
              <a:rPr lang="de-DE" dirty="0" err="1"/>
              <a:t>groups</a:t>
            </a:r>
            <a:r>
              <a:rPr lang="de-DE" dirty="0"/>
              <a:t>.</a:t>
            </a:r>
          </a:p>
          <a:p>
            <a:r>
              <a:rPr lang="de-DE" dirty="0" err="1"/>
              <a:t>Restricting</a:t>
            </a:r>
            <a:r>
              <a:rPr lang="de-DE" dirty="0"/>
              <a:t> </a:t>
            </a:r>
            <a:r>
              <a:rPr lang="de-DE" dirty="0" err="1"/>
              <a:t>keystrokes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will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capabilites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operate</a:t>
            </a:r>
            <a:r>
              <a:rPr lang="de-DE" dirty="0"/>
              <a:t> remote PCs! This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! E.g. in </a:t>
            </a:r>
            <a:r>
              <a:rPr lang="de-DE" dirty="0" err="1"/>
              <a:t>mission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 </a:t>
            </a:r>
            <a:r>
              <a:rPr lang="de-DE" dirty="0" err="1"/>
              <a:t>avoiding</a:t>
            </a:r>
            <a:r>
              <a:rPr lang="de-DE" dirty="0"/>
              <a:t> </a:t>
            </a:r>
            <a:r>
              <a:rPr lang="de-DE" dirty="0" err="1"/>
              <a:t>unwanted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/>
              <a:t>Two</a:t>
            </a:r>
            <a:r>
              <a:rPr lang="de-DE" sz="1200" dirty="0"/>
              <a:t> virtual </a:t>
            </a:r>
            <a:r>
              <a:rPr lang="de-DE" sz="1200" dirty="0" err="1"/>
              <a:t>devices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configured</a:t>
            </a:r>
            <a:r>
              <a:rPr lang="de-DE" sz="1200" dirty="0"/>
              <a:t> and will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emulated</a:t>
            </a:r>
            <a:r>
              <a:rPr lang="de-DE" sz="1200" dirty="0"/>
              <a:t> </a:t>
            </a:r>
            <a:r>
              <a:rPr lang="de-DE" sz="1200" dirty="0" err="1"/>
              <a:t>accordingly</a:t>
            </a:r>
            <a:r>
              <a:rPr lang="de-DE" sz="1200" dirty="0"/>
              <a:t>. ( HDD, NAS, CD-ROM/DVD/</a:t>
            </a:r>
            <a:r>
              <a:rPr lang="de-DE" sz="1200" dirty="0" err="1"/>
              <a:t>BluRay</a:t>
            </a:r>
            <a:r>
              <a:rPr lang="de-DE" sz="1200" dirty="0"/>
              <a:t>, </a:t>
            </a:r>
            <a:r>
              <a:rPr lang="de-DE" sz="1200" dirty="0" err="1"/>
              <a:t>Thumbdrives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supported</a:t>
            </a:r>
            <a:r>
              <a:rPr lang="de-DE" sz="1200" dirty="0"/>
              <a:t>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PC Share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enabled</a:t>
            </a:r>
            <a:r>
              <a:rPr lang="de-DE" dirty="0"/>
              <a:t>, </a:t>
            </a:r>
            <a:r>
              <a:rPr lang="de-DE" dirty="0" err="1"/>
              <a:t>uip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KVM(A,U)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concurrently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. All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send out in UNICAST. Streams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different </a:t>
            </a:r>
            <a:r>
              <a:rPr lang="de-DE" dirty="0" err="1"/>
              <a:t>clients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same. Streams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Browser, </a:t>
            </a:r>
            <a:r>
              <a:rPr lang="de-DE" dirty="0" err="1"/>
              <a:t>WinClient</a:t>
            </a:r>
            <a:r>
              <a:rPr lang="de-DE" dirty="0"/>
              <a:t> and </a:t>
            </a:r>
            <a:r>
              <a:rPr lang="de-DE" dirty="0" err="1"/>
              <a:t>LinuxClient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 SIRA User Station, also </a:t>
            </a:r>
            <a:r>
              <a:rPr lang="de-DE" dirty="0" err="1"/>
              <a:t>concurrently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PC Share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enabled</a:t>
            </a:r>
            <a:r>
              <a:rPr lang="de-DE" dirty="0"/>
              <a:t>, </a:t>
            </a:r>
            <a:r>
              <a:rPr lang="de-DE" dirty="0" err="1"/>
              <a:t>uip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KVM(A,U)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concurrently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. All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send out in UNICAST. Streams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different </a:t>
            </a:r>
            <a:r>
              <a:rPr lang="de-DE" dirty="0" err="1"/>
              <a:t>clients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same. Streams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Browser, </a:t>
            </a:r>
            <a:r>
              <a:rPr lang="de-DE" dirty="0" err="1"/>
              <a:t>WinClient</a:t>
            </a:r>
            <a:r>
              <a:rPr lang="de-DE" dirty="0"/>
              <a:t> and </a:t>
            </a:r>
            <a:r>
              <a:rPr lang="de-DE" dirty="0" err="1"/>
              <a:t>LinuxClient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 SIRA User Station, also </a:t>
            </a:r>
            <a:r>
              <a:rPr lang="de-DE" dirty="0" err="1"/>
              <a:t>concurrently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/>
              <a:t>Two</a:t>
            </a:r>
            <a:r>
              <a:rPr lang="de-DE" sz="1200" dirty="0"/>
              <a:t> virtual </a:t>
            </a:r>
            <a:r>
              <a:rPr lang="de-DE" sz="1200" dirty="0" err="1"/>
              <a:t>devices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configured</a:t>
            </a:r>
            <a:r>
              <a:rPr lang="de-DE" sz="1200" dirty="0"/>
              <a:t> and will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emulated</a:t>
            </a:r>
            <a:r>
              <a:rPr lang="de-DE" sz="1200" dirty="0"/>
              <a:t> </a:t>
            </a:r>
            <a:r>
              <a:rPr lang="de-DE" sz="1200" dirty="0" err="1"/>
              <a:t>accordingly</a:t>
            </a:r>
            <a:r>
              <a:rPr lang="de-DE" sz="1200" dirty="0"/>
              <a:t>. ( HDD, NAS, CD-ROM/DVD/</a:t>
            </a:r>
            <a:r>
              <a:rPr lang="de-DE" sz="1200" dirty="0" err="1"/>
              <a:t>BluRay</a:t>
            </a:r>
            <a:r>
              <a:rPr lang="de-DE" sz="1200" dirty="0"/>
              <a:t>, </a:t>
            </a:r>
            <a:r>
              <a:rPr lang="de-DE" sz="1200" dirty="0" err="1"/>
              <a:t>Thumbdrives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supported</a:t>
            </a:r>
            <a:r>
              <a:rPr lang="de-DE" sz="1200" dirty="0"/>
              <a:t>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/>
              <a:t>Two</a:t>
            </a:r>
            <a:r>
              <a:rPr lang="de-DE" sz="1200" dirty="0"/>
              <a:t> virtual </a:t>
            </a:r>
            <a:r>
              <a:rPr lang="de-DE" sz="1200" dirty="0" err="1"/>
              <a:t>devices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configured</a:t>
            </a:r>
            <a:r>
              <a:rPr lang="de-DE" sz="1200" dirty="0"/>
              <a:t> and will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emulated</a:t>
            </a:r>
            <a:r>
              <a:rPr lang="de-DE" sz="1200" dirty="0"/>
              <a:t> </a:t>
            </a:r>
            <a:r>
              <a:rPr lang="de-DE" sz="1200" dirty="0" err="1"/>
              <a:t>accordingly</a:t>
            </a:r>
            <a:r>
              <a:rPr lang="de-DE" sz="1200" dirty="0"/>
              <a:t>. ( HDD, NAS, CD-ROM/DVD/</a:t>
            </a:r>
            <a:r>
              <a:rPr lang="de-DE" sz="1200" dirty="0" err="1"/>
              <a:t>BluRay</a:t>
            </a:r>
            <a:r>
              <a:rPr lang="de-DE" sz="1200" dirty="0"/>
              <a:t>, </a:t>
            </a:r>
            <a:r>
              <a:rPr lang="de-DE" sz="1200" dirty="0" err="1"/>
              <a:t>Thumbdrives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supported</a:t>
            </a:r>
            <a:r>
              <a:rPr lang="de-DE" sz="1200" dirty="0"/>
              <a:t>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8287"/>
            <a:ext cx="8208912" cy="3450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61F8E0-1AB1-44AA-9221-2BAE59448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6" y="843558"/>
            <a:ext cx="3672847" cy="36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313" y="843735"/>
            <a:ext cx="8207376" cy="3686990"/>
          </a:xfrm>
          <a:prstGeom prst="rect">
            <a:avLst/>
          </a:prstGeom>
        </p:spPr>
        <p:txBody>
          <a:bodyPr lIns="0" tIns="0" rIns="0" bIns="0"/>
          <a:lstStyle>
            <a:lvl1pPr marL="268288" indent="-268288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 marL="538163" indent="-269875" defTabSz="269875">
              <a:lnSpc>
                <a:spcPct val="100000"/>
              </a:lnSpc>
              <a:spcBef>
                <a:spcPts val="264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2pPr>
            <a:lvl3pPr marL="806450" indent="-268288" defTabSz="269875">
              <a:lnSpc>
                <a:spcPct val="100000"/>
              </a:lnSpc>
              <a:spcBef>
                <a:spcPts val="264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7494"/>
            <a:ext cx="8208912" cy="3297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707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7493"/>
            <a:ext cx="8208912" cy="32972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313" y="843735"/>
            <a:ext cx="3988486" cy="3686990"/>
          </a:xfrm>
          <a:prstGeom prst="rect">
            <a:avLst/>
          </a:prstGeom>
        </p:spPr>
        <p:txBody>
          <a:bodyPr lIns="0" tIns="0" rIns="0" bIns="0"/>
          <a:lstStyle>
            <a:lvl1pPr marL="268288" indent="-268288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 marL="538163" indent="-269875" defTabSz="269875">
              <a:lnSpc>
                <a:spcPct val="100000"/>
              </a:lnSpc>
              <a:spcBef>
                <a:spcPts val="264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2pPr>
            <a:lvl3pPr marL="806450" indent="-268288" defTabSz="269875">
              <a:lnSpc>
                <a:spcPct val="100000"/>
              </a:lnSpc>
              <a:spcBef>
                <a:spcPts val="264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7202" y="843735"/>
            <a:ext cx="3988486" cy="3686990"/>
          </a:xfrm>
          <a:prstGeom prst="rect">
            <a:avLst/>
          </a:prstGeom>
        </p:spPr>
        <p:txBody>
          <a:bodyPr lIns="0" tIns="0" rIns="0" bIns="0"/>
          <a:lstStyle>
            <a:lvl1pPr marL="268288" indent="-268288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 marL="538163" indent="-269875" defTabSz="269875">
              <a:lnSpc>
                <a:spcPct val="100000"/>
              </a:lnSpc>
              <a:spcBef>
                <a:spcPts val="264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2pPr>
            <a:lvl3pPr marL="806450" indent="-268288" defTabSz="269875">
              <a:lnSpc>
                <a:spcPct val="100000"/>
              </a:lnSpc>
              <a:spcBef>
                <a:spcPts val="264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88319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) Bild breit, Text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8288"/>
            <a:ext cx="8208912" cy="3289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Rectangle 1"/>
          <p:cNvSpPr/>
          <p:nvPr userDrawn="1"/>
        </p:nvSpPr>
        <p:spPr>
          <a:xfrm>
            <a:off x="6515688" y="958936"/>
            <a:ext cx="2160768" cy="3456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6"/>
          <p:cNvSpPr/>
          <p:nvPr userDrawn="1"/>
        </p:nvSpPr>
        <p:spPr>
          <a:xfrm>
            <a:off x="8579256" y="4318050"/>
            <a:ext cx="97200" cy="9727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0819" y="1109155"/>
            <a:ext cx="1708635" cy="431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tabLst>
                <a:tab pos="266700" algn="l"/>
              </a:tabLst>
              <a:defRPr sz="2000" b="0">
                <a:solidFill>
                  <a:srgbClr val="F07D00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8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6760819" y="1612913"/>
            <a:ext cx="1708635" cy="2711191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468311" y="958620"/>
            <a:ext cx="5839607" cy="3456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6515688" y="958850"/>
            <a:ext cx="2160768" cy="46800"/>
            <a:chOff x="6515688" y="958850"/>
            <a:chExt cx="2160768" cy="468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130208" y="958850"/>
              <a:ext cx="1546248" cy="4680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/>
            <p:cNvSpPr/>
            <p:nvPr userDrawn="1"/>
          </p:nvSpPr>
          <p:spPr>
            <a:xfrm>
              <a:off x="6515688" y="959931"/>
              <a:ext cx="614520" cy="45719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5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Bild schmal, Tex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8288"/>
            <a:ext cx="8208912" cy="3289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Rectangle 1"/>
          <p:cNvSpPr/>
          <p:nvPr userDrawn="1"/>
        </p:nvSpPr>
        <p:spPr>
          <a:xfrm>
            <a:off x="5854326" y="958936"/>
            <a:ext cx="2822130" cy="3456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6"/>
          <p:cNvSpPr/>
          <p:nvPr userDrawn="1"/>
        </p:nvSpPr>
        <p:spPr>
          <a:xfrm>
            <a:off x="8579256" y="4318050"/>
            <a:ext cx="97200" cy="9727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069613" y="1109155"/>
            <a:ext cx="2399842" cy="431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tabLst>
                <a:tab pos="266700" algn="l"/>
              </a:tabLst>
              <a:defRPr sz="2000" b="0">
                <a:solidFill>
                  <a:srgbClr val="F07D00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2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6069613" y="1612913"/>
            <a:ext cx="2399842" cy="2711191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468311" y="958620"/>
            <a:ext cx="5179013" cy="3456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5855773" y="960041"/>
            <a:ext cx="2820682" cy="46260"/>
            <a:chOff x="5855773" y="960041"/>
            <a:chExt cx="2820682" cy="46260"/>
          </a:xfrm>
        </p:grpSpPr>
        <p:sp>
          <p:nvSpPr>
            <p:cNvPr id="11" name="Rectangle 9"/>
            <p:cNvSpPr/>
            <p:nvPr userDrawn="1"/>
          </p:nvSpPr>
          <p:spPr>
            <a:xfrm>
              <a:off x="6470292" y="960041"/>
              <a:ext cx="2206163" cy="4626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6"/>
            <p:cNvSpPr/>
            <p:nvPr userDrawn="1"/>
          </p:nvSpPr>
          <p:spPr>
            <a:xfrm>
              <a:off x="5855773" y="960582"/>
              <a:ext cx="614520" cy="45719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88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Bild, Text gleich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67493"/>
            <a:ext cx="8208912" cy="32972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Rectangle 1"/>
          <p:cNvSpPr/>
          <p:nvPr userDrawn="1"/>
        </p:nvSpPr>
        <p:spPr>
          <a:xfrm>
            <a:off x="4687200" y="958936"/>
            <a:ext cx="3989255" cy="3456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6"/>
          <p:cNvSpPr/>
          <p:nvPr userDrawn="1"/>
        </p:nvSpPr>
        <p:spPr>
          <a:xfrm>
            <a:off x="8579256" y="4318050"/>
            <a:ext cx="97200" cy="9727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platzhalt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917603" y="1109155"/>
            <a:ext cx="3551852" cy="431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tabLst>
                <a:tab pos="266700" algn="l"/>
              </a:tabLst>
              <a:defRPr sz="2000" b="0">
                <a:solidFill>
                  <a:srgbClr val="F07D00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8" name="Inhaltsplatzhalter 16"/>
          <p:cNvSpPr>
            <a:spLocks noGrp="1"/>
          </p:cNvSpPr>
          <p:nvPr userDrawn="1">
            <p:ph sz="quarter" idx="14" hasCustomPrompt="1"/>
          </p:nvPr>
        </p:nvSpPr>
        <p:spPr>
          <a:xfrm>
            <a:off x="4917603" y="1612913"/>
            <a:ext cx="3551852" cy="2711191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Bildplatzhalter 18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68312" y="958620"/>
            <a:ext cx="4011888" cy="3456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4687201" y="958620"/>
            <a:ext cx="3989254" cy="46260"/>
            <a:chOff x="4687201" y="958620"/>
            <a:chExt cx="3989254" cy="46260"/>
          </a:xfrm>
        </p:grpSpPr>
        <p:sp>
          <p:nvSpPr>
            <p:cNvPr id="21" name="Rectangle 9"/>
            <p:cNvSpPr/>
            <p:nvPr userDrawn="1"/>
          </p:nvSpPr>
          <p:spPr>
            <a:xfrm>
              <a:off x="5301720" y="958620"/>
              <a:ext cx="3374735" cy="4626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"/>
            <p:cNvSpPr/>
            <p:nvPr userDrawn="1"/>
          </p:nvSpPr>
          <p:spPr>
            <a:xfrm>
              <a:off x="4687201" y="959161"/>
              <a:ext cx="614520" cy="45719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5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Bild schmal, Tex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93504" y="958936"/>
            <a:ext cx="5482952" cy="3456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3193504" y="958620"/>
            <a:ext cx="5482952" cy="46800"/>
            <a:chOff x="3193504" y="958620"/>
            <a:chExt cx="5482952" cy="46800"/>
          </a:xfrm>
        </p:grpSpPr>
        <p:sp>
          <p:nvSpPr>
            <p:cNvPr id="11" name="Rectangle 9"/>
            <p:cNvSpPr/>
            <p:nvPr userDrawn="1"/>
          </p:nvSpPr>
          <p:spPr>
            <a:xfrm>
              <a:off x="3808024" y="958620"/>
              <a:ext cx="4868432" cy="4680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/>
            <p:cNvSpPr/>
            <p:nvPr userDrawn="1"/>
          </p:nvSpPr>
          <p:spPr>
            <a:xfrm>
              <a:off x="3193504" y="959160"/>
              <a:ext cx="614520" cy="45719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6"/>
          <p:cNvSpPr/>
          <p:nvPr userDrawn="1"/>
        </p:nvSpPr>
        <p:spPr>
          <a:xfrm>
            <a:off x="8579256" y="4318050"/>
            <a:ext cx="97200" cy="9727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platzhalt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19990" y="1109155"/>
            <a:ext cx="5049465" cy="431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tabLst>
                <a:tab pos="266700" algn="l"/>
              </a:tabLst>
              <a:defRPr sz="2000" b="0">
                <a:solidFill>
                  <a:srgbClr val="F07D00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5" name="Inhaltsplatzhalter 16"/>
          <p:cNvSpPr>
            <a:spLocks noGrp="1"/>
          </p:cNvSpPr>
          <p:nvPr userDrawn="1">
            <p:ph sz="quarter" idx="14" hasCustomPrompt="1"/>
          </p:nvPr>
        </p:nvSpPr>
        <p:spPr>
          <a:xfrm>
            <a:off x="3419990" y="1612913"/>
            <a:ext cx="5049465" cy="2711191"/>
          </a:xfrm>
          <a:prstGeom prst="rect">
            <a:avLst/>
          </a:prstGeom>
        </p:spPr>
        <p:txBody>
          <a:bodyPr lIns="0" tIns="0" rIns="0" bIns="0"/>
          <a:lstStyle>
            <a:lvl1pPr marL="266700" indent="-266700" defTabSz="266700">
              <a:lnSpc>
                <a:spcPct val="100000"/>
              </a:lnSpc>
              <a:spcBef>
                <a:spcPts val="264"/>
              </a:spcBef>
              <a:buClr>
                <a:srgbClr val="F07D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7544" y="268288"/>
            <a:ext cx="8208912" cy="3289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Bildplatzhalter 18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68312" y="958620"/>
            <a:ext cx="2518191" cy="3456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56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818" y="1714500"/>
            <a:ext cx="8589818" cy="2089547"/>
          </a:xfrm>
        </p:spPr>
        <p:txBody>
          <a:bodyPr anchor="ctr"/>
          <a:lstStyle>
            <a:lvl1pPr algn="ctr">
              <a:defRPr sz="46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818" y="3804047"/>
            <a:ext cx="8728364" cy="750094"/>
          </a:xfrm>
        </p:spPr>
        <p:txBody>
          <a:bodyPr anchor="ctr"/>
          <a:lstStyle>
            <a:lvl1pPr marL="0" indent="0" algn="ctr">
              <a:defRPr sz="3023">
                <a:solidFill>
                  <a:srgbClr val="21779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6996545" y="454299"/>
            <a:ext cx="1870364" cy="3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634" tIns="31317" rIns="62634" bIns="31317">
            <a:spAutoFit/>
          </a:bodyPr>
          <a:lstStyle>
            <a:lvl1pPr algn="l" defTabSz="890588"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446088" algn="l" defTabSz="890588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890588" algn="l" defTabSz="890588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336675" algn="l" defTabSz="890588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1781175" algn="l" defTabSz="890588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238375" defTabSz="890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695575" defTabSz="890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152775" defTabSz="890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609975" defTabSz="890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spcBef>
                <a:spcPct val="50000"/>
              </a:spcBef>
            </a:pPr>
            <a:endParaRPr lang="de-DE" sz="1617">
              <a:effectLst/>
            </a:endParaRPr>
          </a:p>
        </p:txBody>
      </p:sp>
      <p:sp>
        <p:nvSpPr>
          <p:cNvPr id="6196" name="Rectangle 52"/>
          <p:cNvSpPr>
            <a:spLocks noChangeArrowheads="1"/>
          </p:cNvSpPr>
          <p:nvPr userDrawn="1"/>
        </p:nvSpPr>
        <p:spPr bwMode="auto">
          <a:xfrm>
            <a:off x="9999808" y="4961558"/>
            <a:ext cx="184731" cy="2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1266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0004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468313" y="696488"/>
            <a:ext cx="8208000" cy="7200"/>
            <a:chOff x="457200" y="824123"/>
            <a:chExt cx="8229600" cy="3603"/>
          </a:xfrm>
        </p:grpSpPr>
        <p:sp>
          <p:nvSpPr>
            <p:cNvPr id="17" name="Rectangle 6"/>
            <p:cNvSpPr/>
            <p:nvPr userDrawn="1"/>
          </p:nvSpPr>
          <p:spPr>
            <a:xfrm>
              <a:off x="457200" y="824126"/>
              <a:ext cx="523695" cy="3600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9"/>
            <p:cNvSpPr/>
            <p:nvPr userDrawn="1"/>
          </p:nvSpPr>
          <p:spPr>
            <a:xfrm>
              <a:off x="980894" y="824123"/>
              <a:ext cx="7705906" cy="360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uppieren 9"/>
          <p:cNvGrpSpPr/>
          <p:nvPr userDrawn="1"/>
        </p:nvGrpSpPr>
        <p:grpSpPr>
          <a:xfrm>
            <a:off x="469826" y="4659313"/>
            <a:ext cx="8208000" cy="7200"/>
            <a:chOff x="457200" y="824123"/>
            <a:chExt cx="8229600" cy="3603"/>
          </a:xfrm>
        </p:grpSpPr>
        <p:sp>
          <p:nvSpPr>
            <p:cNvPr id="12" name="Rectangle 6"/>
            <p:cNvSpPr/>
            <p:nvPr userDrawn="1"/>
          </p:nvSpPr>
          <p:spPr>
            <a:xfrm>
              <a:off x="457200" y="824126"/>
              <a:ext cx="523695" cy="3600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9"/>
            <p:cNvSpPr/>
            <p:nvPr userDrawn="1"/>
          </p:nvSpPr>
          <p:spPr>
            <a:xfrm>
              <a:off x="980894" y="824123"/>
              <a:ext cx="7705906" cy="3600"/>
            </a:xfrm>
            <a:prstGeom prst="rect">
              <a:avLst/>
            </a:prstGeom>
            <a:solidFill>
              <a:srgbClr val="7D828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68313" y="4762265"/>
            <a:ext cx="442392" cy="27384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D5614-B734-4280-8F57-1D4947433C9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84" y="4796058"/>
            <a:ext cx="984325" cy="211021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498382" y="4771555"/>
            <a:ext cx="4147236" cy="27384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© IHSE 2019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4" r:id="rId4"/>
    <p:sldLayoutId id="2147483676" r:id="rId5"/>
    <p:sldLayoutId id="2147483680" r:id="rId6"/>
    <p:sldLayoutId id="2147483682" r:id="rId7"/>
    <p:sldLayoutId id="214748368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531" userDrawn="1">
          <p15:clr>
            <a:srgbClr val="F26B43"/>
          </p15:clr>
        </p15:guide>
        <p15:guide id="6" orient="horz" pos="3060" userDrawn="1">
          <p15:clr>
            <a:srgbClr val="F26B43"/>
          </p15:clr>
        </p15:guide>
        <p15:guide id="7" orient="horz" pos="3117" userDrawn="1">
          <p15:clr>
            <a:srgbClr val="F26B43"/>
          </p15:clr>
        </p15:guide>
        <p15:guide id="8" orient="horz" pos="2854" userDrawn="1">
          <p15:clr>
            <a:srgbClr val="F26B43"/>
          </p15:clr>
        </p15:guide>
        <p15:guide id="9" orient="horz" pos="1620" userDrawn="1">
          <p15:clr>
            <a:srgbClr val="F26B43"/>
          </p15:clr>
        </p15:guide>
        <p15:guide id="10" orient="horz" pos="2935" userDrawn="1">
          <p15:clr>
            <a:srgbClr val="F26B43"/>
          </p15:clr>
        </p15:guide>
        <p15:guide id="11" orient="horz" pos="169" userDrawn="1">
          <p15:clr>
            <a:srgbClr val="F26B43"/>
          </p15:clr>
        </p15:guide>
        <p15:guide id="12" orient="horz" pos="604" userDrawn="1">
          <p15:clr>
            <a:srgbClr val="F26B43"/>
          </p15:clr>
        </p15:guide>
        <p15:guide id="13" orient="horz" pos="27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192.168.100.88/ak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paddress/dpa.asp?username=username&amp;password=password&amp;port=1&amp;client=vkc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paddress/dpa.asp?username=username&amp;password=password&amp;port=1&amp;client=ak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D04B.6E77FEA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2.png@01D5D04B.6E77FEA0" TargetMode="Externa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5D04B.6E77FEA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4.png@01D5D04B.6E77FEA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0156" y="50156"/>
            <a:ext cx="6643688" cy="147682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Draco SIRA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818" y="3804047"/>
            <a:ext cx="8728364" cy="75009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789" tIns="34895" rIns="69789" bIns="34895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64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Nice to know – Tech Bits</a:t>
            </a:r>
            <a:endParaRPr lang="en-US" sz="464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26AB495-28BB-4D37-9652-0D2C28F9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04383"/>
            <a:ext cx="3564916" cy="2075942"/>
          </a:xfrm>
          <a:prstGeom prst="rect">
            <a:avLst/>
          </a:prstGeom>
        </p:spPr>
      </p:pic>
      <p:pic>
        <p:nvPicPr>
          <p:cNvPr id="9" name="Grafik 8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BBF52FB0-8A54-40B0-9A0B-0E46444856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19" y="1297448"/>
            <a:ext cx="3348329" cy="19501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Port </a:t>
            </a:r>
            <a:r>
              <a:rPr lang="de-DE" dirty="0" err="1"/>
              <a:t>Configuration</a:t>
            </a:r>
            <a:r>
              <a:rPr lang="de-DE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sz="1400" dirty="0"/>
              <a:t>The </a:t>
            </a:r>
            <a:r>
              <a:rPr lang="de-DE" sz="1400" dirty="0" err="1"/>
              <a:t>logical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r>
              <a:rPr lang="de-DE" sz="1400" dirty="0"/>
              <a:t> (also DNS </a:t>
            </a:r>
            <a:r>
              <a:rPr lang="de-DE" sz="1400" dirty="0" err="1"/>
              <a:t>name</a:t>
            </a:r>
            <a:r>
              <a:rPr lang="de-DE" sz="1400" dirty="0"/>
              <a:t>)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device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determined</a:t>
            </a:r>
            <a:r>
              <a:rPr lang="de-DE" sz="1400" dirty="0"/>
              <a:t> </a:t>
            </a:r>
            <a:r>
              <a:rPr lang="de-DE" sz="1400" dirty="0" err="1"/>
              <a:t>here</a:t>
            </a:r>
            <a:r>
              <a:rPr lang="de-DE" sz="1400" dirty="0"/>
              <a:t>!</a:t>
            </a:r>
          </a:p>
          <a:p>
            <a:r>
              <a:rPr lang="de-DE" sz="1400" dirty="0"/>
              <a:t>Video </a:t>
            </a:r>
            <a:r>
              <a:rPr lang="de-DE" sz="1400" dirty="0" err="1"/>
              <a:t>settings</a:t>
            </a:r>
            <a:r>
              <a:rPr lang="de-DE" sz="1400" dirty="0"/>
              <a:t> </a:t>
            </a:r>
            <a:r>
              <a:rPr lang="de-DE" sz="1400" dirty="0" err="1"/>
              <a:t>allow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choose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several</a:t>
            </a:r>
            <a:r>
              <a:rPr lang="de-DE" sz="1400" dirty="0"/>
              <a:t> </a:t>
            </a:r>
            <a:r>
              <a:rPr lang="de-DE" sz="1400" dirty="0" err="1"/>
              <a:t>options</a:t>
            </a:r>
            <a:r>
              <a:rPr lang="de-DE" sz="1400" dirty="0"/>
              <a:t>. 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- Key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EDID </a:t>
            </a:r>
            <a:r>
              <a:rPr lang="de-DE" sz="1400" dirty="0" err="1"/>
              <a:t>setting</a:t>
            </a:r>
            <a:r>
              <a:rPr lang="de-DE" sz="1400" dirty="0"/>
              <a:t> </a:t>
            </a:r>
            <a:r>
              <a:rPr lang="de-DE" sz="1400" dirty="0" err="1"/>
              <a:t>responsible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optimal </a:t>
            </a:r>
            <a:r>
              <a:rPr lang="de-DE" sz="1400" dirty="0" err="1"/>
              <a:t>image</a:t>
            </a:r>
            <a:r>
              <a:rPr lang="de-DE" sz="1400" dirty="0"/>
              <a:t> </a:t>
            </a:r>
            <a:r>
              <a:rPr lang="de-DE" sz="1400" dirty="0" err="1"/>
              <a:t>reception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source.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- VGA </a:t>
            </a:r>
            <a:r>
              <a:rPr lang="de-DE" sz="1400" dirty="0" err="1"/>
              <a:t>mode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relevant, </a:t>
            </a:r>
            <a:r>
              <a:rPr lang="de-DE" sz="1400" dirty="0" err="1"/>
              <a:t>if</a:t>
            </a:r>
            <a:r>
              <a:rPr lang="de-DE" sz="1400" dirty="0"/>
              <a:t> an A/D </a:t>
            </a:r>
            <a:r>
              <a:rPr lang="de-DE" sz="1400" dirty="0" err="1"/>
              <a:t>converter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in front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HDMI </a:t>
            </a:r>
            <a:r>
              <a:rPr lang="de-DE" sz="1400" dirty="0" err="1"/>
              <a:t>input</a:t>
            </a:r>
            <a:r>
              <a:rPr lang="de-DE" sz="1400" dirty="0"/>
              <a:t> </a:t>
            </a:r>
            <a:r>
              <a:rPr lang="de-DE" sz="1400" dirty="0" err="1"/>
              <a:t>filtering</a:t>
            </a:r>
            <a:r>
              <a:rPr lang="de-DE" sz="1400" dirty="0"/>
              <a:t> </a:t>
            </a:r>
            <a:r>
              <a:rPr lang="de-DE" sz="1400" dirty="0" err="1"/>
              <a:t>noise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- </a:t>
            </a:r>
            <a:r>
              <a:rPr lang="de-DE" sz="1400" dirty="0" err="1"/>
              <a:t>Enabling</a:t>
            </a:r>
            <a:r>
              <a:rPr lang="de-DE" sz="1400" dirty="0"/>
              <a:t> Video </a:t>
            </a:r>
            <a:r>
              <a:rPr lang="de-DE" sz="1400" dirty="0" err="1"/>
              <a:t>throttle</a:t>
            </a:r>
            <a:r>
              <a:rPr lang="de-DE" sz="1400" dirty="0"/>
              <a:t> </a:t>
            </a:r>
            <a:r>
              <a:rPr lang="de-DE" sz="1400" dirty="0" err="1"/>
              <a:t>reduces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decoders</a:t>
            </a:r>
            <a:r>
              <a:rPr lang="de-DE" sz="1400" dirty="0"/>
              <a:t> end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half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frames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>
                <a:sym typeface="Wingdings" panose="05000000000000000000" pitchFamily="2" charset="2"/>
              </a:rPr>
              <a:t>e.g. 1080p60 </a:t>
            </a:r>
            <a:r>
              <a:rPr lang="de-DE" sz="1400" dirty="0" err="1">
                <a:sym typeface="Wingdings" panose="05000000000000000000" pitchFamily="2" charset="2"/>
              </a:rPr>
              <a:t>sends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only</a:t>
            </a:r>
            <a:r>
              <a:rPr lang="de-DE" sz="1400" dirty="0">
                <a:sym typeface="Wingdings" panose="05000000000000000000" pitchFamily="2" charset="2"/>
              </a:rPr>
              <a:t> 30 </a:t>
            </a:r>
            <a:r>
              <a:rPr lang="de-DE" sz="1400" dirty="0" err="1">
                <a:sym typeface="Wingdings" panose="05000000000000000000" pitchFamily="2" charset="2"/>
              </a:rPr>
              <a:t>fps</a:t>
            </a:r>
            <a:br>
              <a:rPr lang="de-DE" sz="1400" dirty="0">
                <a:sym typeface="Wingdings" panose="05000000000000000000" pitchFamily="2" charset="2"/>
              </a:rPr>
            </a:br>
            <a:r>
              <a:rPr lang="de-DE" sz="1400" dirty="0">
                <a:sym typeface="Wingdings" panose="05000000000000000000" pitchFamily="2" charset="2"/>
              </a:rPr>
              <a:t> 	a 4K30 source </a:t>
            </a:r>
            <a:r>
              <a:rPr lang="de-DE" sz="1400" dirty="0" err="1">
                <a:sym typeface="Wingdings" panose="05000000000000000000" pitchFamily="2" charset="2"/>
              </a:rPr>
              <a:t>signal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sends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only</a:t>
            </a:r>
            <a:r>
              <a:rPr lang="de-DE" sz="1400" dirty="0">
                <a:sym typeface="Wingdings" panose="05000000000000000000" pitchFamily="2" charset="2"/>
              </a:rPr>
              <a:t> 15fps</a:t>
            </a:r>
          </a:p>
          <a:p>
            <a:r>
              <a:rPr lang="de-DE" sz="1400" dirty="0">
                <a:sym typeface="Wingdings" panose="05000000000000000000" pitchFamily="2" charset="2"/>
              </a:rPr>
              <a:t>Custom EDIDs: </a:t>
            </a:r>
            <a:r>
              <a:rPr lang="de-DE" sz="1400" dirty="0" err="1">
                <a:sym typeface="Wingdings" panose="05000000000000000000" pitchFamily="2" charset="2"/>
              </a:rPr>
              <a:t>please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refer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to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advanced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settings</a:t>
            </a:r>
            <a:r>
              <a:rPr lang="de-DE" sz="1400" dirty="0">
                <a:sym typeface="Wingdings" panose="05000000000000000000" pitchFamily="2" charset="2"/>
              </a:rPr>
              <a:t>!</a:t>
            </a:r>
            <a:endParaRPr lang="de-DE" sz="14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1C0056B-B5A6-4FE8-81C3-8ED719360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896168"/>
            <a:ext cx="3987800" cy="35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Port </a:t>
            </a:r>
            <a:r>
              <a:rPr lang="de-DE" dirty="0" err="1"/>
              <a:t>Configuration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6674A50-D8CB-4AB4-AC9C-F1688B444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224" y="852971"/>
            <a:ext cx="3967979" cy="3667744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USB Connection Settings</a:t>
            </a:r>
          </a:p>
          <a:p>
            <a:r>
              <a:rPr lang="de-DE" sz="1400" b="1" dirty="0"/>
              <a:t>Absolute Mouse </a:t>
            </a:r>
            <a:r>
              <a:rPr lang="de-DE" sz="1400" dirty="0" err="1"/>
              <a:t>is</a:t>
            </a:r>
            <a:r>
              <a:rPr lang="de-DE" sz="1400" dirty="0"/>
              <a:t> ideal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being</a:t>
            </a:r>
            <a:r>
              <a:rPr lang="de-DE" sz="1400" dirty="0"/>
              <a:t> </a:t>
            </a:r>
            <a:r>
              <a:rPr lang="de-DE" sz="1400" b="1" dirty="0" err="1"/>
              <a:t>directly</a:t>
            </a:r>
            <a:r>
              <a:rPr lang="de-DE" sz="1400" dirty="0"/>
              <a:t> </a:t>
            </a:r>
            <a:r>
              <a:rPr lang="de-DE" sz="1400" b="1" dirty="0" err="1"/>
              <a:t>attached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a PC</a:t>
            </a:r>
            <a:r>
              <a:rPr lang="de-DE" sz="1400" dirty="0"/>
              <a:t>. This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default</a:t>
            </a:r>
            <a:r>
              <a:rPr lang="de-DE" sz="1400" dirty="0"/>
              <a:t> </a:t>
            </a:r>
            <a:r>
              <a:rPr lang="de-DE" sz="1400" dirty="0" err="1"/>
              <a:t>setting</a:t>
            </a:r>
            <a:r>
              <a:rPr lang="de-DE" sz="1400" dirty="0"/>
              <a:t>!</a:t>
            </a:r>
            <a:br>
              <a:rPr lang="de-DE" sz="1400" dirty="0"/>
            </a:b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</a:t>
            </a:r>
            <a:r>
              <a:rPr lang="de-DE" sz="1400" b="1" dirty="0"/>
              <a:t>R488-BIPHHL</a:t>
            </a:r>
            <a:br>
              <a:rPr lang="de-DE" sz="1400" b="1" dirty="0"/>
            </a:br>
            <a:endParaRPr lang="de-DE" sz="1400" b="1" dirty="0"/>
          </a:p>
          <a:p>
            <a:r>
              <a:rPr lang="de-DE" sz="1400" dirty="0" err="1"/>
              <a:t>Advanced</a:t>
            </a:r>
            <a:br>
              <a:rPr lang="de-DE" sz="1400" dirty="0"/>
            </a:br>
            <a:r>
              <a:rPr lang="de-DE" sz="1400" b="1" dirty="0"/>
              <a:t>Virtual Media Interfaces </a:t>
            </a:r>
            <a:r>
              <a:rPr lang="de-DE" sz="1400" b="1" dirty="0" err="1"/>
              <a:t>should</a:t>
            </a:r>
            <a:r>
              <a:rPr lang="de-DE" sz="1400" b="1" dirty="0"/>
              <a:t> </a:t>
            </a:r>
            <a:r>
              <a:rPr lang="de-DE" sz="1400" b="1" dirty="0" err="1"/>
              <a:t>be</a:t>
            </a:r>
            <a:r>
              <a:rPr lang="de-DE" sz="1400" b="1" dirty="0"/>
              <a:t> disabled on R488-BIPx(R)!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Virtual Media </a:t>
            </a:r>
            <a:r>
              <a:rPr lang="de-DE" sz="1400" dirty="0" err="1"/>
              <a:t>devices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enabled</a:t>
            </a:r>
            <a:r>
              <a:rPr lang="de-DE" sz="1400" dirty="0"/>
              <a:t> and will </a:t>
            </a:r>
            <a:r>
              <a:rPr lang="de-DE" sz="1400" dirty="0" err="1"/>
              <a:t>allow</a:t>
            </a:r>
            <a:r>
              <a:rPr lang="de-DE" sz="1400" dirty="0"/>
              <a:t> </a:t>
            </a:r>
            <a:r>
              <a:rPr lang="de-DE" sz="1400" dirty="0" err="1"/>
              <a:t>file</a:t>
            </a:r>
            <a:r>
              <a:rPr lang="de-DE" sz="1400" dirty="0"/>
              <a:t> </a:t>
            </a:r>
            <a:r>
              <a:rPr lang="de-DE" sz="1400" dirty="0" err="1"/>
              <a:t>transfer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Remote Users PC </a:t>
            </a:r>
            <a:r>
              <a:rPr lang="de-DE" sz="1400" dirty="0" err="1"/>
              <a:t>running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Decoder (Browser, Client) and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 PC (source) </a:t>
            </a:r>
            <a:r>
              <a:rPr lang="de-DE" sz="1400" dirty="0" err="1"/>
              <a:t>connected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R488-BIPHHL.</a:t>
            </a:r>
            <a:br>
              <a:rPr lang="de-DE" sz="1400" dirty="0"/>
            </a:br>
            <a:br>
              <a:rPr lang="de-DE" sz="1400" dirty="0"/>
            </a:br>
            <a:r>
              <a:rPr lang="de-DE" sz="1400" b="1" dirty="0" err="1"/>
              <a:t>If</a:t>
            </a:r>
            <a:r>
              <a:rPr lang="de-DE" sz="1400" b="1" dirty="0"/>
              <a:t> VM </a:t>
            </a:r>
            <a:r>
              <a:rPr lang="de-DE" sz="1400" b="1" dirty="0" err="1"/>
              <a:t>devices</a:t>
            </a:r>
            <a:r>
              <a:rPr lang="de-DE" sz="1400" b="1" dirty="0"/>
              <a:t> </a:t>
            </a:r>
            <a:r>
              <a:rPr lang="de-DE" sz="1400" b="1" dirty="0" err="1"/>
              <a:t>are</a:t>
            </a:r>
            <a:r>
              <a:rPr lang="de-DE" sz="1400" b="1" dirty="0"/>
              <a:t> disabled, SIRA </a:t>
            </a:r>
            <a:r>
              <a:rPr lang="de-DE" sz="1400" b="1" dirty="0" err="1"/>
              <a:t>applies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source PC </a:t>
            </a:r>
            <a:r>
              <a:rPr lang="de-DE" sz="1400" b="1" dirty="0" err="1"/>
              <a:t>only</a:t>
            </a:r>
            <a:r>
              <a:rPr lang="de-DE" sz="1400" b="1" dirty="0"/>
              <a:t> </a:t>
            </a:r>
            <a:r>
              <a:rPr lang="de-DE" sz="1400" b="1" dirty="0" err="1"/>
              <a:t>as</a:t>
            </a:r>
            <a:r>
              <a:rPr lang="de-DE" sz="1400" b="1" dirty="0"/>
              <a:t> HID </a:t>
            </a:r>
            <a:r>
              <a:rPr lang="de-DE" sz="1400" b="1" dirty="0" err="1"/>
              <a:t>device</a:t>
            </a:r>
            <a:r>
              <a:rPr lang="de-DE" sz="1400" b="1" dirty="0"/>
              <a:t> </a:t>
            </a:r>
            <a:r>
              <a:rPr lang="de-DE" sz="1400" b="1" dirty="0" err="1"/>
              <a:t>with</a:t>
            </a:r>
            <a:r>
              <a:rPr lang="de-DE" sz="1400" b="1" dirty="0"/>
              <a:t> </a:t>
            </a:r>
            <a:r>
              <a:rPr lang="de-DE" sz="1400" b="1" dirty="0" err="1"/>
              <a:t>no</a:t>
            </a:r>
            <a:r>
              <a:rPr lang="de-DE" sz="1400" b="1" dirty="0"/>
              <a:t> </a:t>
            </a:r>
            <a:r>
              <a:rPr lang="de-DE" sz="1400" b="1" dirty="0" err="1"/>
              <a:t>security</a:t>
            </a:r>
            <a:r>
              <a:rPr lang="de-DE" sz="1400" b="1" dirty="0"/>
              <a:t> </a:t>
            </a:r>
            <a:r>
              <a:rPr lang="de-DE" sz="1400" b="1" dirty="0" err="1"/>
              <a:t>risk</a:t>
            </a:r>
            <a:r>
              <a:rPr lang="de-DE" sz="1400" b="1" dirty="0"/>
              <a:t>!</a:t>
            </a:r>
            <a:br>
              <a:rPr lang="de-DE" sz="1400" b="1" dirty="0"/>
            </a:b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14800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8D9D74C-12B6-4615-A80D-AAD30B6DD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843558"/>
            <a:ext cx="5936954" cy="368776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8AC580-D753-4A00-91BE-30651EDEC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</a:t>
            </a:r>
            <a:r>
              <a:rPr lang="de-DE" dirty="0"/>
              <a:t> – KVM Security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0C604E-8F58-4C3C-9473-77EB9D0FC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40" y="1347614"/>
            <a:ext cx="4712818" cy="1800273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FEE399A2-90E2-49B8-8317-CAB2FD856229}"/>
              </a:ext>
            </a:extLst>
          </p:cNvPr>
          <p:cNvSpPr/>
          <p:nvPr/>
        </p:nvSpPr>
        <p:spPr>
          <a:xfrm rot="5400000">
            <a:off x="4968044" y="519523"/>
            <a:ext cx="144017" cy="29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B3E279-9D4D-4646-8435-49E8DEBC3743}"/>
              </a:ext>
            </a:extLst>
          </p:cNvPr>
          <p:cNvSpPr txBox="1"/>
          <p:nvPr/>
        </p:nvSpPr>
        <p:spPr>
          <a:xfrm>
            <a:off x="6645046" y="1524475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In order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allow</a:t>
            </a:r>
            <a:r>
              <a:rPr lang="de-DE" sz="1100" dirty="0"/>
              <a:t> </a:t>
            </a:r>
            <a:r>
              <a:rPr lang="de-DE" sz="1100" dirty="0" err="1"/>
              <a:t>shared</a:t>
            </a:r>
            <a:r>
              <a:rPr lang="de-DE" sz="1100" dirty="0"/>
              <a:t> KVM </a:t>
            </a:r>
            <a:r>
              <a:rPr lang="de-DE" sz="1100" dirty="0" err="1"/>
              <a:t>sessions</a:t>
            </a:r>
            <a:r>
              <a:rPr lang="de-DE" sz="1100" dirty="0"/>
              <a:t>, </a:t>
            </a:r>
            <a:r>
              <a:rPr lang="de-DE" sz="1100" dirty="0" err="1"/>
              <a:t>the</a:t>
            </a:r>
            <a:r>
              <a:rPr lang="de-DE" sz="1100" dirty="0"/>
              <a:t> PC Share </a:t>
            </a:r>
            <a:r>
              <a:rPr lang="de-DE" sz="1100" dirty="0" err="1"/>
              <a:t>option</a:t>
            </a:r>
            <a:r>
              <a:rPr lang="de-DE" sz="1100" dirty="0"/>
              <a:t> </a:t>
            </a:r>
            <a:r>
              <a:rPr lang="de-DE" sz="1100" dirty="0" err="1"/>
              <a:t>needs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checked</a:t>
            </a:r>
            <a:r>
              <a:rPr lang="de-DE" sz="1100" dirty="0"/>
              <a:t>!</a:t>
            </a:r>
            <a:br>
              <a:rPr lang="de-DE" sz="1100" dirty="0"/>
            </a:br>
            <a:br>
              <a:rPr lang="de-DE" sz="1100" dirty="0"/>
            </a:br>
            <a:r>
              <a:rPr lang="de-DE" sz="1100" dirty="0"/>
              <a:t>In order </a:t>
            </a:r>
            <a:r>
              <a:rPr lang="de-DE" sz="1100" dirty="0" err="1"/>
              <a:t>to</a:t>
            </a:r>
            <a:r>
              <a:rPr lang="de-DE" sz="1100" dirty="0"/>
              <a:t> also </a:t>
            </a:r>
            <a:r>
              <a:rPr lang="de-DE" sz="1100" dirty="0" err="1"/>
              <a:t>share</a:t>
            </a:r>
            <a:r>
              <a:rPr lang="de-DE" sz="1100" dirty="0"/>
              <a:t> </a:t>
            </a:r>
            <a:r>
              <a:rPr lang="de-DE" sz="1100" dirty="0" err="1"/>
              <a:t>embedded</a:t>
            </a:r>
            <a:r>
              <a:rPr lang="de-DE" sz="1100" dirty="0"/>
              <a:t> </a:t>
            </a:r>
            <a:r>
              <a:rPr lang="de-DE" sz="1100" dirty="0" err="1"/>
              <a:t>audio</a:t>
            </a:r>
            <a:r>
              <a:rPr lang="de-DE" sz="1100" dirty="0"/>
              <a:t> </a:t>
            </a:r>
            <a:r>
              <a:rPr lang="de-DE" sz="1100" dirty="0" err="1"/>
              <a:t>signal</a:t>
            </a:r>
            <a:r>
              <a:rPr lang="de-DE" sz="1100" dirty="0"/>
              <a:t>, Virtual Media Share </a:t>
            </a:r>
            <a:r>
              <a:rPr lang="de-DE" sz="1100" dirty="0" err="1"/>
              <a:t>needs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checked</a:t>
            </a:r>
            <a:r>
              <a:rPr lang="de-DE" sz="1100" dirty="0"/>
              <a:t> </a:t>
            </a:r>
            <a:r>
              <a:rPr lang="de-DE" sz="1100" dirty="0" err="1"/>
              <a:t>as</a:t>
            </a:r>
            <a:r>
              <a:rPr lang="de-DE" sz="1100" dirty="0"/>
              <a:t> </a:t>
            </a:r>
            <a:r>
              <a:rPr lang="de-DE" sz="1100" dirty="0" err="1"/>
              <a:t>well</a:t>
            </a:r>
            <a:r>
              <a:rPr lang="de-DE" sz="1100" dirty="0"/>
              <a:t>!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EA2940CF-A9EA-4AEB-9D9F-4F2AE9A79861}"/>
              </a:ext>
            </a:extLst>
          </p:cNvPr>
          <p:cNvSpPr/>
          <p:nvPr/>
        </p:nvSpPr>
        <p:spPr>
          <a:xfrm rot="5400000">
            <a:off x="4968045" y="879560"/>
            <a:ext cx="144017" cy="29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35CD7C86-84AC-42B4-AD58-581E1FBB5E24}"/>
              </a:ext>
            </a:extLst>
          </p:cNvPr>
          <p:cNvSpPr/>
          <p:nvPr/>
        </p:nvSpPr>
        <p:spPr>
          <a:xfrm rot="12919889">
            <a:off x="2852563" y="2448848"/>
            <a:ext cx="132220" cy="1441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9CC157-58EF-42CC-8D52-66DCCADA047D}"/>
              </a:ext>
            </a:extLst>
          </p:cNvPr>
          <p:cNvSpPr txBox="1"/>
          <p:nvPr/>
        </p:nvSpPr>
        <p:spPr>
          <a:xfrm>
            <a:off x="1685940" y="3708235"/>
            <a:ext cx="145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The </a:t>
            </a:r>
            <a:r>
              <a:rPr lang="de-DE" sz="1200" dirty="0" err="1"/>
              <a:t>local</a:t>
            </a:r>
            <a:r>
              <a:rPr lang="de-DE" sz="1200" dirty="0"/>
              <a:t> </a:t>
            </a:r>
            <a:r>
              <a:rPr lang="de-DE" sz="1200" dirty="0" err="1"/>
              <a:t>feed-through</a:t>
            </a:r>
            <a:r>
              <a:rPr lang="de-DE" sz="1200" dirty="0"/>
              <a:t> </a:t>
            </a:r>
            <a:r>
              <a:rPr lang="de-DE" sz="1200" dirty="0" err="1"/>
              <a:t>port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disabled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option</a:t>
            </a:r>
            <a:endParaRPr lang="de-DE" sz="1200" dirty="0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B69F3EA-E839-476D-8582-804B2521F3A1}"/>
              </a:ext>
            </a:extLst>
          </p:cNvPr>
          <p:cNvSpPr/>
          <p:nvPr/>
        </p:nvSpPr>
        <p:spPr>
          <a:xfrm rot="7862036">
            <a:off x="6180411" y="2785289"/>
            <a:ext cx="485528" cy="616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A78D87-BBA7-4BDF-843B-03DF92084D0A}"/>
              </a:ext>
            </a:extLst>
          </p:cNvPr>
          <p:cNvSpPr txBox="1"/>
          <p:nvPr/>
        </p:nvSpPr>
        <p:spPr>
          <a:xfrm>
            <a:off x="6660232" y="3267730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prevent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unwanted</a:t>
            </a:r>
            <a:r>
              <a:rPr lang="de-DE" sz="1100" dirty="0"/>
              <a:t> </a:t>
            </a:r>
            <a:r>
              <a:rPr lang="de-DE" sz="1100" dirty="0" err="1"/>
              <a:t>reset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unit</a:t>
            </a:r>
            <a:r>
              <a:rPr lang="de-DE" sz="1100" dirty="0"/>
              <a:t>, </a:t>
            </a:r>
            <a:r>
              <a:rPr lang="de-DE" sz="1100" dirty="0" err="1"/>
              <a:t>several</a:t>
            </a:r>
            <a:r>
              <a:rPr lang="de-DE" sz="1100" dirty="0"/>
              <a:t> </a:t>
            </a:r>
            <a:r>
              <a:rPr lang="de-DE" sz="1100" dirty="0" err="1"/>
              <a:t>modes</a:t>
            </a:r>
            <a:r>
              <a:rPr lang="de-DE" sz="1100" dirty="0"/>
              <a:t> </a:t>
            </a:r>
            <a:r>
              <a:rPr lang="de-DE" sz="1100" dirty="0" err="1"/>
              <a:t>can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chosen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61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8D9D74C-12B6-4615-A80D-AAD30B6DD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843558"/>
            <a:ext cx="5936954" cy="368776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8AC580-D753-4A00-91BE-30651EDEC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</a:t>
            </a:r>
            <a:r>
              <a:rPr lang="de-DE" dirty="0"/>
              <a:t> – KVM Security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B69F3EA-E839-476D-8582-804B2521F3A1}"/>
              </a:ext>
            </a:extLst>
          </p:cNvPr>
          <p:cNvSpPr/>
          <p:nvPr/>
        </p:nvSpPr>
        <p:spPr>
          <a:xfrm rot="6144518">
            <a:off x="4861846" y="1678842"/>
            <a:ext cx="243903" cy="3128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A78D87-BBA7-4BDF-843B-03DF92084D0A}"/>
              </a:ext>
            </a:extLst>
          </p:cNvPr>
          <p:cNvSpPr txBox="1"/>
          <p:nvPr/>
        </p:nvSpPr>
        <p:spPr>
          <a:xfrm>
            <a:off x="6732240" y="2931790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Enable</a:t>
            </a:r>
            <a:r>
              <a:rPr lang="de-DE" sz="1100" dirty="0"/>
              <a:t> </a:t>
            </a:r>
            <a:r>
              <a:rPr lang="de-DE" sz="1100" dirty="0" err="1"/>
              <a:t>Direct</a:t>
            </a:r>
            <a:r>
              <a:rPr lang="de-DE" sz="1100" dirty="0"/>
              <a:t> Port Mode </a:t>
            </a:r>
            <a:r>
              <a:rPr lang="de-DE" sz="1100" dirty="0" err="1"/>
              <a:t>allows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kick-start a </a:t>
            </a:r>
            <a:r>
              <a:rPr lang="de-DE" sz="1100" dirty="0" err="1"/>
              <a:t>session</a:t>
            </a:r>
            <a:r>
              <a:rPr lang="de-DE" sz="1100" dirty="0"/>
              <a:t> </a:t>
            </a:r>
            <a:r>
              <a:rPr lang="de-DE" sz="1100" dirty="0" err="1"/>
              <a:t>without</a:t>
            </a:r>
            <a:r>
              <a:rPr lang="de-DE" sz="1100" dirty="0"/>
              <a:t> </a:t>
            </a:r>
            <a:r>
              <a:rPr lang="de-DE" sz="1100" dirty="0" err="1"/>
              <a:t>further</a:t>
            </a:r>
            <a:r>
              <a:rPr lang="de-DE" sz="1100" dirty="0"/>
              <a:t> </a:t>
            </a:r>
            <a:r>
              <a:rPr lang="de-DE" sz="1100" dirty="0" err="1"/>
              <a:t>interaction</a:t>
            </a:r>
            <a:r>
              <a:rPr lang="de-DE" sz="1100" dirty="0"/>
              <a:t>, </a:t>
            </a:r>
            <a:r>
              <a:rPr lang="de-DE" sz="1100" dirty="0" err="1"/>
              <a:t>given</a:t>
            </a:r>
            <a:r>
              <a:rPr lang="de-DE" sz="1100" dirty="0"/>
              <a:t> all </a:t>
            </a:r>
            <a:r>
              <a:rPr lang="de-DE" sz="1100" dirty="0" err="1"/>
              <a:t>security</a:t>
            </a:r>
            <a:r>
              <a:rPr lang="de-DE" sz="1100" dirty="0"/>
              <a:t> </a:t>
            </a:r>
            <a:r>
              <a:rPr lang="de-DE" sz="1100" dirty="0" err="1"/>
              <a:t>mechanisms</a:t>
            </a:r>
            <a:r>
              <a:rPr lang="de-DE" sz="1100" dirty="0"/>
              <a:t> </a:t>
            </a:r>
            <a:r>
              <a:rPr lang="de-DE" sz="1100" dirty="0" err="1"/>
              <a:t>are</a:t>
            </a:r>
            <a:r>
              <a:rPr lang="de-DE" sz="1100" dirty="0"/>
              <a:t> </a:t>
            </a:r>
            <a:r>
              <a:rPr lang="de-DE" sz="1100" dirty="0" err="1"/>
              <a:t>inplace</a:t>
            </a:r>
            <a:r>
              <a:rPr lang="de-DE" sz="1100" dirty="0"/>
              <a:t> (</a:t>
            </a:r>
            <a:r>
              <a:rPr lang="de-DE" sz="1100" dirty="0" err="1"/>
              <a:t>e.g.certificates</a:t>
            </a:r>
            <a:r>
              <a:rPr lang="de-DE" sz="1100" dirty="0"/>
              <a:t>).</a:t>
            </a:r>
            <a:br>
              <a:rPr lang="de-DE" sz="1100" dirty="0"/>
            </a:br>
            <a:r>
              <a:rPr lang="de-DE" sz="1100" dirty="0"/>
              <a:t>This </a:t>
            </a:r>
            <a:r>
              <a:rPr lang="de-DE" sz="1100" dirty="0" err="1"/>
              <a:t>works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Browser </a:t>
            </a:r>
            <a:r>
              <a:rPr lang="de-DE" sz="1100" dirty="0" err="1"/>
              <a:t>access</a:t>
            </a:r>
            <a:r>
              <a:rPr lang="de-DE" sz="1100" dirty="0"/>
              <a:t> and Client Access. </a:t>
            </a:r>
            <a:br>
              <a:rPr lang="de-DE" sz="1100" dirty="0"/>
            </a:br>
            <a:r>
              <a:rPr lang="de-DE" sz="1100" dirty="0"/>
              <a:t>(See </a:t>
            </a:r>
            <a:r>
              <a:rPr lang="de-DE" sz="1100" dirty="0" err="1"/>
              <a:t>slides</a:t>
            </a:r>
            <a:r>
              <a:rPr lang="de-DE" sz="1100" dirty="0"/>
              <a:t> </a:t>
            </a:r>
            <a:r>
              <a:rPr lang="de-DE" sz="1100" dirty="0" err="1"/>
              <a:t>towards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end)</a:t>
            </a:r>
          </a:p>
        </p:txBody>
      </p:sp>
    </p:spTree>
    <p:extLst>
      <p:ext uri="{BB962C8B-B14F-4D97-AF65-F5344CB8AC3E}">
        <p14:creationId xmlns:p14="http://schemas.microsoft.com/office/powerpoint/2010/main" val="324661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Access Rights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b="1" dirty="0"/>
              <a:t>User Management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err="1"/>
              <a:t>Defines</a:t>
            </a:r>
            <a:r>
              <a:rPr lang="de-DE" sz="1400" dirty="0"/>
              <a:t> </a:t>
            </a:r>
            <a:r>
              <a:rPr lang="de-DE" sz="1400" dirty="0" err="1"/>
              <a:t>authentication</a:t>
            </a:r>
            <a:r>
              <a:rPr lang="de-DE" sz="1400" dirty="0"/>
              <a:t> </a:t>
            </a:r>
            <a:r>
              <a:rPr lang="de-DE" sz="1400" dirty="0" err="1"/>
              <a:t>methods</a:t>
            </a:r>
            <a:r>
              <a:rPr lang="de-DE" sz="1400" dirty="0"/>
              <a:t> such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- </a:t>
            </a:r>
            <a:r>
              <a:rPr lang="de-DE" sz="1400" dirty="0" err="1"/>
              <a:t>local</a:t>
            </a:r>
            <a:br>
              <a:rPr lang="de-DE" sz="1400" dirty="0"/>
            </a:br>
            <a:r>
              <a:rPr lang="de-DE" sz="1400" dirty="0"/>
              <a:t>- LDAP</a:t>
            </a:r>
            <a:br>
              <a:rPr lang="de-DE" sz="1400" dirty="0"/>
            </a:br>
            <a:r>
              <a:rPr lang="de-DE" sz="1400" dirty="0"/>
              <a:t>- RADIUS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The </a:t>
            </a:r>
            <a:r>
              <a:rPr lang="de-DE" sz="1400" dirty="0" err="1"/>
              <a:t>default</a:t>
            </a:r>
            <a:r>
              <a:rPr lang="de-DE" sz="1400" dirty="0"/>
              <a:t> </a:t>
            </a:r>
            <a:r>
              <a:rPr lang="de-DE" sz="1400" dirty="0" err="1"/>
              <a:t>setting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i="1" dirty="0" err="1"/>
              <a:t>local</a:t>
            </a:r>
            <a:r>
              <a:rPr lang="de-DE" sz="1400" i="1" dirty="0"/>
              <a:t> </a:t>
            </a:r>
            <a:r>
              <a:rPr lang="de-DE" sz="1400" dirty="0"/>
              <a:t>and </a:t>
            </a:r>
            <a:r>
              <a:rPr lang="de-DE" sz="1400" dirty="0" err="1"/>
              <a:t>sufficient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basic</a:t>
            </a:r>
            <a:r>
              <a:rPr lang="de-DE" sz="1400" dirty="0"/>
              <a:t> </a:t>
            </a:r>
            <a:r>
              <a:rPr lang="de-DE" sz="1400" dirty="0" err="1"/>
              <a:t>configuration</a:t>
            </a:r>
            <a:r>
              <a:rPr lang="de-DE" sz="1400" dirty="0"/>
              <a:t>!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start</a:t>
            </a:r>
            <a:r>
              <a:rPr lang="de-DE" sz="1400" dirty="0"/>
              <a:t> </a:t>
            </a:r>
            <a:r>
              <a:rPr lang="de-DE" sz="1400" dirty="0" err="1"/>
              <a:t>setting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Groups and </a:t>
            </a:r>
            <a:r>
              <a:rPr lang="de-DE" sz="1400" dirty="0" err="1"/>
              <a:t>then</a:t>
            </a:r>
            <a:r>
              <a:rPr lang="de-DE" sz="1400" dirty="0"/>
              <a:t> Users. Default Groups </a:t>
            </a:r>
            <a:r>
              <a:rPr lang="de-DE" sz="1400" dirty="0" err="1"/>
              <a:t>are</a:t>
            </a:r>
            <a:r>
              <a:rPr lang="de-DE" sz="1400" dirty="0"/>
              <a:t> „Users“ </a:t>
            </a:r>
            <a:r>
              <a:rPr lang="de-DE" sz="1400" dirty="0" err="1"/>
              <a:t>with</a:t>
            </a:r>
            <a:r>
              <a:rPr lang="de-DE" sz="1400" dirty="0"/>
              <a:t> minimal </a:t>
            </a:r>
            <a:r>
              <a:rPr lang="de-DE" sz="1400" dirty="0" err="1"/>
              <a:t>rights</a:t>
            </a:r>
            <a:r>
              <a:rPr lang="de-DE" sz="1400" dirty="0"/>
              <a:t> and „Admin“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full</a:t>
            </a:r>
            <a:r>
              <a:rPr lang="de-DE" sz="1400" dirty="0"/>
              <a:t> </a:t>
            </a:r>
            <a:r>
              <a:rPr lang="de-DE" sz="1400" dirty="0" err="1"/>
              <a:t>rights</a:t>
            </a:r>
            <a:r>
              <a:rPr lang="de-DE" sz="1400" dirty="0"/>
              <a:t>. 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F6A27C1-5978-43B5-8A26-ED6EF84B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411675"/>
            <a:ext cx="3987800" cy="25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Access Rights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b="1" dirty="0"/>
              <a:t>User Management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 err="1"/>
              <a:t>Defines</a:t>
            </a:r>
            <a:r>
              <a:rPr lang="de-DE" sz="1400" dirty="0"/>
              <a:t> </a:t>
            </a:r>
            <a:r>
              <a:rPr lang="de-DE" sz="1400" dirty="0" err="1"/>
              <a:t>authentication</a:t>
            </a:r>
            <a:r>
              <a:rPr lang="de-DE" sz="1400" dirty="0"/>
              <a:t> </a:t>
            </a:r>
            <a:r>
              <a:rPr lang="de-DE" sz="1400" dirty="0" err="1"/>
              <a:t>methods</a:t>
            </a:r>
            <a:r>
              <a:rPr lang="de-DE" sz="1400" dirty="0"/>
              <a:t> such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- </a:t>
            </a:r>
            <a:r>
              <a:rPr lang="de-DE" sz="1400" dirty="0" err="1"/>
              <a:t>local</a:t>
            </a:r>
            <a:br>
              <a:rPr lang="de-DE" sz="1400" dirty="0"/>
            </a:br>
            <a:r>
              <a:rPr lang="de-DE" sz="1400" dirty="0"/>
              <a:t>- LDAP</a:t>
            </a:r>
            <a:br>
              <a:rPr lang="de-DE" sz="1400" dirty="0"/>
            </a:br>
            <a:r>
              <a:rPr lang="de-DE" sz="1400" dirty="0"/>
              <a:t>- RADIUS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The </a:t>
            </a:r>
            <a:r>
              <a:rPr lang="de-DE" sz="1400" dirty="0" err="1"/>
              <a:t>default</a:t>
            </a:r>
            <a:r>
              <a:rPr lang="de-DE" sz="1400" dirty="0"/>
              <a:t> </a:t>
            </a:r>
            <a:r>
              <a:rPr lang="de-DE" sz="1400" dirty="0" err="1"/>
              <a:t>setting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i="1" dirty="0" err="1"/>
              <a:t>local</a:t>
            </a:r>
            <a:r>
              <a:rPr lang="de-DE" sz="1400" i="1" dirty="0"/>
              <a:t> </a:t>
            </a:r>
            <a:r>
              <a:rPr lang="de-DE" sz="1400" dirty="0"/>
              <a:t>and </a:t>
            </a:r>
            <a:r>
              <a:rPr lang="de-DE" sz="1400" dirty="0" err="1"/>
              <a:t>sufficient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basic</a:t>
            </a:r>
            <a:r>
              <a:rPr lang="de-DE" sz="1400" dirty="0"/>
              <a:t> </a:t>
            </a:r>
            <a:r>
              <a:rPr lang="de-DE" sz="1400" dirty="0" err="1"/>
              <a:t>configuration</a:t>
            </a:r>
            <a:r>
              <a:rPr lang="de-DE" sz="1400" dirty="0"/>
              <a:t>!</a:t>
            </a:r>
            <a:br>
              <a:rPr lang="de-DE" sz="1400" dirty="0"/>
            </a:br>
            <a:endParaRPr lang="de-DE" sz="1400" dirty="0"/>
          </a:p>
          <a:p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start</a:t>
            </a:r>
            <a:r>
              <a:rPr lang="de-DE" sz="1400" dirty="0"/>
              <a:t> </a:t>
            </a:r>
            <a:r>
              <a:rPr lang="de-DE" sz="1400" dirty="0" err="1"/>
              <a:t>setting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Groups and </a:t>
            </a:r>
            <a:r>
              <a:rPr lang="de-DE" sz="1400" dirty="0" err="1"/>
              <a:t>then</a:t>
            </a:r>
            <a:r>
              <a:rPr lang="de-DE" sz="1400" dirty="0"/>
              <a:t> Users. Default Groups </a:t>
            </a:r>
            <a:r>
              <a:rPr lang="de-DE" sz="1400" dirty="0" err="1"/>
              <a:t>are</a:t>
            </a:r>
            <a:r>
              <a:rPr lang="de-DE" sz="1400" dirty="0"/>
              <a:t> „Users“ </a:t>
            </a:r>
            <a:r>
              <a:rPr lang="de-DE" sz="1400" dirty="0" err="1"/>
              <a:t>with</a:t>
            </a:r>
            <a:r>
              <a:rPr lang="de-DE" sz="1400" dirty="0"/>
              <a:t> minimal </a:t>
            </a:r>
            <a:r>
              <a:rPr lang="de-DE" sz="1400" dirty="0" err="1"/>
              <a:t>rights</a:t>
            </a:r>
            <a:r>
              <a:rPr lang="de-DE" sz="1400" dirty="0"/>
              <a:t> and „Admin“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full</a:t>
            </a:r>
            <a:r>
              <a:rPr lang="de-DE" sz="1400" dirty="0"/>
              <a:t> </a:t>
            </a:r>
            <a:r>
              <a:rPr lang="de-DE" sz="1400" dirty="0" err="1"/>
              <a:t>rights</a:t>
            </a:r>
            <a:r>
              <a:rPr lang="de-DE" sz="1400" dirty="0"/>
              <a:t>. 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00441F7-0C47-43CC-94F8-73B84251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423693"/>
            <a:ext cx="3987800" cy="25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Access Rights: Groups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225" y="1109154"/>
            <a:ext cx="1881230" cy="3046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Define</a:t>
            </a:r>
            <a:r>
              <a:rPr lang="de-DE" sz="1200" dirty="0"/>
              <a:t> a </a:t>
            </a:r>
            <a:r>
              <a:rPr lang="de-DE" sz="1200" dirty="0" err="1"/>
              <a:t>new</a:t>
            </a:r>
            <a:r>
              <a:rPr lang="de-DE" sz="1200" dirty="0"/>
              <a:t> Group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assigning</a:t>
            </a:r>
            <a:r>
              <a:rPr lang="de-DE" sz="1200" dirty="0"/>
              <a:t> a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name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Pick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Priviliges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br>
              <a:rPr lang="de-DE" sz="1200" dirty="0"/>
            </a:br>
            <a:r>
              <a:rPr lang="de-DE" sz="1200" dirty="0"/>
              <a:t>- </a:t>
            </a:r>
            <a:r>
              <a:rPr lang="de-DE" sz="1200" dirty="0" err="1"/>
              <a:t>maintaining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</a:t>
            </a:r>
            <a:r>
              <a:rPr lang="de-DE" sz="1200" dirty="0" err="1"/>
              <a:t>accessing</a:t>
            </a:r>
            <a:r>
              <a:rPr lang="de-DE" sz="1200" dirty="0"/>
              <a:t> </a:t>
            </a:r>
            <a:r>
              <a:rPr lang="de-DE" sz="1200" dirty="0" err="1"/>
              <a:t>it!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Restrictions</a:t>
            </a:r>
            <a:r>
              <a:rPr lang="de-DE" sz="1200" dirty="0"/>
              <a:t> </a:t>
            </a:r>
            <a:r>
              <a:rPr lang="de-DE" sz="1200" dirty="0" err="1"/>
              <a:t>reduce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clients</a:t>
            </a:r>
            <a:r>
              <a:rPr lang="de-DE" sz="1200" dirty="0"/>
              <a:t> </a:t>
            </a:r>
            <a:r>
              <a:rPr lang="de-DE" sz="1200" dirty="0" err="1"/>
              <a:t>menu</a:t>
            </a:r>
            <a:r>
              <a:rPr lang="de-DE" sz="1200" dirty="0"/>
              <a:t> and </a:t>
            </a:r>
            <a:r>
              <a:rPr lang="de-DE" sz="1200" dirty="0" err="1"/>
              <a:t>tool</a:t>
            </a:r>
            <a:r>
              <a:rPr lang="de-DE" sz="1200" dirty="0"/>
              <a:t> bar and </a:t>
            </a:r>
            <a:r>
              <a:rPr lang="de-DE" sz="1200" dirty="0" err="1"/>
              <a:t>allow</a:t>
            </a:r>
            <a:r>
              <a:rPr lang="de-DE" sz="1200" dirty="0"/>
              <a:t> </a:t>
            </a:r>
            <a:r>
              <a:rPr lang="de-DE" sz="1200" dirty="0" err="1"/>
              <a:t>blocking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defined</a:t>
            </a:r>
            <a:r>
              <a:rPr lang="de-DE" sz="1200" dirty="0"/>
              <a:t> </a:t>
            </a:r>
            <a:r>
              <a:rPr lang="de-DE" sz="1200" dirty="0" err="1"/>
              <a:t>keystrokes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16" name="Inhaltsplatzhalter 11">
            <a:extLst>
              <a:ext uri="{FF2B5EF4-FFF2-40B4-BE49-F238E27FC236}">
                <a16:creationId xmlns:a16="http://schemas.microsoft.com/office/drawing/2014/main" id="{C0083543-CFF0-4452-96AB-4493FE02A0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6706" b="6706"/>
          <a:stretch>
            <a:fillRect/>
          </a:stretch>
        </p:blipFill>
        <p:spPr>
          <a:xfrm>
            <a:off x="468313" y="958850"/>
            <a:ext cx="5838825" cy="34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Access Rights: Users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CA285-6DC8-4CDD-ABCA-9780E9E03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225" y="1109154"/>
            <a:ext cx="1881230" cy="3046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New Users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easily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added</a:t>
            </a:r>
            <a:r>
              <a:rPr lang="de-DE" sz="1200" dirty="0"/>
              <a:t> </a:t>
            </a:r>
            <a:r>
              <a:rPr lang="de-DE" sz="1200" dirty="0" err="1"/>
              <a:t>clicking</a:t>
            </a:r>
            <a:r>
              <a:rPr lang="de-DE" sz="1200" dirty="0"/>
              <a:t> </a:t>
            </a:r>
            <a:br>
              <a:rPr lang="de-DE" sz="1400" dirty="0"/>
            </a:br>
            <a:endParaRPr lang="de-DE" sz="14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5E21809-6098-44F7-A49E-99951D593B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713" b="27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3C2D98-A5B4-4A18-BCB3-3FF6C02B0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</a:blip>
          <a:srcRect t="1" r="11237" b="11889"/>
          <a:stretch/>
        </p:blipFill>
        <p:spPr>
          <a:xfrm>
            <a:off x="7819394" y="2496391"/>
            <a:ext cx="288032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Access Rights: Users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C41D735-A8BE-4156-93F6-67B063DCA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303" y="842643"/>
            <a:ext cx="3815818" cy="3688400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sz="1600" dirty="0" err="1"/>
              <a:t>Simply</a:t>
            </a:r>
            <a:r>
              <a:rPr lang="de-DE" sz="1600" dirty="0"/>
              <a:t> </a:t>
            </a:r>
            <a:r>
              <a:rPr lang="de-DE" sz="1600" dirty="0" err="1"/>
              <a:t>assign</a:t>
            </a:r>
            <a:r>
              <a:rPr lang="de-DE" sz="1600" dirty="0"/>
              <a:t> Username and </a:t>
            </a:r>
            <a:r>
              <a:rPr lang="de-DE" sz="1600" dirty="0" err="1"/>
              <a:t>proceed</a:t>
            </a:r>
            <a:r>
              <a:rPr lang="de-DE" sz="1600" dirty="0"/>
              <a:t> </a:t>
            </a:r>
            <a:r>
              <a:rPr lang="de-DE" sz="1600" dirty="0" err="1"/>
              <a:t>entering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required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recommended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setup</a:t>
            </a:r>
            <a:r>
              <a:rPr lang="de-DE" sz="1600" dirty="0"/>
              <a:t> an initial </a:t>
            </a:r>
            <a:r>
              <a:rPr lang="de-DE" sz="1600" dirty="0" err="1"/>
              <a:t>password</a:t>
            </a:r>
            <a:r>
              <a:rPr lang="de-DE" sz="1600" dirty="0"/>
              <a:t>! The User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forced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change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PWD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next</a:t>
            </a:r>
            <a:r>
              <a:rPr lang="de-DE" sz="1600" dirty="0"/>
              <a:t> </a:t>
            </a:r>
            <a:r>
              <a:rPr lang="de-DE" sz="1600" dirty="0" err="1"/>
              <a:t>login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pick </a:t>
            </a:r>
            <a:r>
              <a:rPr lang="de-DE" sz="1600" dirty="0" err="1"/>
              <a:t>his</a:t>
            </a:r>
            <a:r>
              <a:rPr lang="de-DE" sz="1600" dirty="0"/>
              <a:t> own.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Users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Enabled (</a:t>
            </a:r>
            <a:r>
              <a:rPr lang="de-DE" sz="1600" dirty="0" err="1"/>
              <a:t>active</a:t>
            </a:r>
            <a:r>
              <a:rPr lang="de-DE" sz="1600" dirty="0"/>
              <a:t>) </a:t>
            </a:r>
            <a:r>
              <a:rPr lang="de-DE" sz="1600" dirty="0" err="1"/>
              <a:t>or</a:t>
            </a:r>
            <a:r>
              <a:rPr lang="de-DE" sz="1600" dirty="0"/>
              <a:t> Disabled (</a:t>
            </a:r>
            <a:r>
              <a:rPr lang="de-DE" sz="1600" dirty="0" err="1"/>
              <a:t>inactive</a:t>
            </a:r>
            <a:r>
              <a:rPr lang="de-DE" sz="1600" dirty="0"/>
              <a:t>). </a:t>
            </a:r>
            <a:r>
              <a:rPr lang="de-DE" sz="1600" dirty="0" err="1"/>
              <a:t>Inactive</a:t>
            </a:r>
            <a:r>
              <a:rPr lang="de-DE" sz="1600" dirty="0"/>
              <a:t> Users will </a:t>
            </a:r>
            <a:r>
              <a:rPr lang="de-DE" sz="1600" dirty="0" err="1"/>
              <a:t>remain</a:t>
            </a:r>
            <a:r>
              <a:rPr lang="de-DE" sz="1600" dirty="0"/>
              <a:t> </a:t>
            </a:r>
            <a:r>
              <a:rPr lang="de-DE" sz="1600" dirty="0" err="1"/>
              <a:t>witin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configuration</a:t>
            </a:r>
            <a:r>
              <a:rPr lang="de-DE" sz="1600" dirty="0"/>
              <a:t> but will not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able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access</a:t>
            </a:r>
            <a:r>
              <a:rPr lang="de-DE" sz="1600" dirty="0"/>
              <a:t> SIRA.</a:t>
            </a:r>
          </a:p>
          <a:p>
            <a:endParaRPr lang="de-DE" sz="1600" dirty="0"/>
          </a:p>
          <a:p>
            <a:r>
              <a:rPr lang="de-DE" sz="1600" dirty="0" err="1"/>
              <a:t>Finally</a:t>
            </a:r>
            <a:r>
              <a:rPr lang="de-DE" sz="1600" dirty="0"/>
              <a:t> </a:t>
            </a:r>
            <a:r>
              <a:rPr lang="de-DE" sz="1600" dirty="0" err="1"/>
              <a:t>assign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User </a:t>
            </a:r>
            <a:r>
              <a:rPr lang="de-DE" sz="1600" dirty="0" err="1"/>
              <a:t>to</a:t>
            </a:r>
            <a:r>
              <a:rPr lang="de-DE" sz="1600" dirty="0"/>
              <a:t> a Group!</a:t>
            </a:r>
          </a:p>
        </p:txBody>
      </p:sp>
    </p:spTree>
    <p:extLst>
      <p:ext uri="{BB962C8B-B14F-4D97-AF65-F5344CB8AC3E}">
        <p14:creationId xmlns:p14="http://schemas.microsoft.com/office/powerpoint/2010/main" val="10914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</a:t>
            </a:r>
            <a:r>
              <a:rPr lang="de-DE" dirty="0" err="1"/>
              <a:t>Backing</a:t>
            </a:r>
            <a:r>
              <a:rPr lang="de-DE" dirty="0"/>
              <a:t> Up/</a:t>
            </a:r>
            <a:r>
              <a:rPr lang="de-DE" dirty="0" err="1"/>
              <a:t>Restoring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224" y="1109154"/>
            <a:ext cx="2087463" cy="31907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 </a:t>
            </a:r>
            <a:r>
              <a:rPr lang="de-DE" sz="1400" dirty="0" err="1"/>
              <a:t>backup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units</a:t>
            </a:r>
            <a:r>
              <a:rPr lang="de-DE" sz="1400" dirty="0"/>
              <a:t> </a:t>
            </a:r>
            <a:r>
              <a:rPr lang="de-DE" sz="1400" dirty="0" err="1"/>
              <a:t>configuration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saved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network </a:t>
            </a:r>
            <a:r>
              <a:rPr lang="de-DE" sz="1400" dirty="0" err="1"/>
              <a:t>attached</a:t>
            </a:r>
            <a:r>
              <a:rPr lang="de-DE" sz="1400" dirty="0"/>
              <a:t> </a:t>
            </a:r>
            <a:r>
              <a:rPr lang="de-DE" sz="1400" dirty="0" err="1"/>
              <a:t>storage</a:t>
            </a:r>
            <a:r>
              <a:rPr lang="de-DE" sz="1400" dirty="0"/>
              <a:t> </a:t>
            </a:r>
            <a:r>
              <a:rPr lang="de-DE" sz="1400" dirty="0" err="1"/>
              <a:t>ba</a:t>
            </a:r>
            <a:r>
              <a:rPr lang="de-DE" sz="1400" dirty="0"/>
              <a:t> </a:t>
            </a:r>
            <a:r>
              <a:rPr lang="de-DE" sz="1400" dirty="0" err="1"/>
              <a:t>selecting</a:t>
            </a:r>
            <a:r>
              <a:rPr lang="de-DE" sz="1400" dirty="0"/>
              <a:t> „Download Device Settings“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Restoring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possible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simply</a:t>
            </a:r>
            <a:r>
              <a:rPr lang="de-DE" sz="1400" dirty="0"/>
              <a:t> </a:t>
            </a:r>
            <a:r>
              <a:rPr lang="de-DE" sz="1400" dirty="0" err="1"/>
              <a:t>browsing</a:t>
            </a:r>
            <a:r>
              <a:rPr lang="de-DE" sz="1400" dirty="0"/>
              <a:t> and </a:t>
            </a:r>
            <a:r>
              <a:rPr lang="de-DE" sz="1400" dirty="0" err="1"/>
              <a:t>selecting</a:t>
            </a:r>
            <a:r>
              <a:rPr lang="de-DE" sz="1400" dirty="0"/>
              <a:t> an </a:t>
            </a:r>
            <a:r>
              <a:rPr lang="de-DE" sz="1400" dirty="0" err="1"/>
              <a:t>appropriate</a:t>
            </a:r>
            <a:r>
              <a:rPr lang="de-DE" sz="1400" dirty="0"/>
              <a:t> Backup </a:t>
            </a:r>
            <a:r>
              <a:rPr lang="de-DE" sz="1400" dirty="0" err="1"/>
              <a:t>file</a:t>
            </a:r>
            <a:r>
              <a:rPr lang="de-DE" sz="1400" dirty="0"/>
              <a:t>.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40976C08-D1AF-4E42-8954-3F6753C82B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3100" b="3100"/>
          <a:stretch>
            <a:fillRect/>
          </a:stretch>
        </p:blipFill>
        <p:spPr>
          <a:xfrm>
            <a:off x="468313" y="958850"/>
            <a:ext cx="5838825" cy="34559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5C3C9E-C29F-4A89-BC7C-A206715B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139702"/>
            <a:ext cx="275310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- Login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9125B34-030A-40F5-B7B4-A0D6F1DDC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34" y="1052974"/>
            <a:ext cx="3938357" cy="3267739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Open a Browser and type in </a:t>
            </a:r>
            <a:r>
              <a:rPr lang="de-DE" dirty="0" err="1"/>
              <a:t>the</a:t>
            </a:r>
            <a:r>
              <a:rPr lang="de-DE" dirty="0"/>
              <a:t> IP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Draco SIRA !</a:t>
            </a:r>
            <a:br>
              <a:rPr lang="de-DE" dirty="0"/>
            </a:br>
            <a:endParaRPr lang="de-DE" dirty="0"/>
          </a:p>
          <a:p>
            <a:r>
              <a:rPr lang="de-DE" dirty="0"/>
              <a:t>Default IP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192.168.100.88/24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Enter </a:t>
            </a:r>
            <a:r>
              <a:rPr lang="de-DE" dirty="0" err="1"/>
              <a:t>the</a:t>
            </a:r>
            <a:r>
              <a:rPr lang="de-DE" dirty="0"/>
              <a:t> Username and Password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Default: </a:t>
            </a:r>
            <a:r>
              <a:rPr lang="de-DE" dirty="0" err="1"/>
              <a:t>admin</a:t>
            </a:r>
            <a:r>
              <a:rPr lang="de-DE" dirty="0"/>
              <a:t>/</a:t>
            </a:r>
            <a:r>
              <a:rPr lang="de-DE" dirty="0" err="1"/>
              <a:t>admin</a:t>
            </a:r>
            <a:br>
              <a:rPr lang="de-DE" dirty="0"/>
            </a:br>
            <a:endParaRPr lang="de-DE" dirty="0"/>
          </a:p>
          <a:p>
            <a:r>
              <a:rPr lang="de-DE" dirty="0"/>
              <a:t>Click „Login and </a:t>
            </a:r>
            <a:r>
              <a:rPr lang="de-DE" dirty="0" err="1"/>
              <a:t>use</a:t>
            </a:r>
            <a:r>
              <a:rPr lang="de-DE" dirty="0"/>
              <a:t> HTML Client“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53790B-9690-4135-81F0-19E223B931DF}"/>
              </a:ext>
            </a:extLst>
          </p:cNvPr>
          <p:cNvSpPr txBox="1"/>
          <p:nvPr/>
        </p:nvSpPr>
        <p:spPr>
          <a:xfrm>
            <a:off x="1697160" y="242773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45FD34-E043-4752-8D7A-A06AE5367A93}"/>
              </a:ext>
            </a:extLst>
          </p:cNvPr>
          <p:cNvSpPr txBox="1"/>
          <p:nvPr/>
        </p:nvSpPr>
        <p:spPr>
          <a:xfrm>
            <a:off x="1701803" y="277848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0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</a:t>
            </a:r>
            <a:r>
              <a:rPr lang="de-DE" dirty="0" err="1"/>
              <a:t>Resetting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819" y="1109154"/>
            <a:ext cx="1708635" cy="1678619"/>
          </a:xfrm>
        </p:spPr>
        <p:txBody>
          <a:bodyPr/>
          <a:lstStyle/>
          <a:p>
            <a:r>
              <a:rPr lang="de-DE" sz="1600" dirty="0" err="1"/>
              <a:t>Resetting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unit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possible via </a:t>
            </a:r>
            <a:r>
              <a:rPr lang="de-DE" sz="1600" dirty="0" err="1"/>
              <a:t>the</a:t>
            </a:r>
            <a:r>
              <a:rPr lang="de-DE" sz="1600" dirty="0"/>
              <a:t> Maintenance </a:t>
            </a:r>
            <a:r>
              <a:rPr lang="de-DE" sz="1600" dirty="0" err="1"/>
              <a:t>option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 err="1"/>
              <a:t>Choose</a:t>
            </a:r>
            <a:r>
              <a:rPr lang="de-DE" sz="1600" dirty="0"/>
              <a:t> </a:t>
            </a:r>
            <a:r>
              <a:rPr lang="de-DE" sz="1600" i="1" dirty="0"/>
              <a:t>Unit </a:t>
            </a:r>
            <a:r>
              <a:rPr lang="de-DE" sz="1600" i="1" dirty="0" err="1"/>
              <a:t>Reset</a:t>
            </a:r>
            <a:r>
              <a:rPr lang="de-DE" sz="1600" i="1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submenu</a:t>
            </a:r>
            <a:endParaRPr lang="de-DE" sz="1600" dirty="0"/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40976C08-D1AF-4E42-8954-3F6753C82B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3100" b="3100"/>
          <a:stretch>
            <a:fillRect/>
          </a:stretch>
        </p:blipFill>
        <p:spPr>
          <a:xfrm>
            <a:off x="468313" y="958850"/>
            <a:ext cx="5838825" cy="34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</a:t>
            </a:r>
            <a:r>
              <a:rPr lang="de-DE" dirty="0" err="1"/>
              <a:t>Resetting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819" y="1109154"/>
            <a:ext cx="1708635" cy="3262796"/>
          </a:xfrm>
        </p:spPr>
        <p:txBody>
          <a:bodyPr/>
          <a:lstStyle/>
          <a:p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options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: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- </a:t>
            </a:r>
            <a:r>
              <a:rPr lang="de-DE" sz="1600" dirty="0" err="1"/>
              <a:t>Rebooting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unit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-</a:t>
            </a:r>
            <a:r>
              <a:rPr lang="de-DE" sz="1600" dirty="0" err="1"/>
              <a:t>Resetting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unit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Factory Default </a:t>
            </a:r>
          </a:p>
          <a:p>
            <a:endParaRPr lang="de-DE" sz="1600" dirty="0"/>
          </a:p>
          <a:p>
            <a:r>
              <a:rPr lang="de-DE" sz="1600" dirty="0"/>
              <a:t>Select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options</a:t>
            </a:r>
            <a:r>
              <a:rPr lang="de-DE" sz="1600" dirty="0"/>
              <a:t> and </a:t>
            </a:r>
            <a:r>
              <a:rPr lang="de-DE" sz="1600" dirty="0" err="1"/>
              <a:t>proceed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prompted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unit</a:t>
            </a:r>
            <a:r>
              <a:rPr lang="de-DE" sz="1600" dirty="0"/>
              <a:t>.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6F82CB2-8560-420F-BDD0-3B6F6E8E3A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599" b="259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via Browser - Login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9125B34-030A-40F5-B7B4-A0D6F1DDC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34" y="1052974"/>
            <a:ext cx="3938357" cy="3267739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Open a Browser and type in </a:t>
            </a:r>
            <a:r>
              <a:rPr lang="de-DE" dirty="0" err="1"/>
              <a:t>the</a:t>
            </a:r>
            <a:r>
              <a:rPr lang="de-DE" dirty="0"/>
              <a:t> IP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Draco SIRA !</a:t>
            </a:r>
            <a:br>
              <a:rPr lang="de-DE" dirty="0"/>
            </a:br>
            <a:endParaRPr lang="de-DE" dirty="0"/>
          </a:p>
          <a:p>
            <a:r>
              <a:rPr lang="de-DE" dirty="0"/>
              <a:t>Default IP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192.168.100.88/24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Enter </a:t>
            </a:r>
            <a:r>
              <a:rPr lang="de-DE" dirty="0" err="1"/>
              <a:t>the</a:t>
            </a:r>
            <a:r>
              <a:rPr lang="de-DE" dirty="0"/>
              <a:t> Username and Password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Default: </a:t>
            </a:r>
            <a:r>
              <a:rPr lang="de-DE" dirty="0" err="1"/>
              <a:t>admin</a:t>
            </a:r>
            <a:r>
              <a:rPr lang="de-DE" dirty="0"/>
              <a:t>/</a:t>
            </a:r>
            <a:r>
              <a:rPr lang="de-DE" dirty="0" err="1"/>
              <a:t>admin</a:t>
            </a:r>
            <a:br>
              <a:rPr lang="de-DE" dirty="0"/>
            </a:br>
            <a:endParaRPr lang="de-DE" dirty="0"/>
          </a:p>
          <a:p>
            <a:r>
              <a:rPr lang="de-DE" dirty="0"/>
              <a:t>Click „Login and </a:t>
            </a:r>
            <a:r>
              <a:rPr lang="de-DE" dirty="0" err="1"/>
              <a:t>use</a:t>
            </a:r>
            <a:r>
              <a:rPr lang="de-DE" dirty="0"/>
              <a:t> HTML Client“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53790B-9690-4135-81F0-19E223B931DF}"/>
              </a:ext>
            </a:extLst>
          </p:cNvPr>
          <p:cNvSpPr txBox="1"/>
          <p:nvPr/>
        </p:nvSpPr>
        <p:spPr>
          <a:xfrm>
            <a:off x="1697160" y="242773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45FD34-E043-4752-8D7A-A06AE5367A93}"/>
              </a:ext>
            </a:extLst>
          </p:cNvPr>
          <p:cNvSpPr txBox="1"/>
          <p:nvPr/>
        </p:nvSpPr>
        <p:spPr>
          <a:xfrm>
            <a:off x="1701803" y="277848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7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–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prompted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screen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Port Access </a:t>
            </a:r>
            <a:r>
              <a:rPr lang="de-DE" dirty="0" err="1"/>
              <a:t>with</a:t>
            </a:r>
            <a:r>
              <a:rPr lang="de-DE" dirty="0"/>
              <a:t> a Preview Image, </a:t>
            </a:r>
            <a:r>
              <a:rPr lang="de-DE" dirty="0" err="1"/>
              <a:t>if</a:t>
            </a:r>
            <a:r>
              <a:rPr lang="de-DE" dirty="0"/>
              <a:t> a source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!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„Connect“ </a:t>
            </a:r>
            <a:r>
              <a:rPr lang="de-DE" dirty="0" err="1"/>
              <a:t>button</a:t>
            </a:r>
            <a:r>
              <a:rPr lang="de-DE" dirty="0"/>
              <a:t> will </a:t>
            </a:r>
            <a:r>
              <a:rPr lang="de-DE" dirty="0" err="1"/>
              <a:t>start</a:t>
            </a:r>
            <a:r>
              <a:rPr lang="de-DE" dirty="0"/>
              <a:t> a Browser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allowing</a:t>
            </a:r>
            <a:r>
              <a:rPr lang="de-DE" dirty="0"/>
              <a:t> KVM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source.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C6BF4B6-82B8-49D0-A0F3-F1F1F389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439890"/>
            <a:ext cx="3987800" cy="24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6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Making a Browser Connection – Basic Setup Options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819" y="1109154"/>
            <a:ext cx="1708635" cy="3262796"/>
          </a:xfrm>
        </p:spPr>
        <p:txBody>
          <a:bodyPr/>
          <a:lstStyle/>
          <a:p>
            <a:r>
              <a:rPr lang="de-DE" sz="1600" dirty="0"/>
              <a:t>…and </a:t>
            </a:r>
            <a:r>
              <a:rPr lang="de-DE" sz="1600" dirty="0" err="1"/>
              <a:t>another</a:t>
            </a:r>
            <a:r>
              <a:rPr lang="de-DE" sz="1600" dirty="0"/>
              <a:t> Browser </a:t>
            </a:r>
            <a:r>
              <a:rPr lang="de-DE" sz="1600" dirty="0" err="1"/>
              <a:t>window</a:t>
            </a:r>
            <a:r>
              <a:rPr lang="de-DE" sz="1600" dirty="0"/>
              <a:t> will open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remote </a:t>
            </a:r>
            <a:r>
              <a:rPr lang="de-DE" sz="1600" dirty="0" err="1"/>
              <a:t>connection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target</a:t>
            </a:r>
            <a:r>
              <a:rPr lang="de-DE" sz="1600" dirty="0"/>
              <a:t> </a:t>
            </a:r>
            <a:r>
              <a:rPr lang="de-DE" sz="1600" dirty="0" err="1"/>
              <a:t>server</a:t>
            </a:r>
            <a:r>
              <a:rPr lang="de-DE" sz="1600" dirty="0"/>
              <a:t>…</a:t>
            </a:r>
          </a:p>
          <a:p>
            <a:r>
              <a:rPr lang="de-DE" sz="1600" dirty="0" err="1"/>
              <a:t>Depending</a:t>
            </a:r>
            <a:r>
              <a:rPr lang="de-DE" sz="1600" dirty="0"/>
              <a:t> on </a:t>
            </a:r>
            <a:r>
              <a:rPr lang="de-DE" sz="1600" dirty="0" err="1"/>
              <a:t>whether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connected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 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computer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 KVM </a:t>
            </a:r>
            <a:r>
              <a:rPr lang="de-DE" sz="1600" dirty="0" err="1"/>
              <a:t>system</a:t>
            </a:r>
            <a:r>
              <a:rPr lang="de-DE" sz="1600" dirty="0"/>
              <a:t>, </a:t>
            </a:r>
            <a:r>
              <a:rPr lang="de-DE" sz="1600" dirty="0" err="1"/>
              <a:t>mouse</a:t>
            </a:r>
            <a:r>
              <a:rPr lang="de-DE" sz="1600" dirty="0"/>
              <a:t> </a:t>
            </a:r>
            <a:r>
              <a:rPr lang="de-DE" sz="1600" dirty="0" err="1"/>
              <a:t>settings</a:t>
            </a:r>
            <a:r>
              <a:rPr lang="de-DE" sz="1600" dirty="0"/>
              <a:t> </a:t>
            </a:r>
            <a:r>
              <a:rPr lang="de-DE" sz="1600" dirty="0" err="1"/>
              <a:t>need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configured</a:t>
            </a:r>
            <a:r>
              <a:rPr lang="de-DE" sz="1600" dirty="0"/>
              <a:t>!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77B229F-324C-425B-9865-C51B4E84B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6C7697-1A2F-428D-8967-5B80715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958621"/>
            <a:ext cx="5839606" cy="34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</a:t>
            </a:r>
            <a:r>
              <a:rPr lang="de-DE" i="1" dirty="0"/>
              <a:t>Single Mouse Mode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819" y="1109154"/>
            <a:ext cx="1708635" cy="3262796"/>
          </a:xfrm>
        </p:spPr>
        <p:txBody>
          <a:bodyPr/>
          <a:lstStyle/>
          <a:p>
            <a:r>
              <a:rPr lang="de-DE" sz="1600" dirty="0"/>
              <a:t>…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endParaRPr lang="de-DE" sz="1600" dirty="0"/>
          </a:p>
          <a:p>
            <a:r>
              <a:rPr lang="de-DE" sz="1600" i="1" dirty="0"/>
              <a:t>Single Mouse Mode</a:t>
            </a:r>
          </a:p>
          <a:p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mouse</a:t>
            </a:r>
            <a:r>
              <a:rPr lang="de-DE" sz="1600" dirty="0"/>
              <a:t> </a:t>
            </a:r>
            <a:r>
              <a:rPr lang="de-DE" sz="1600" dirty="0" err="1"/>
              <a:t>pointer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„</a:t>
            </a:r>
            <a:r>
              <a:rPr lang="de-DE" sz="1600" dirty="0" err="1"/>
              <a:t>caught</a:t>
            </a:r>
            <a:r>
              <a:rPr lang="de-DE" sz="1600" dirty="0"/>
              <a:t>“ </a:t>
            </a:r>
            <a:r>
              <a:rPr lang="de-DE" sz="1600" dirty="0" err="1"/>
              <a:t>inside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remote </a:t>
            </a:r>
            <a:r>
              <a:rPr lang="de-DE" sz="1600" dirty="0" err="1"/>
              <a:t>session</a:t>
            </a:r>
            <a:r>
              <a:rPr lang="de-DE" sz="1600" dirty="0"/>
              <a:t> </a:t>
            </a:r>
            <a:r>
              <a:rPr lang="de-DE" sz="1600" dirty="0" err="1"/>
              <a:t>window</a:t>
            </a:r>
            <a:r>
              <a:rPr lang="de-DE" sz="1600" dirty="0"/>
              <a:t>! </a:t>
            </a: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Press ESC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i="1" dirty="0"/>
              <a:t>SMM.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77B229F-324C-425B-9865-C51B4E84B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6C7697-1A2F-428D-8967-5B80715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958621"/>
            <a:ext cx="5839606" cy="34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82B46-DA3F-4057-B1C2-A29EE19EE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Mouse Mode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DB96BB-33E7-4A63-8976-20C259DD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819" y="1109154"/>
            <a:ext cx="1708635" cy="3262796"/>
          </a:xfrm>
        </p:spPr>
        <p:txBody>
          <a:bodyPr/>
          <a:lstStyle/>
          <a:p>
            <a:r>
              <a:rPr lang="de-DE" sz="1600" i="1" dirty="0"/>
              <a:t>Absolute Mouse </a:t>
            </a:r>
            <a:br>
              <a:rPr lang="de-DE" sz="1600" i="1" dirty="0"/>
            </a:b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preferred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default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setup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ideal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R488-BIPHHL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connected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directly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remote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computer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</a:p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SIRA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attached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KVM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such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Draco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tera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mouse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configured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de-DE" sz="1600" i="1" dirty="0"/>
              <a:t>Single Mouse Mode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301D06-E94D-463C-A993-B95CD2B6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1" y="1950088"/>
            <a:ext cx="5839607" cy="12433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B17E6D-68C4-4ED7-82F2-60785656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035" y="2433912"/>
            <a:ext cx="1094747" cy="1008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10F44B-C7B8-4DBF-B810-D2C9D94BE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849" y="3099417"/>
            <a:ext cx="1209844" cy="704948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F6306D0-01D1-47BD-B55B-C98738059A1F}"/>
              </a:ext>
            </a:extLst>
          </p:cNvPr>
          <p:cNvSpPr/>
          <p:nvPr/>
        </p:nvSpPr>
        <p:spPr>
          <a:xfrm rot="20405545">
            <a:off x="1478339" y="3825114"/>
            <a:ext cx="1499004" cy="207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EEECC3B-CB42-4B93-A32C-E8F69E60D77C}"/>
              </a:ext>
            </a:extLst>
          </p:cNvPr>
          <p:cNvSpPr/>
          <p:nvPr/>
        </p:nvSpPr>
        <p:spPr>
          <a:xfrm rot="17644736">
            <a:off x="611561" y="294585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EF3DB9-E49C-4657-B861-0C81DCD718F8}"/>
              </a:ext>
            </a:extLst>
          </p:cNvPr>
          <p:cNvSpPr txBox="1"/>
          <p:nvPr/>
        </p:nvSpPr>
        <p:spPr>
          <a:xfrm>
            <a:off x="491285" y="3547707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Selecting Single Mouse Mode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49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via Windows Client </a:t>
            </a:r>
            <a:r>
              <a:rPr lang="de-DE" dirty="0" err="1"/>
              <a:t>dynamically</a:t>
            </a: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9125B34-030A-40F5-B7B4-A0D6F1DDC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34" y="1052974"/>
            <a:ext cx="3938357" cy="3267739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Open a Browser and type in </a:t>
            </a:r>
            <a:r>
              <a:rPr lang="de-DE" dirty="0" err="1"/>
              <a:t>the</a:t>
            </a:r>
            <a:r>
              <a:rPr lang="de-DE" dirty="0"/>
              <a:t> IP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Draco SIRA, </a:t>
            </a:r>
            <a:br>
              <a:rPr lang="de-DE" dirty="0"/>
            </a:b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„/</a:t>
            </a:r>
            <a:r>
              <a:rPr lang="de-DE" dirty="0" err="1"/>
              <a:t>akc</a:t>
            </a:r>
            <a:r>
              <a:rPr lang="de-DE" dirty="0"/>
              <a:t>“!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https://192.168.100.88:443/akc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Ignore</a:t>
            </a:r>
            <a:r>
              <a:rPr lang="de-DE" dirty="0"/>
              <a:t> and </a:t>
            </a:r>
            <a:r>
              <a:rPr lang="de-DE" dirty="0" err="1"/>
              <a:t>confirm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notifications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,</a:t>
            </a:r>
            <a:r>
              <a:rPr lang="de-DE" dirty="0" err="1"/>
              <a:t>yet</a:t>
            </a:r>
            <a:r>
              <a:rPr lang="de-DE" dirty="0"/>
              <a:t> – </a:t>
            </a:r>
            <a:r>
              <a:rPr lang="de-DE" dirty="0" err="1"/>
              <a:t>then</a:t>
            </a:r>
            <a:r>
              <a:rPr lang="de-DE" dirty="0"/>
              <a:t> open „AKC </a:t>
            </a:r>
            <a:r>
              <a:rPr lang="de-DE" dirty="0" err="1"/>
              <a:t>deployment</a:t>
            </a:r>
            <a:r>
              <a:rPr lang="de-DE" dirty="0"/>
              <a:t>“.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Client will </a:t>
            </a:r>
            <a:r>
              <a:rPr lang="de-DE" dirty="0" err="1">
                <a:sym typeface="Wingdings" panose="05000000000000000000" pitchFamily="2" charset="2"/>
              </a:rPr>
              <a:t>start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53790B-9690-4135-81F0-19E223B931DF}"/>
              </a:ext>
            </a:extLst>
          </p:cNvPr>
          <p:cNvSpPr txBox="1"/>
          <p:nvPr/>
        </p:nvSpPr>
        <p:spPr>
          <a:xfrm>
            <a:off x="1697160" y="242773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45FD34-E043-4752-8D7A-A06AE5367A93}"/>
              </a:ext>
            </a:extLst>
          </p:cNvPr>
          <p:cNvSpPr txBox="1"/>
          <p:nvPr/>
        </p:nvSpPr>
        <p:spPr>
          <a:xfrm>
            <a:off x="1701803" y="277848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9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via Windows Client </a:t>
            </a:r>
            <a:r>
              <a:rPr lang="de-DE" dirty="0" err="1"/>
              <a:t>staticly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extracted</a:t>
            </a:r>
            <a:r>
              <a:rPr lang="de-DE" dirty="0"/>
              <a:t> Version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Sira</a:t>
            </a:r>
            <a:r>
              <a:rPr lang="de-DE" dirty="0"/>
              <a:t> Windows Client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IHSE.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Unzip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SIRA-Client.ZIP </a:t>
            </a:r>
            <a:r>
              <a:rPr lang="de-DE" dirty="0" err="1"/>
              <a:t>file</a:t>
            </a:r>
            <a:r>
              <a:rPr lang="de-DE" dirty="0"/>
              <a:t> and </a:t>
            </a:r>
            <a:r>
              <a:rPr lang="de-DE" dirty="0" err="1"/>
              <a:t>create</a:t>
            </a:r>
            <a:r>
              <a:rPr lang="de-DE" dirty="0"/>
              <a:t> a link </a:t>
            </a:r>
            <a:r>
              <a:rPr lang="de-DE" dirty="0" err="1"/>
              <a:t>of</a:t>
            </a:r>
            <a:r>
              <a:rPr lang="de-DE" dirty="0"/>
              <a:t> kxgui.exe and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desktop</a:t>
            </a:r>
            <a:br>
              <a:rPr lang="de-DE" dirty="0"/>
            </a:br>
            <a:endParaRPr lang="de-DE" dirty="0"/>
          </a:p>
          <a:p>
            <a:r>
              <a:rPr lang="de-DE" dirty="0"/>
              <a:t>Right-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kxgui.exe </a:t>
            </a:r>
            <a:r>
              <a:rPr lang="de-DE" dirty="0" err="1"/>
              <a:t>icon</a:t>
            </a:r>
            <a:r>
              <a:rPr lang="de-DE" dirty="0"/>
              <a:t> and follow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instructions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CC0452E-64F3-47AA-9259-429565126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643543"/>
            <a:ext cx="1426689" cy="17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via Windows Client </a:t>
            </a:r>
            <a:r>
              <a:rPr lang="de-DE" dirty="0" err="1"/>
              <a:t>staticly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Select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„Ziel“ („Target“) </a:t>
            </a:r>
            <a:r>
              <a:rPr lang="de-DE" dirty="0" err="1"/>
              <a:t>as</a:t>
            </a:r>
            <a:r>
              <a:rPr lang="de-DE" dirty="0"/>
              <a:t> high-</a:t>
            </a:r>
            <a:r>
              <a:rPr lang="de-DE" dirty="0" err="1"/>
              <a:t>lighted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screenshot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br>
              <a:rPr lang="de-DE" dirty="0"/>
            </a:br>
            <a:endParaRPr lang="de-DE" dirty="0"/>
          </a:p>
          <a:p>
            <a:r>
              <a:rPr lang="de-DE" dirty="0"/>
              <a:t>Change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after kxgui.exe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follows</a:t>
            </a:r>
            <a:r>
              <a:rPr lang="de-DE" dirty="0"/>
              <a:t> (in </a:t>
            </a:r>
            <a:r>
              <a:rPr lang="de-DE" dirty="0" err="1"/>
              <a:t>red</a:t>
            </a:r>
            <a:r>
              <a:rPr lang="de-DE" dirty="0"/>
              <a:t>):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"\\directory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unzipped</a:t>
            </a:r>
            <a:r>
              <a:rPr lang="de-DE" dirty="0"/>
              <a:t> SIRA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\kxgui.exe" </a:t>
            </a:r>
            <a:r>
              <a:rPr lang="de-DE" dirty="0">
                <a:solidFill>
                  <a:srgbClr val="FF0000"/>
                </a:solidFill>
              </a:rPr>
              <a:t>/host </a:t>
            </a:r>
            <a:r>
              <a:rPr lang="de-DE" b="1" i="1" dirty="0">
                <a:solidFill>
                  <a:srgbClr val="FF0000"/>
                </a:solidFill>
              </a:rPr>
              <a:t>IP </a:t>
            </a:r>
            <a:r>
              <a:rPr lang="de-DE" b="1" i="1" dirty="0" err="1">
                <a:solidFill>
                  <a:srgbClr val="FF0000"/>
                </a:solidFill>
              </a:rPr>
              <a:t>address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of</a:t>
            </a:r>
            <a:r>
              <a:rPr lang="de-DE" b="1" i="1" dirty="0">
                <a:solidFill>
                  <a:srgbClr val="FF0000"/>
                </a:solidFill>
              </a:rPr>
              <a:t> SIRA</a:t>
            </a:r>
            <a:r>
              <a:rPr lang="de-DE" dirty="0">
                <a:solidFill>
                  <a:srgbClr val="FF0000"/>
                </a:solidFill>
              </a:rPr>
              <a:t> /</a:t>
            </a:r>
            <a:r>
              <a:rPr lang="de-DE" dirty="0" err="1">
                <a:solidFill>
                  <a:srgbClr val="FF0000"/>
                </a:solidFill>
              </a:rPr>
              <a:t>port</a:t>
            </a:r>
            <a:r>
              <a:rPr lang="de-DE" dirty="0">
                <a:solidFill>
                  <a:srgbClr val="FF0000"/>
                </a:solidFill>
              </a:rPr>
              <a:t> 443 /</a:t>
            </a:r>
            <a:r>
              <a:rPr lang="de-DE" dirty="0" err="1">
                <a:solidFill>
                  <a:srgbClr val="FF0000"/>
                </a:solidFill>
              </a:rPr>
              <a:t>ssl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false</a:t>
            </a:r>
            <a:r>
              <a:rPr lang="de-DE" dirty="0">
                <a:solidFill>
                  <a:srgbClr val="FF0000"/>
                </a:solidFill>
              </a:rPr>
              <a:t> /</a:t>
            </a:r>
            <a:r>
              <a:rPr lang="de-DE" dirty="0" err="1">
                <a:solidFill>
                  <a:srgbClr val="FF0000"/>
                </a:solidFill>
              </a:rPr>
              <a:t>username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admin</a:t>
            </a:r>
            <a:r>
              <a:rPr lang="de-DE" dirty="0">
                <a:solidFill>
                  <a:srgbClr val="FF0000"/>
                </a:solidFill>
              </a:rPr>
              <a:t> /</a:t>
            </a:r>
            <a:r>
              <a:rPr lang="de-DE" dirty="0" err="1">
                <a:solidFill>
                  <a:srgbClr val="FF0000"/>
                </a:solidFill>
              </a:rPr>
              <a:t>password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admin</a:t>
            </a:r>
            <a:r>
              <a:rPr lang="de-DE" dirty="0">
                <a:solidFill>
                  <a:srgbClr val="FF0000"/>
                </a:solidFill>
              </a:rPr>
              <a:t> /</a:t>
            </a:r>
            <a:r>
              <a:rPr lang="de-DE" dirty="0" err="1">
                <a:solidFill>
                  <a:srgbClr val="FF0000"/>
                </a:solidFill>
              </a:rPr>
              <a:t>portid</a:t>
            </a:r>
            <a:r>
              <a:rPr lang="de-DE" dirty="0">
                <a:solidFill>
                  <a:srgbClr val="FF0000"/>
                </a:solidFill>
              </a:rPr>
              <a:t> 1 /</a:t>
            </a:r>
            <a:r>
              <a:rPr lang="de-DE" dirty="0" err="1">
                <a:solidFill>
                  <a:srgbClr val="FF0000"/>
                </a:solidFill>
              </a:rPr>
              <a:t>portname</a:t>
            </a:r>
            <a:r>
              <a:rPr lang="de-DE" dirty="0">
                <a:solidFill>
                  <a:srgbClr val="FF0000"/>
                </a:solidFill>
              </a:rPr>
              <a:t> "Port 1</a:t>
            </a:r>
            <a:r>
              <a:rPr lang="de-DE" dirty="0"/>
              <a:t>“</a:t>
            </a:r>
          </a:p>
          <a:p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and </a:t>
            </a:r>
            <a:r>
              <a:rPr lang="de-DE" dirty="0" err="1"/>
              <a:t>doubleclick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a remote </a:t>
            </a:r>
            <a:r>
              <a:rPr lang="de-DE" dirty="0" err="1"/>
              <a:t>connection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B36DEE8-7599-428C-82A8-4FCB2B19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421" y="842963"/>
            <a:ext cx="2939584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SIRA –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prompted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screen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Port Access </a:t>
            </a:r>
            <a:r>
              <a:rPr lang="de-DE" dirty="0" err="1"/>
              <a:t>with</a:t>
            </a:r>
            <a:r>
              <a:rPr lang="de-DE" dirty="0"/>
              <a:t> a Preview Image, </a:t>
            </a:r>
            <a:r>
              <a:rPr lang="de-DE" dirty="0" err="1"/>
              <a:t>if</a:t>
            </a:r>
            <a:r>
              <a:rPr lang="de-DE" dirty="0"/>
              <a:t> a source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!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„Connect“ </a:t>
            </a:r>
            <a:r>
              <a:rPr lang="de-DE" dirty="0" err="1"/>
              <a:t>button</a:t>
            </a:r>
            <a:r>
              <a:rPr lang="de-DE" dirty="0"/>
              <a:t> will </a:t>
            </a:r>
            <a:r>
              <a:rPr lang="de-DE" dirty="0" err="1"/>
              <a:t>start</a:t>
            </a:r>
            <a:r>
              <a:rPr lang="de-DE" dirty="0"/>
              <a:t> a Browser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allowing</a:t>
            </a:r>
            <a:r>
              <a:rPr lang="de-DE" dirty="0"/>
              <a:t> KVM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source.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bar will prompt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menus</a:t>
            </a:r>
            <a:r>
              <a:rPr lang="de-DE" dirty="0"/>
              <a:t>.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C6BF4B6-82B8-49D0-A0F3-F1F1F389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439890"/>
            <a:ext cx="3987800" cy="24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via Windows/Linux Client </a:t>
            </a:r>
            <a:r>
              <a:rPr lang="de-DE" dirty="0" err="1"/>
              <a:t>dynamically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776" y="843735"/>
            <a:ext cx="8208912" cy="368699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Direc</a:t>
            </a:r>
            <a:r>
              <a:rPr lang="de-DE" b="1" dirty="0"/>
              <a:t> Port Access </a:t>
            </a:r>
            <a:r>
              <a:rPr lang="de-DE" b="1" dirty="0" err="1"/>
              <a:t>using</a:t>
            </a:r>
            <a:r>
              <a:rPr lang="de-DE" b="1" dirty="0"/>
              <a:t> a Linux Client</a:t>
            </a:r>
          </a:p>
          <a:p>
            <a:endParaRPr lang="de-DE" b="1" dirty="0"/>
          </a:p>
          <a:p>
            <a:r>
              <a:rPr lang="de-DE" b="1" dirty="0">
                <a:hlinkClick r:id="rId3"/>
              </a:rPr>
              <a:t>https://IPaddress/dpa.asp?username=username&amp;password=password&amp;port=1&amp;client=vkcs</a:t>
            </a:r>
            <a:br>
              <a:rPr lang="de-DE" b="1" dirty="0"/>
            </a:br>
            <a:endParaRPr lang="de-DE" b="1" dirty="0"/>
          </a:p>
          <a:p>
            <a:pPr marL="0" indent="0">
              <a:buNone/>
            </a:pPr>
            <a:r>
              <a:rPr lang="de-DE" b="1" dirty="0" err="1"/>
              <a:t>Direct</a:t>
            </a:r>
            <a:r>
              <a:rPr lang="de-DE" b="1" dirty="0"/>
              <a:t> Access </a:t>
            </a:r>
            <a:r>
              <a:rPr lang="de-DE" b="1" dirty="0" err="1"/>
              <a:t>using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Windows Client</a:t>
            </a:r>
            <a:br>
              <a:rPr lang="de-DE" b="1" dirty="0"/>
            </a:br>
            <a:endParaRPr lang="de-DE" b="1" dirty="0"/>
          </a:p>
          <a:p>
            <a:r>
              <a:rPr lang="de-DE" b="1" dirty="0">
                <a:hlinkClick r:id="rId4"/>
              </a:rPr>
              <a:t>https://IPaddress/dpa.asp?username=username&amp;password=password&amp;port=1&amp;client=akc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e.g.  </a:t>
            </a:r>
            <a:r>
              <a:rPr lang="de-DE" b="1" dirty="0" err="1"/>
              <a:t>Logging</a:t>
            </a:r>
            <a:r>
              <a:rPr lang="de-DE" b="1" dirty="0"/>
              <a:t> in on Windows Client </a:t>
            </a:r>
            <a:r>
              <a:rPr lang="de-DE" b="1" dirty="0" err="1"/>
              <a:t>Direct</a:t>
            </a:r>
            <a:r>
              <a:rPr lang="de-DE" b="1" dirty="0"/>
              <a:t> Access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user</a:t>
            </a:r>
            <a:r>
              <a:rPr lang="de-DE" b="1" dirty="0"/>
              <a:t> „</a:t>
            </a:r>
            <a:r>
              <a:rPr lang="de-DE" b="1" dirty="0" err="1"/>
              <a:t>admin</a:t>
            </a:r>
            <a:r>
              <a:rPr lang="de-DE" b="1" dirty="0"/>
              <a:t>“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pwd</a:t>
            </a:r>
            <a:r>
              <a:rPr lang="de-DE" b="1" dirty="0"/>
              <a:t> „</a:t>
            </a:r>
            <a:r>
              <a:rPr lang="de-DE" b="1" dirty="0" err="1"/>
              <a:t>admin</a:t>
            </a:r>
            <a:r>
              <a:rPr lang="de-DE" b="1" dirty="0"/>
              <a:t>“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b="1" dirty="0">
                <a:solidFill>
                  <a:srgbClr val="ED7D31"/>
                </a:solidFill>
              </a:rPr>
              <a:t>https://IPaddress/dpa.asp?username=admin&amp;password=admin&amp;port=1&amp;client=akc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2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4EF2-C1C3-444C-B2AF-DC16893A0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The Dock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63CAAB-4062-45EA-B0D6-B521ED8C98F0}"/>
              </a:ext>
            </a:extLst>
          </p:cNvPr>
          <p:cNvSpPr/>
          <p:nvPr/>
        </p:nvSpPr>
        <p:spPr>
          <a:xfrm>
            <a:off x="467544" y="8435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Client offers different modes of operation.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These are available via the Dock located at the upper edge of the screen.</a:t>
            </a:r>
          </a:p>
          <a:p>
            <a:pPr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Best to start of with the connection properties: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4B691-2B5E-477B-83DE-147C72F7836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796872"/>
            <a:ext cx="5760720" cy="24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55901D6-2A5B-4009-92EC-6DBAC1FD0CCA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9551"/>
            <a:ext cx="176212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4EF2-C1C3-444C-B2AF-DC16893A0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Connection Properties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63CAAB-4062-45EA-B0D6-B521ED8C98F0}"/>
              </a:ext>
            </a:extLst>
          </p:cNvPr>
          <p:cNvSpPr/>
          <p:nvPr/>
        </p:nvSpPr>
        <p:spPr>
          <a:xfrm>
            <a:off x="4581988" y="915566"/>
            <a:ext cx="40944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properties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show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current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video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encoding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settings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allow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changing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encoder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parameters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optimize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performance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usibility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Usually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Automatic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deals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all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circumstances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current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status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inof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shows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video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resolution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transmitted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delivered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framerate and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bandwidth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utilization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0A2015-92EF-4EBF-99B1-2E9D4A84A41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3961"/>
            <a:ext cx="3876675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26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4EF2-C1C3-444C-B2AF-DC16893A0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Tools-Options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63CAAB-4062-45EA-B0D6-B521ED8C98F0}"/>
              </a:ext>
            </a:extLst>
          </p:cNvPr>
          <p:cNvSpPr/>
          <p:nvPr/>
        </p:nvSpPr>
        <p:spPr>
          <a:xfrm>
            <a:off x="4581988" y="915566"/>
            <a:ext cx="40944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Client launch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parameters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defined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within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menu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„Tools“, 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submenu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„Options“.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</a:t>
            </a:r>
            <a:r>
              <a:rPr lang="de-DE" sz="140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Mode: 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FullScreen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1:1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target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resolution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Monitor:</a:t>
            </a: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client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PC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multiple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monitors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monitor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chosen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client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starts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session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Cursor Shape: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defines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style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local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leading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mouse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pointer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Other:</a:t>
            </a:r>
          </a:p>
          <a:p>
            <a:pPr>
              <a:spcAft>
                <a:spcPts val="0"/>
              </a:spcAft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choose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appearence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session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window</a:t>
            </a:r>
            <a:b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</a:rPr>
              <a:t>Enable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„</a:t>
            </a:r>
            <a:r>
              <a:rPr lang="de-DE" sz="1400" b="1" dirty="0">
                <a:latin typeface="Arial" panose="020B0604020202020204" pitchFamily="34" charset="0"/>
                <a:ea typeface="Calibri" panose="020F0502020204030204" pitchFamily="34" charset="0"/>
              </a:rPr>
              <a:t>Single Mouse Cursor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“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2C080-43D5-43F3-A4B5-655CA7A2DEEA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5"/>
            <a:ext cx="2952328" cy="360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40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221349-74F5-44DA-884D-FC1FB327C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Keyboard Menu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FFC05B-4803-420D-9364-42C4E3F6A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208"/>
          <a:stretch/>
        </p:blipFill>
        <p:spPr>
          <a:xfrm>
            <a:off x="467544" y="873885"/>
            <a:ext cx="2663527" cy="16584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7569959-2F3D-48ED-9676-AFB2FDAB3DE3}"/>
              </a:ext>
            </a:extLst>
          </p:cNvPr>
          <p:cNvSpPr txBox="1"/>
          <p:nvPr/>
        </p:nvSpPr>
        <p:spPr>
          <a:xfrm>
            <a:off x="3347865" y="987574"/>
            <a:ext cx="5256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keystroke</a:t>
            </a:r>
            <a:r>
              <a:rPr lang="de-DE" sz="1400" dirty="0"/>
              <a:t> </a:t>
            </a:r>
            <a:r>
              <a:rPr lang="de-DE" sz="1400" dirty="0" err="1"/>
              <a:t>commands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not </a:t>
            </a:r>
            <a:r>
              <a:rPr lang="de-DE" sz="1400" dirty="0" err="1"/>
              <a:t>simply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transferred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remote PC. Special </a:t>
            </a:r>
            <a:r>
              <a:rPr lang="de-DE" sz="1400" dirty="0" err="1"/>
              <a:t>Macros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required</a:t>
            </a:r>
            <a:r>
              <a:rPr lang="de-DE" sz="1400" dirty="0"/>
              <a:t>, such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preconfigured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CTRL-ALT-DEL.</a:t>
            </a:r>
            <a:br>
              <a:rPr lang="de-DE" sz="1400" dirty="0"/>
            </a:br>
            <a:r>
              <a:rPr lang="de-DE" sz="1400" dirty="0"/>
              <a:t>Additional </a:t>
            </a:r>
            <a:r>
              <a:rPr lang="de-DE" sz="1400" dirty="0" err="1"/>
              <a:t>Macros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edited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menu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  <a:r>
              <a:rPr lang="de-DE" sz="1400" dirty="0" err="1"/>
              <a:t>quite</a:t>
            </a:r>
            <a:r>
              <a:rPr lang="de-DE" sz="1400" dirty="0"/>
              <a:t> </a:t>
            </a:r>
            <a:r>
              <a:rPr lang="de-DE" sz="1400" dirty="0" err="1"/>
              <a:t>easily</a:t>
            </a:r>
            <a:r>
              <a:rPr lang="de-DE" sz="1400" dirty="0"/>
              <a:t>.</a:t>
            </a:r>
          </a:p>
          <a:p>
            <a:r>
              <a:rPr lang="de-DE" sz="1400" dirty="0" err="1"/>
              <a:t>Simply</a:t>
            </a:r>
            <a:r>
              <a:rPr lang="de-DE" sz="1400" dirty="0"/>
              <a:t> follow </a:t>
            </a:r>
            <a:r>
              <a:rPr lang="de-DE" sz="1400" dirty="0" err="1"/>
              <a:t>the</a:t>
            </a:r>
            <a:r>
              <a:rPr lang="de-DE" sz="1400" dirty="0"/>
              <a:t> Wizard. (e.g. Hotkey </a:t>
            </a:r>
            <a:r>
              <a:rPr lang="de-DE" sz="1400" dirty="0" err="1"/>
              <a:t>commands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bring </a:t>
            </a:r>
            <a:r>
              <a:rPr lang="de-DE" sz="1400" dirty="0" err="1"/>
              <a:t>the</a:t>
            </a:r>
            <a:r>
              <a:rPr lang="de-DE" sz="1400" dirty="0"/>
              <a:t> Draco </a:t>
            </a:r>
            <a:r>
              <a:rPr lang="de-DE" sz="1400" dirty="0" err="1"/>
              <a:t>tera</a:t>
            </a:r>
            <a:r>
              <a:rPr lang="de-DE" sz="1400" dirty="0"/>
              <a:t> OSD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execute</a:t>
            </a:r>
            <a:r>
              <a:rPr lang="de-DE" sz="1400" dirty="0"/>
              <a:t> a </a:t>
            </a:r>
            <a:r>
              <a:rPr lang="de-DE" sz="1400" dirty="0" err="1"/>
              <a:t>switching</a:t>
            </a:r>
            <a:r>
              <a:rPr lang="de-DE" sz="1400" dirty="0"/>
              <a:t> </a:t>
            </a:r>
            <a:r>
              <a:rPr lang="de-DE" sz="1400" dirty="0" err="1"/>
              <a:t>command</a:t>
            </a:r>
            <a:r>
              <a:rPr lang="de-DE" sz="1400" dirty="0"/>
              <a:t>. </a:t>
            </a:r>
            <a:r>
              <a:rPr lang="de-DE" sz="1400" dirty="0" err="1"/>
              <a:t>Defined</a:t>
            </a:r>
            <a:r>
              <a:rPr lang="de-DE" sz="1400" dirty="0"/>
              <a:t> </a:t>
            </a:r>
            <a:r>
              <a:rPr lang="de-DE" sz="1400" dirty="0" err="1"/>
              <a:t>Macros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exported</a:t>
            </a:r>
            <a:r>
              <a:rPr lang="de-DE" sz="1400" dirty="0"/>
              <a:t> and </a:t>
            </a:r>
            <a:r>
              <a:rPr lang="de-DE" sz="1400" dirty="0" err="1"/>
              <a:t>imported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backup</a:t>
            </a:r>
            <a:r>
              <a:rPr lang="de-DE" sz="1400" dirty="0"/>
              <a:t> </a:t>
            </a:r>
            <a:r>
              <a:rPr lang="de-DE" sz="1400" dirty="0" err="1"/>
              <a:t>reason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deployment</a:t>
            </a:r>
            <a:r>
              <a:rPr lang="de-DE" sz="1400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3D8B2E-561F-4B0A-8166-84BD4408E0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2611198"/>
            <a:ext cx="2083495" cy="1442129"/>
          </a:xfrm>
          <a:prstGeom prst="rect">
            <a:avLst/>
          </a:prstGeom>
        </p:spPr>
      </p:pic>
      <p:sp>
        <p:nvSpPr>
          <p:cNvPr id="9" name="Pfeil: nach rechts gekrümmt 8">
            <a:extLst>
              <a:ext uri="{FF2B5EF4-FFF2-40B4-BE49-F238E27FC236}">
                <a16:creationId xmlns:a16="http://schemas.microsoft.com/office/drawing/2014/main" id="{4F307DEE-DC2B-43E7-A912-C204150137EF}"/>
              </a:ext>
            </a:extLst>
          </p:cNvPr>
          <p:cNvSpPr/>
          <p:nvPr/>
        </p:nvSpPr>
        <p:spPr>
          <a:xfrm>
            <a:off x="899592" y="1703094"/>
            <a:ext cx="648072" cy="13007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7C2089-BC10-454B-9A08-412CA56D5D15}"/>
              </a:ext>
            </a:extLst>
          </p:cNvPr>
          <p:cNvSpPr txBox="1"/>
          <p:nvPr/>
        </p:nvSpPr>
        <p:spPr>
          <a:xfrm>
            <a:off x="4139952" y="2611198"/>
            <a:ext cx="4464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Also </a:t>
            </a:r>
            <a:r>
              <a:rPr lang="de-DE" sz="1400" dirty="0" err="1"/>
              <a:t>complete</a:t>
            </a:r>
            <a:r>
              <a:rPr lang="de-DE" sz="1400" dirty="0"/>
              <a:t> </a:t>
            </a:r>
            <a:r>
              <a:rPr lang="de-DE" sz="1400" dirty="0" err="1"/>
              <a:t>text</a:t>
            </a:r>
            <a:r>
              <a:rPr lang="de-DE" sz="1400" dirty="0"/>
              <a:t> 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pasted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b="1" i="1" dirty="0"/>
              <a:t>Send Text </a:t>
            </a:r>
            <a:r>
              <a:rPr lang="de-DE" sz="1400" b="1" i="1" dirty="0" err="1"/>
              <a:t>to</a:t>
            </a:r>
            <a:r>
              <a:rPr lang="de-DE" sz="1400" b="1" i="1" dirty="0"/>
              <a:t> Target </a:t>
            </a:r>
            <a:r>
              <a:rPr lang="de-DE" sz="1400" dirty="0" err="1"/>
              <a:t>window</a:t>
            </a:r>
            <a:r>
              <a:rPr lang="de-DE" sz="1400" dirty="0"/>
              <a:t> and all </a:t>
            </a:r>
            <a:r>
              <a:rPr lang="de-DE" sz="1400" dirty="0" err="1"/>
              <a:t>characters</a:t>
            </a:r>
            <a:r>
              <a:rPr lang="de-DE" sz="1400" dirty="0"/>
              <a:t>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transfered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992C6F-7D49-4005-A422-41E635702E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3147813"/>
            <a:ext cx="1656184" cy="1467981"/>
          </a:xfrm>
          <a:prstGeom prst="rect">
            <a:avLst/>
          </a:prstGeom>
        </p:spPr>
      </p:pic>
      <p:cxnSp>
        <p:nvCxnSpPr>
          <p:cNvPr id="13" name="Verbinder: gekrümmt 12">
            <a:extLst>
              <a:ext uri="{FF2B5EF4-FFF2-40B4-BE49-F238E27FC236}">
                <a16:creationId xmlns:a16="http://schemas.microsoft.com/office/drawing/2014/main" id="{DC7EE610-1624-4081-B9ED-E612B34919DB}"/>
              </a:ext>
            </a:extLst>
          </p:cNvPr>
          <p:cNvCxnSpPr/>
          <p:nvPr/>
        </p:nvCxnSpPr>
        <p:spPr>
          <a:xfrm>
            <a:off x="3622804" y="3061406"/>
            <a:ext cx="1178313" cy="50405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30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221349-74F5-44DA-884D-FC1FB327C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Video Menu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569959-2F3D-48ED-9676-AFB2FDAB3DE3}"/>
              </a:ext>
            </a:extLst>
          </p:cNvPr>
          <p:cNvSpPr txBox="1"/>
          <p:nvPr/>
        </p:nvSpPr>
        <p:spPr>
          <a:xfrm>
            <a:off x="3419103" y="1887011"/>
            <a:ext cx="5256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Refresh Screen</a:t>
            </a:r>
            <a:r>
              <a:rPr lang="de-DE" sz="1400" dirty="0"/>
              <a:t>: </a:t>
            </a:r>
          </a:p>
          <a:p>
            <a:r>
              <a:rPr lang="de-DE" sz="1400" dirty="0"/>
              <a:t>In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artifacts</a:t>
            </a:r>
            <a:r>
              <a:rPr lang="de-DE" sz="1400" dirty="0"/>
              <a:t> </a:t>
            </a:r>
            <a:r>
              <a:rPr lang="de-DE" sz="1400" dirty="0" err="1"/>
              <a:t>occur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screen and </a:t>
            </a:r>
            <a:r>
              <a:rPr lang="de-DE" sz="1400" dirty="0" err="1"/>
              <a:t>remain</a:t>
            </a:r>
            <a:r>
              <a:rPr lang="de-DE" sz="1400" dirty="0"/>
              <a:t> </a:t>
            </a:r>
            <a:r>
              <a:rPr lang="de-DE" sz="1400" dirty="0" err="1"/>
              <a:t>there</a:t>
            </a:r>
            <a:r>
              <a:rPr lang="de-DE" sz="1400" dirty="0"/>
              <a:t>, a screen </a:t>
            </a:r>
            <a:r>
              <a:rPr lang="de-DE" sz="1400" dirty="0" err="1"/>
              <a:t>refresh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triggered</a:t>
            </a:r>
            <a:r>
              <a:rPr lang="de-DE" sz="1400" dirty="0"/>
              <a:t>.</a:t>
            </a:r>
            <a:br>
              <a:rPr lang="de-DE" sz="1400" dirty="0"/>
            </a:br>
            <a:br>
              <a:rPr lang="de-DE" sz="1400" dirty="0"/>
            </a:br>
            <a:r>
              <a:rPr lang="de-DE" sz="1400" b="1" dirty="0"/>
              <a:t>Screenshot </a:t>
            </a:r>
            <a:r>
              <a:rPr lang="de-DE" sz="1400" b="1" dirty="0" err="1"/>
              <a:t>from</a:t>
            </a:r>
            <a:r>
              <a:rPr lang="de-DE" sz="1400" b="1" dirty="0"/>
              <a:t> Target</a:t>
            </a:r>
            <a:r>
              <a:rPr lang="de-DE" sz="1400" dirty="0"/>
              <a:t>:</a:t>
            </a:r>
            <a:br>
              <a:rPr lang="de-DE" sz="1400" dirty="0"/>
            </a:br>
            <a:r>
              <a:rPr lang="de-DE" sz="1400" dirty="0"/>
              <a:t>A </a:t>
            </a:r>
            <a:r>
              <a:rPr lang="de-DE" sz="1400" dirty="0" err="1"/>
              <a:t>screenshot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 </a:t>
            </a:r>
            <a:r>
              <a:rPr lang="de-DE" sz="1400" dirty="0" err="1"/>
              <a:t>computer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made</a:t>
            </a:r>
            <a:r>
              <a:rPr lang="de-DE" sz="1400" dirty="0"/>
              <a:t> and </a:t>
            </a:r>
            <a:r>
              <a:rPr lang="de-DE" sz="1400" dirty="0" err="1"/>
              <a:t>stored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client</a:t>
            </a:r>
            <a:r>
              <a:rPr lang="de-DE" sz="1400" dirty="0"/>
              <a:t> PC.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8FE7-BA59-48EF-B669-E941E6C3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73BC430-6A9A-425E-8267-2FC5EC45579C}"/>
              </a:ext>
            </a:extLst>
          </p:cNvPr>
          <p:cNvPicPr/>
          <p:nvPr/>
        </p:nvPicPr>
        <p:blipFill rotWithShape="1">
          <a:blip r:embed="rId2"/>
          <a:srcRect r="30000"/>
          <a:stretch/>
        </p:blipFill>
        <p:spPr>
          <a:xfrm>
            <a:off x="481892" y="843735"/>
            <a:ext cx="4032488" cy="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9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221349-74F5-44DA-884D-FC1FB327C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View Menu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569959-2F3D-48ED-9676-AFB2FDAB3DE3}"/>
              </a:ext>
            </a:extLst>
          </p:cNvPr>
          <p:cNvSpPr txBox="1"/>
          <p:nvPr/>
        </p:nvSpPr>
        <p:spPr>
          <a:xfrm>
            <a:off x="3419103" y="1887011"/>
            <a:ext cx="52565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Depending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User </a:t>
            </a:r>
            <a:r>
              <a:rPr lang="de-DE" sz="1400" dirty="0" err="1"/>
              <a:t>rights</a:t>
            </a:r>
            <a:r>
              <a:rPr lang="de-DE" sz="1400" dirty="0"/>
              <a:t>,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four</a:t>
            </a:r>
            <a:r>
              <a:rPr lang="de-DE" sz="1400" dirty="0"/>
              <a:t> </a:t>
            </a:r>
            <a:r>
              <a:rPr lang="de-DE" sz="1400" dirty="0" err="1"/>
              <a:t>options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available</a:t>
            </a:r>
            <a:r>
              <a:rPr lang="de-DE" sz="1400" dirty="0"/>
              <a:t> in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menu</a:t>
            </a:r>
            <a:r>
              <a:rPr lang="de-DE" sz="1400" dirty="0"/>
              <a:t>:</a:t>
            </a:r>
            <a:br>
              <a:rPr lang="de-DE" sz="1400" dirty="0"/>
            </a:br>
            <a:br>
              <a:rPr lang="de-DE" sz="1400" b="1" dirty="0"/>
            </a:br>
            <a:r>
              <a:rPr lang="de-DE" sz="1400" b="1" dirty="0"/>
              <a:t>Tool Bar</a:t>
            </a:r>
            <a:r>
              <a:rPr lang="de-DE" sz="1400" dirty="0"/>
              <a:t>: 	Show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Hide</a:t>
            </a:r>
            <a:r>
              <a:rPr lang="de-DE" sz="1400" dirty="0"/>
              <a:t> Toolbar </a:t>
            </a:r>
          </a:p>
          <a:p>
            <a:endParaRPr lang="de-DE" sz="1400" dirty="0"/>
          </a:p>
          <a:p>
            <a:r>
              <a:rPr lang="de-DE" sz="1400" b="1" dirty="0"/>
              <a:t>Status Bar</a:t>
            </a:r>
            <a:r>
              <a:rPr lang="de-DE" sz="1400" dirty="0"/>
              <a:t>: 	Show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Hide</a:t>
            </a:r>
            <a:r>
              <a:rPr lang="de-DE" sz="1400" dirty="0"/>
              <a:t> Status Bar</a:t>
            </a:r>
            <a:br>
              <a:rPr lang="de-DE" sz="1400" dirty="0"/>
            </a:br>
            <a:br>
              <a:rPr lang="de-DE" sz="1400" dirty="0"/>
            </a:br>
            <a:r>
              <a:rPr lang="de-DE" sz="1400" b="1" dirty="0" err="1"/>
              <a:t>Scale</a:t>
            </a:r>
            <a:r>
              <a:rPr lang="de-DE" sz="1400" b="1" dirty="0"/>
              <a:t> Video</a:t>
            </a:r>
            <a:r>
              <a:rPr lang="de-DE" sz="1400" dirty="0"/>
              <a:t>: Scales </a:t>
            </a:r>
            <a:r>
              <a:rPr lang="de-DE" sz="1400" dirty="0" err="1"/>
              <a:t>the</a:t>
            </a:r>
            <a:r>
              <a:rPr lang="de-DE" sz="1400" dirty="0"/>
              <a:t> source </a:t>
            </a:r>
            <a:r>
              <a:rPr lang="de-DE" sz="1400" dirty="0" err="1"/>
              <a:t>video</a:t>
            </a:r>
            <a:r>
              <a:rPr lang="de-DE" sz="1400" dirty="0"/>
              <a:t> </a:t>
            </a:r>
            <a:r>
              <a:rPr lang="de-DE" sz="1400" dirty="0" err="1"/>
              <a:t>output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Windows Client 	</a:t>
            </a:r>
            <a:r>
              <a:rPr lang="de-DE" sz="1400" dirty="0" err="1"/>
              <a:t>window</a:t>
            </a:r>
            <a:r>
              <a:rPr lang="de-DE" sz="1400" dirty="0"/>
              <a:t> </a:t>
            </a:r>
            <a:r>
              <a:rPr lang="de-DE" sz="1400" dirty="0" err="1"/>
              <a:t>size</a:t>
            </a:r>
            <a:r>
              <a:rPr lang="de-DE" sz="1400" dirty="0"/>
              <a:t> </a:t>
            </a:r>
          </a:p>
          <a:p>
            <a:r>
              <a:rPr lang="de-DE" sz="1400" b="1" dirty="0" err="1"/>
              <a:t>Full</a:t>
            </a:r>
            <a:r>
              <a:rPr lang="de-DE" sz="1400" b="1" dirty="0"/>
              <a:t> Screen</a:t>
            </a:r>
            <a:r>
              <a:rPr lang="de-DE" sz="1400" dirty="0"/>
              <a:t>:  </a:t>
            </a:r>
            <a:r>
              <a:rPr lang="de-DE" sz="1400" dirty="0" err="1"/>
              <a:t>Maximizes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Client </a:t>
            </a:r>
            <a:r>
              <a:rPr lang="de-DE" sz="1400" dirty="0" err="1"/>
              <a:t>window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fit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pysical</a:t>
            </a:r>
            <a:r>
              <a:rPr lang="de-DE" sz="1400" dirty="0"/>
              <a:t> screen 	</a:t>
            </a:r>
            <a:r>
              <a:rPr lang="de-DE" sz="1400" dirty="0" err="1"/>
              <a:t>resolution</a:t>
            </a:r>
            <a:r>
              <a:rPr lang="de-DE" sz="1400" dirty="0"/>
              <a:t> –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window</a:t>
            </a:r>
            <a:r>
              <a:rPr lang="de-DE" sz="1400" dirty="0"/>
              <a:t> </a:t>
            </a:r>
            <a:r>
              <a:rPr lang="de-DE" sz="1400" dirty="0" err="1"/>
              <a:t>frames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visible.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C4504CB8-F03A-4FEC-9CD4-18D96C99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81316"/>
            <a:ext cx="4964550" cy="8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2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4EF2-C1C3-444C-B2AF-DC16893A0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Mouse Menu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63CAAB-4062-45EA-B0D6-B521ED8C98F0}"/>
              </a:ext>
            </a:extLst>
          </p:cNvPr>
          <p:cNvSpPr/>
          <p:nvPr/>
        </p:nvSpPr>
        <p:spPr>
          <a:xfrm>
            <a:off x="4581988" y="915566"/>
            <a:ext cx="40944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Mouse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settings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impportant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proper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usibility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remote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sessions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emouse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pointer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client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target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computer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aligned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SIRA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gsteway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KVM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system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b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Single Mouse Cursor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must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chosen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SIRA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straight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PC (R488-BIPHHL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only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resuklts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achieved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„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Absolute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setting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Cursor Shape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also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defined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four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variations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When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using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b="1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Single Mouse Cursor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mouse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caught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inside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session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Inorder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escape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hotkey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b="1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LCTRL-LALT-O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i="1" dirty="0" err="1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used</a:t>
            </a:r>
            <a:r>
              <a:rPr lang="de-DE" sz="1400" i="1" dirty="0">
                <a:solidFill>
                  <a:srgbClr val="ED7D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de-DE" sz="1200" i="1" dirty="0">
              <a:solidFill>
                <a:srgbClr val="ED7D3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E6B055-CF80-43C8-AD75-D34E6593E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69" y="1131590"/>
            <a:ext cx="3078719" cy="8183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157A9FF-E35A-463D-8CB4-7517732CE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17" t="-2089" r="8459" b="2089"/>
          <a:stretch/>
        </p:blipFill>
        <p:spPr>
          <a:xfrm>
            <a:off x="463958" y="2025997"/>
            <a:ext cx="4023326" cy="21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0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4EF2-C1C3-444C-B2AF-DC16893A0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SIRA Windows Client – </a:t>
            </a:r>
            <a:r>
              <a:rPr lang="de-DE" dirty="0" err="1"/>
              <a:t>Important</a:t>
            </a:r>
            <a:r>
              <a:rPr lang="de-DE" dirty="0"/>
              <a:t> Hotkeys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63CAAB-4062-45EA-B0D6-B521ED8C98F0}"/>
              </a:ext>
            </a:extLst>
          </p:cNvPr>
          <p:cNvSpPr/>
          <p:nvPr/>
        </p:nvSpPr>
        <p:spPr>
          <a:xfrm>
            <a:off x="462782" y="915566"/>
            <a:ext cx="72775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Hotkeys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available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SIRA Windows Client:</a:t>
            </a: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Terminating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session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				LCTRL-LALT-Q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Toggle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between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Single Mouse Cursor and Absolute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		LCTRL-LALT-O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Toggle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between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Fullscreen 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		LCTRL-LALT-M</a:t>
            </a: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Toggle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image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scaling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					LCTRL-LALT-S</a:t>
            </a: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 Hotkeys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user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configurable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 The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above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listed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commands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default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Hotkeys and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changed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708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C7A40-AFA9-4E8D-A02D-494B79102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Checking / </a:t>
            </a:r>
            <a:r>
              <a:rPr lang="de-DE" dirty="0" err="1"/>
              <a:t>Updating</a:t>
            </a:r>
            <a:r>
              <a:rPr lang="de-DE" dirty="0"/>
              <a:t> Firmware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CD16853-F089-48BE-9DC9-58D6150C27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Select Maintenance and </a:t>
            </a:r>
            <a:r>
              <a:rPr lang="de-DE" dirty="0" err="1"/>
              <a:t>choose</a:t>
            </a:r>
            <a:r>
              <a:rPr lang="de-DE" dirty="0"/>
              <a:t> „Firmware </a:t>
            </a:r>
            <a:r>
              <a:rPr lang="de-DE" dirty="0" err="1"/>
              <a:t>History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</a:t>
            </a:r>
            <a:r>
              <a:rPr lang="de-DE" dirty="0" err="1"/>
              <a:t>menu</a:t>
            </a:r>
            <a:br>
              <a:rPr lang="de-DE" dirty="0"/>
            </a:br>
            <a:r>
              <a:rPr lang="de-DE" sz="1200" i="1" dirty="0" err="1"/>
              <a:t>here</a:t>
            </a:r>
            <a:r>
              <a:rPr lang="de-DE" sz="1200" i="1" dirty="0"/>
              <a:t> </a:t>
            </a:r>
            <a:r>
              <a:rPr lang="de-DE" sz="1200" i="1" dirty="0" err="1"/>
              <a:t>you</a:t>
            </a:r>
            <a:r>
              <a:rPr lang="de-DE" sz="1200" i="1" dirty="0"/>
              <a:t> </a:t>
            </a:r>
            <a:r>
              <a:rPr lang="de-DE" sz="1200" i="1" dirty="0" err="1"/>
              <a:t>can</a:t>
            </a:r>
            <a:r>
              <a:rPr lang="de-DE" sz="1200" i="1" dirty="0"/>
              <a:t> check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previous</a:t>
            </a:r>
            <a:r>
              <a:rPr lang="de-DE" sz="1200" i="1" dirty="0"/>
              <a:t> </a:t>
            </a:r>
            <a:r>
              <a:rPr lang="de-DE" sz="1200" i="1" dirty="0" err="1"/>
              <a:t>updates</a:t>
            </a:r>
            <a:br>
              <a:rPr lang="de-DE" sz="1200" i="1" dirty="0"/>
            </a:br>
            <a:endParaRPr lang="de-DE" sz="1200" i="1" dirty="0"/>
          </a:p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„Update Firmware“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</a:t>
            </a:r>
            <a:r>
              <a:rPr lang="de-DE" dirty="0" err="1"/>
              <a:t>menu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9D641C7-8676-4516-A79D-99C4D0CEE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427648"/>
            <a:ext cx="3987800" cy="251839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36B3934-6C70-4452-BD16-9E4F0D6AB746}"/>
              </a:ext>
            </a:extLst>
          </p:cNvPr>
          <p:cNvSpPr/>
          <p:nvPr/>
        </p:nvSpPr>
        <p:spPr>
          <a:xfrm rot="10418536">
            <a:off x="1253284" y="2225743"/>
            <a:ext cx="3601697" cy="13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2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FC496D-900F-473B-8C83-9F4075454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Checking / </a:t>
            </a:r>
            <a:r>
              <a:rPr lang="de-DE" dirty="0" err="1"/>
              <a:t>Updating</a:t>
            </a:r>
            <a:r>
              <a:rPr lang="de-DE" dirty="0"/>
              <a:t> Firmware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53D3BB-B3E9-40E6-802D-82DC4F790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1443226"/>
            <a:ext cx="3987800" cy="248723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7728BA-A43D-4796-9034-6A19889C3EA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sz="1600" dirty="0"/>
              <a:t>The top </a:t>
            </a:r>
            <a:r>
              <a:rPr lang="de-DE" sz="1600" dirty="0" err="1"/>
              <a:t>line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> </a:t>
            </a:r>
            <a:r>
              <a:rPr lang="de-DE" sz="1600" dirty="0" err="1"/>
              <a:t>shows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Firmware </a:t>
            </a:r>
            <a:r>
              <a:rPr lang="de-DE" sz="1600" dirty="0" err="1"/>
              <a:t>version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newer</a:t>
            </a:r>
            <a:r>
              <a:rPr lang="de-DE" sz="1600" dirty="0"/>
              <a:t> Firmware </a:t>
            </a:r>
            <a:r>
              <a:rPr lang="de-DE" sz="1600" dirty="0" err="1"/>
              <a:t>available</a:t>
            </a:r>
            <a:r>
              <a:rPr lang="de-DE" sz="1600" dirty="0"/>
              <a:t>, </a:t>
            </a:r>
            <a:r>
              <a:rPr lang="de-DE" sz="1600" dirty="0" err="1"/>
              <a:t>click</a:t>
            </a:r>
            <a:r>
              <a:rPr lang="de-DE" sz="1600" dirty="0"/>
              <a:t> on                      	          and </a:t>
            </a:r>
            <a:r>
              <a:rPr lang="de-DE" sz="1600" dirty="0" err="1"/>
              <a:t>select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Firmware </a:t>
            </a:r>
            <a:r>
              <a:rPr lang="de-DE" sz="1600" dirty="0" err="1"/>
              <a:t>file</a:t>
            </a:r>
            <a:r>
              <a:rPr lang="de-DE" sz="1600" dirty="0"/>
              <a:t> </a:t>
            </a:r>
          </a:p>
          <a:p>
            <a:pPr marL="0" indent="0" algn="ctr">
              <a:buNone/>
            </a:pPr>
            <a:r>
              <a:rPr lang="de-DE" sz="1600" dirty="0" err="1"/>
              <a:t>xyz.RFP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A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step</a:t>
            </a:r>
            <a:r>
              <a:rPr lang="de-DE" sz="1600" dirty="0"/>
              <a:t>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starts</a:t>
            </a:r>
            <a:r>
              <a:rPr lang="de-DE" sz="1600" dirty="0"/>
              <a:t> </a:t>
            </a:r>
            <a:r>
              <a:rPr lang="de-DE" sz="1600" dirty="0" err="1"/>
              <a:t>now</a:t>
            </a:r>
            <a:r>
              <a:rPr lang="de-DE" sz="1600" dirty="0"/>
              <a:t>!</a:t>
            </a:r>
            <a:br>
              <a:rPr lang="de-DE" sz="1600" dirty="0"/>
            </a:br>
            <a:r>
              <a:rPr lang="de-DE" sz="1600" dirty="0"/>
              <a:t>1. Firmware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being</a:t>
            </a:r>
            <a:r>
              <a:rPr lang="de-DE" sz="1600" dirty="0"/>
              <a:t> </a:t>
            </a:r>
            <a:r>
              <a:rPr lang="de-DE" sz="1600" dirty="0" err="1"/>
              <a:t>uploaded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SIRA</a:t>
            </a:r>
            <a:br>
              <a:rPr lang="de-DE" sz="1600" dirty="0"/>
            </a:br>
            <a:r>
              <a:rPr lang="de-DE" sz="1600" dirty="0"/>
              <a:t>2. </a:t>
            </a:r>
            <a:r>
              <a:rPr lang="de-DE" sz="1600" dirty="0" err="1"/>
              <a:t>Current</a:t>
            </a:r>
            <a:r>
              <a:rPr lang="de-DE" sz="1600" dirty="0"/>
              <a:t> and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revision</a:t>
            </a:r>
            <a:r>
              <a:rPr lang="de-DE" sz="1600" dirty="0"/>
              <a:t> </a:t>
            </a:r>
            <a:r>
              <a:rPr lang="de-DE" sz="1600" dirty="0" err="1"/>
              <a:t>info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shown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comparison</a:t>
            </a:r>
            <a:r>
              <a:rPr lang="de-DE" sz="1600" dirty="0"/>
              <a:t>. </a:t>
            </a:r>
          </a:p>
          <a:p>
            <a:r>
              <a:rPr lang="de-DE" sz="1600" dirty="0" err="1"/>
              <a:t>Choose</a:t>
            </a:r>
            <a:r>
              <a:rPr lang="de-DE" sz="1600" dirty="0"/>
              <a:t> „Update </a:t>
            </a:r>
            <a:r>
              <a:rPr lang="de-DE" sz="1600" dirty="0" err="1"/>
              <a:t>now</a:t>
            </a:r>
            <a:r>
              <a:rPr lang="de-DE" sz="1600" dirty="0"/>
              <a:t>“, </a:t>
            </a:r>
            <a:r>
              <a:rPr lang="de-DE" sz="1600" dirty="0" err="1"/>
              <a:t>if</a:t>
            </a:r>
            <a:r>
              <a:rPr lang="de-DE" sz="1600" dirty="0"/>
              <a:t> all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correct</a:t>
            </a:r>
            <a:r>
              <a:rPr lang="de-DE" sz="1600" dirty="0"/>
              <a:t>.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A36CB1B-85EE-4F58-B9BE-B0463AEDC3EB}"/>
              </a:ext>
            </a:extLst>
          </p:cNvPr>
          <p:cNvSpPr/>
          <p:nvPr/>
        </p:nvSpPr>
        <p:spPr>
          <a:xfrm rot="9980561">
            <a:off x="2000270" y="1278453"/>
            <a:ext cx="2669199" cy="10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DA1E7B-1AB4-471F-BBAE-9FDD2AF7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51670"/>
            <a:ext cx="614095" cy="2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93252B-C1D5-48BB-9F4F-AF0173ADB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4" y="859262"/>
            <a:ext cx="3046481" cy="237685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0B47D0-3E8B-4266-9CD4-B6440A4DB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Time and Date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6E4BAD-FA1A-4F26-BACE-85CAD0896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0" y="843735"/>
            <a:ext cx="4997587" cy="31644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BDB20C-74C7-439B-A429-2CCBD6513200}"/>
              </a:ext>
            </a:extLst>
          </p:cNvPr>
          <p:cNvSpPr txBox="1"/>
          <p:nvPr/>
        </p:nvSpPr>
        <p:spPr>
          <a:xfrm>
            <a:off x="467544" y="4227934"/>
            <a:ext cx="835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 form </a:t>
            </a:r>
            <a:r>
              <a:rPr lang="de-DE" dirty="0" err="1"/>
              <a:t>either</a:t>
            </a:r>
            <a:r>
              <a:rPr lang="de-DE" dirty="0"/>
              <a:t> internal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NTP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synchronization</a:t>
            </a:r>
            <a:r>
              <a:rPr lang="de-DE" dirty="0"/>
              <a:t> and pick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zone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801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E30E7B0-C8AA-46F7-B5F5-BF2DCC579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84" y="843558"/>
            <a:ext cx="4954150" cy="309634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D2A80C-E293-436F-A483-4294422C2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Event Management – Trap Settings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65C11A-6BA6-4449-9AB0-5D075E7E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26" y="2571750"/>
            <a:ext cx="3459347" cy="18935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B0FD4C-7622-4287-9940-DF2A9D3E5F06}"/>
              </a:ext>
            </a:extLst>
          </p:cNvPr>
          <p:cNvSpPr txBox="1"/>
          <p:nvPr/>
        </p:nvSpPr>
        <p:spPr>
          <a:xfrm>
            <a:off x="5724128" y="91556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events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monitored</a:t>
            </a:r>
            <a:r>
              <a:rPr lang="de-DE" dirty="0"/>
              <a:t> and </a:t>
            </a:r>
            <a:r>
              <a:rPr lang="de-DE" dirty="0" err="1"/>
              <a:t>generate</a:t>
            </a:r>
            <a:r>
              <a:rPr lang="de-DE" dirty="0"/>
              <a:t> an </a:t>
            </a:r>
            <a:r>
              <a:rPr lang="de-DE" dirty="0" err="1"/>
              <a:t>action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183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1592D9B-C387-4EE2-805C-606985391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843558"/>
            <a:ext cx="5569167" cy="352839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00B601-5FBE-4B0C-A462-1E86E92E5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Keycode</a:t>
            </a:r>
            <a:r>
              <a:rPr lang="de-DE" dirty="0"/>
              <a:t> List – </a:t>
            </a:r>
            <a:r>
              <a:rPr lang="de-DE" dirty="0" err="1"/>
              <a:t>Restricts</a:t>
            </a:r>
            <a:r>
              <a:rPr lang="de-DE" dirty="0"/>
              <a:t> </a:t>
            </a:r>
            <a:r>
              <a:rPr lang="de-DE" dirty="0" err="1"/>
              <a:t>keys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 </a:t>
            </a:r>
            <a:r>
              <a:rPr lang="de-DE" dirty="0" err="1"/>
              <a:t>transmitted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F81BD7D0-7359-4D19-AE04-6438D604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88" y="2139702"/>
            <a:ext cx="5629224" cy="23094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84FC39A-C08E-4B23-B8C9-1695C165F597}"/>
              </a:ext>
            </a:extLst>
          </p:cNvPr>
          <p:cNvSpPr txBox="1"/>
          <p:nvPr/>
        </p:nvSpPr>
        <p:spPr>
          <a:xfrm>
            <a:off x="6516217" y="105958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…</a:t>
            </a:r>
            <a:r>
              <a:rPr lang="de-DE" sz="1400" dirty="0" err="1"/>
              <a:t>simply</a:t>
            </a:r>
            <a:r>
              <a:rPr lang="de-DE" sz="1400" dirty="0"/>
              <a:t> </a:t>
            </a:r>
            <a:r>
              <a:rPr lang="de-DE" sz="1400" dirty="0" err="1"/>
              <a:t>click</a:t>
            </a:r>
            <a:r>
              <a:rPr lang="de-DE" sz="1400" dirty="0"/>
              <a:t> NEW and </a:t>
            </a:r>
            <a:r>
              <a:rPr lang="de-DE" sz="1400" dirty="0" err="1"/>
              <a:t>define</a:t>
            </a:r>
            <a:r>
              <a:rPr lang="de-DE" sz="1400" dirty="0"/>
              <a:t>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lists</a:t>
            </a:r>
            <a:r>
              <a:rPr lang="de-DE" sz="1400" dirty="0"/>
              <a:t> and pick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necessary</a:t>
            </a:r>
            <a:r>
              <a:rPr lang="de-DE" sz="1400" dirty="0"/>
              <a:t> </a:t>
            </a:r>
            <a:r>
              <a:rPr lang="de-DE" sz="1400" dirty="0" err="1"/>
              <a:t>keys</a:t>
            </a:r>
            <a:r>
              <a:rPr lang="de-DE" sz="1400" dirty="0"/>
              <a:t> and </a:t>
            </a:r>
            <a:r>
              <a:rPr lang="de-DE" sz="1400" dirty="0" err="1"/>
              <a:t>add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remove</a:t>
            </a:r>
            <a:r>
              <a:rPr lang="de-DE" sz="1400" dirty="0"/>
              <a:t> </a:t>
            </a:r>
            <a:r>
              <a:rPr lang="de-DE" sz="1400" dirty="0" err="1"/>
              <a:t>them</a:t>
            </a:r>
            <a:r>
              <a:rPr lang="de-DE" sz="1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5816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93EBAD-2B89-41AF-9678-20FA87E09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Configurations</a:t>
            </a:r>
            <a:r>
              <a:rPr lang="de-DE" dirty="0"/>
              <a:t> – IP </a:t>
            </a:r>
            <a:r>
              <a:rPr lang="de-DE" dirty="0" err="1"/>
              <a:t>Address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66F336C-5AF5-4E9F-991E-066D95F4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158100"/>
            <a:ext cx="3987800" cy="3057487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E992DF-8050-44E8-AAFF-FE9F204044C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sz="1600" dirty="0" err="1"/>
              <a:t>Choose</a:t>
            </a:r>
            <a:r>
              <a:rPr lang="de-DE" sz="1600" dirty="0"/>
              <a:t> „Device Settings“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left</a:t>
            </a:r>
            <a:r>
              <a:rPr lang="de-DE" sz="1600" dirty="0"/>
              <a:t> </a:t>
            </a:r>
            <a:r>
              <a:rPr lang="de-DE" sz="1600" dirty="0" err="1"/>
              <a:t>menu</a:t>
            </a:r>
            <a:r>
              <a:rPr lang="de-DE" sz="1600" dirty="0"/>
              <a:t> bar</a:t>
            </a:r>
          </a:p>
          <a:p>
            <a:r>
              <a:rPr lang="de-DE" sz="1600" dirty="0" err="1"/>
              <a:t>Then</a:t>
            </a:r>
            <a:r>
              <a:rPr lang="de-DE" sz="1600" dirty="0"/>
              <a:t> </a:t>
            </a:r>
            <a:r>
              <a:rPr lang="de-DE" sz="1600" dirty="0" err="1"/>
              <a:t>select</a:t>
            </a:r>
            <a:r>
              <a:rPr lang="de-DE" sz="1600" dirty="0"/>
              <a:t> „Network“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submenu</a:t>
            </a:r>
            <a:endParaRPr lang="de-DE" sz="1600" dirty="0"/>
          </a:p>
          <a:p>
            <a:r>
              <a:rPr lang="de-DE" sz="1600" dirty="0" err="1"/>
              <a:t>Choose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IPv4 </a:t>
            </a:r>
            <a:r>
              <a:rPr lang="de-DE" sz="1600" dirty="0" err="1"/>
              <a:t>or</a:t>
            </a:r>
            <a:r>
              <a:rPr lang="de-DE" sz="1600" dirty="0"/>
              <a:t> IPv6 </a:t>
            </a:r>
            <a:r>
              <a:rPr lang="de-DE" sz="1600" dirty="0" err="1"/>
              <a:t>settings</a:t>
            </a:r>
            <a:r>
              <a:rPr lang="de-DE" sz="1600" dirty="0"/>
              <a:t> and </a:t>
            </a:r>
            <a:r>
              <a:rPr lang="de-DE" sz="1600" dirty="0" err="1"/>
              <a:t>enter</a:t>
            </a:r>
            <a:r>
              <a:rPr lang="de-DE" sz="1600" dirty="0"/>
              <a:t> </a:t>
            </a:r>
            <a:r>
              <a:rPr lang="de-DE" sz="1600" dirty="0" err="1"/>
              <a:t>either</a:t>
            </a:r>
            <a:r>
              <a:rPr lang="de-DE" sz="1600" dirty="0"/>
              <a:t> a S</a:t>
            </a:r>
            <a:r>
              <a:rPr lang="de-DE" sz="1600" i="1" dirty="0"/>
              <a:t>tatic IP </a:t>
            </a:r>
            <a:r>
              <a:rPr lang="de-DE" sz="1600" dirty="0" err="1"/>
              <a:t>address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i="1" dirty="0"/>
              <a:t>DHCP and 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i="1" dirty="0"/>
              <a:t>Default Gateway.</a:t>
            </a:r>
            <a:br>
              <a:rPr lang="de-DE" sz="1600" i="1" dirty="0"/>
            </a:br>
            <a:endParaRPr lang="de-DE" sz="1600" i="1" dirty="0"/>
          </a:p>
          <a:p>
            <a:r>
              <a:rPr lang="de-DE" sz="1600" dirty="0"/>
              <a:t>The network interface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configured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utilize</a:t>
            </a:r>
            <a:r>
              <a:rPr lang="de-DE" sz="1600" dirty="0"/>
              <a:t> max. </a:t>
            </a:r>
            <a:r>
              <a:rPr lang="de-DE" sz="1600" i="1" dirty="0"/>
              <a:t>10/100 </a:t>
            </a:r>
            <a:r>
              <a:rPr lang="de-DE" sz="1600" i="1" dirty="0" err="1"/>
              <a:t>or</a:t>
            </a:r>
            <a:r>
              <a:rPr lang="de-DE" sz="1600" i="1" dirty="0"/>
              <a:t> 1GBit </a:t>
            </a:r>
            <a:r>
              <a:rPr lang="de-DE" sz="1600" dirty="0" err="1"/>
              <a:t>as</a:t>
            </a:r>
            <a:r>
              <a:rPr lang="de-DE" sz="1600" dirty="0"/>
              <a:t> network </a:t>
            </a:r>
            <a:r>
              <a:rPr lang="de-DE" sz="1600" dirty="0" err="1"/>
              <a:t>speed</a:t>
            </a:r>
            <a:r>
              <a:rPr lang="de-DE" sz="1600" dirty="0"/>
              <a:t>. Also Half-Duplex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Full</a:t>
            </a:r>
            <a:r>
              <a:rPr lang="de-DE" sz="1600" dirty="0"/>
              <a:t>-Duplex </a:t>
            </a:r>
            <a:r>
              <a:rPr lang="de-DE" sz="1600" dirty="0" err="1"/>
              <a:t>mode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chosen</a:t>
            </a:r>
            <a:r>
              <a:rPr lang="de-DE" sz="1600" dirty="0"/>
              <a:t>, </a:t>
            </a:r>
            <a:r>
              <a:rPr lang="de-DE" sz="1600" dirty="0" err="1"/>
              <a:t>if</a:t>
            </a:r>
            <a:r>
              <a:rPr lang="de-DE" sz="1600" dirty="0"/>
              <a:t> not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i="1" dirty="0"/>
              <a:t>Auto.</a:t>
            </a:r>
          </a:p>
        </p:txBody>
      </p:sp>
    </p:spTree>
    <p:extLst>
      <p:ext uri="{BB962C8B-B14F-4D97-AF65-F5344CB8AC3E}">
        <p14:creationId xmlns:p14="http://schemas.microsoft.com/office/powerpoint/2010/main" val="186731945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ED7D31"/>
      </a:accent5>
      <a:accent6>
        <a:srgbClr val="70AD47"/>
      </a:accent6>
      <a:hlink>
        <a:srgbClr val="ED7D31"/>
      </a:hlink>
      <a:folHlink>
        <a:srgbClr val="954F72"/>
      </a:folHlink>
    </a:clrScheme>
    <a:fontScheme name="IHSE Source Sans Pro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6" id="{B218B10F-5A75-4D1A-9883-09B918BB905A}" vid="{45BDE168-3DE1-41BE-8E73-D55A6D596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Präsentation_leer_intern</Template>
  <TotalTime>0</TotalTime>
  <Words>2865</Words>
  <Application>Microsoft Office PowerPoint</Application>
  <PresentationFormat>Bildschirmpräsentation (16:9)</PresentationFormat>
  <Paragraphs>215</Paragraphs>
  <Slides>38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Calibri</vt:lpstr>
      <vt:lpstr>Source Sans Pro</vt:lpstr>
      <vt:lpstr>Source Sans Pro Light</vt:lpstr>
      <vt:lpstr>Times New Roman</vt:lpstr>
      <vt:lpstr>Wingdings</vt:lpstr>
      <vt:lpstr>White</vt:lpstr>
      <vt:lpstr>Draco SIRA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Draco tera and extenders</dc:title>
  <dc:creator>Mark Hempel</dc:creator>
  <cp:lastModifiedBy>Mark Hempel</cp:lastModifiedBy>
  <cp:revision>130</cp:revision>
  <cp:lastPrinted>2016-11-10T13:55:35Z</cp:lastPrinted>
  <dcterms:created xsi:type="dcterms:W3CDTF">2019-03-25T10:28:10Z</dcterms:created>
  <dcterms:modified xsi:type="dcterms:W3CDTF">2020-03-19T15:34:19Z</dcterms:modified>
</cp:coreProperties>
</file>