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6B3"/>
    <a:srgbClr val="000000"/>
    <a:srgbClr val="FB4F14"/>
    <a:srgbClr val="8E908F"/>
    <a:srgbClr val="7AB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9D44A-028B-4752-B071-ACAE00C514C6}" type="datetimeFigureOut">
              <a:rPr lang="fr-FR" smtClean="0"/>
              <a:pPr/>
              <a:t>09/07/2010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E22A9-49E0-4D05-82FF-762B09C3B1AF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9065D-1662-4ED6-B783-4CB574256CD6}" type="datetimeFigureOut">
              <a:rPr lang="fr-FR" smtClean="0"/>
              <a:pPr/>
              <a:t>09/07/2010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0CF7D-640B-42E6-8FE5-097A180E1289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E76EC6BF-0C2A-4936-AE1A-89772B1989EC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072146" y="785795"/>
            <a:ext cx="6838812" cy="7858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BE" dirty="0"/>
          </a:p>
        </p:txBody>
      </p:sp>
      <p:pic>
        <p:nvPicPr>
          <p:cNvPr id="6" name="Image 5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sp>
        <p:nvSpPr>
          <p:cNvPr id="7" name="Rectangle à coins arrondis 6"/>
          <p:cNvSpPr/>
          <p:nvPr userDrawn="1"/>
        </p:nvSpPr>
        <p:spPr>
          <a:xfrm>
            <a:off x="1071538" y="785794"/>
            <a:ext cx="6858048" cy="785818"/>
          </a:xfrm>
          <a:prstGeom prst="roundRect">
            <a:avLst>
              <a:gd name="adj" fmla="val 8759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" name="Rectangle à coins arrondis 9"/>
          <p:cNvSpPr/>
          <p:nvPr userDrawn="1"/>
        </p:nvSpPr>
        <p:spPr>
          <a:xfrm>
            <a:off x="714348" y="428604"/>
            <a:ext cx="642942" cy="642942"/>
          </a:xfrm>
          <a:prstGeom prst="roundRect">
            <a:avLst>
              <a:gd name="adj" fmla="val 8382"/>
            </a:avLst>
          </a:prstGeom>
          <a:solidFill>
            <a:srgbClr val="7AB800"/>
          </a:solidFill>
          <a:ln>
            <a:solidFill>
              <a:srgbClr val="7A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Rectangle à coins arrondis 10"/>
          <p:cNvSpPr/>
          <p:nvPr userDrawn="1"/>
        </p:nvSpPr>
        <p:spPr>
          <a:xfrm>
            <a:off x="3571868" y="3214686"/>
            <a:ext cx="357190" cy="357190"/>
          </a:xfrm>
          <a:prstGeom prst="roundRect">
            <a:avLst>
              <a:gd name="adj" fmla="val 8382"/>
            </a:avLst>
          </a:prstGeom>
          <a:solidFill>
            <a:srgbClr val="B5B6B3"/>
          </a:solidFill>
          <a:ln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3786182" y="2714620"/>
            <a:ext cx="642942" cy="642942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8E90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4214810" y="3143248"/>
            <a:ext cx="1857388" cy="1857388"/>
          </a:xfrm>
          <a:prstGeom prst="roundRect">
            <a:avLst>
              <a:gd name="adj" fmla="val 6470"/>
            </a:avLst>
          </a:prstGeom>
          <a:noFill/>
          <a:ln w="9525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17" name="Groupe 16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4" name="Rectangle à coins arrondis 13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5" name="Rectangle à coins arrondis 14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6" name="Rectangle à coins arrondis 15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428625" y="1643063"/>
            <a:ext cx="8286750" cy="4714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 dirty="0"/>
          </a:p>
        </p:txBody>
      </p:sp>
      <p:sp>
        <p:nvSpPr>
          <p:cNvPr id="9" name="ZoneTexte 8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E76EC6BF-0C2A-4936-AE1A-89772B1989EC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4" name="Image 13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grpSp>
        <p:nvGrpSpPr>
          <p:cNvPr id="20" name="Groupe 19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21" name="Rectangle à coins arrondis 20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2" name="Rectangle à coins arrondis 21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23" name="Rectangle à coins arrondis 22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ZoneTexte 11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24" name="Image 23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grpSp>
        <p:nvGrpSpPr>
          <p:cNvPr id="25" name="Groupe 24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26" name="Rectangle à coins arrondis 25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7" name="Rectangle à coins arrondis 26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28" name="Rectangle à coins arrondis 27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ZoneTexte 11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sp>
        <p:nvSpPr>
          <p:cNvPr id="19" name="ZoneTexte 18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3" name="Image 12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grpSp>
        <p:nvGrpSpPr>
          <p:cNvPr id="14" name="Groupe 13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5" name="Rectangle à coins arrondis 14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0" name="Rectangle à coins arrondis 19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22" name="Rectangle à coins arrondis 21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ZoneTexte 12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5" name="Image 14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grpSp>
        <p:nvGrpSpPr>
          <p:cNvPr id="16" name="Groupe 15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7" name="Rectangle à coins arrondis 16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8" name="Rectangle à coins arrondis 17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9" name="Rectangle à coins arrondis 18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interieur v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A3209646-4875-48D6-A8B1-13364204D691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pic>
        <p:nvPicPr>
          <p:cNvPr id="11" name="Image 10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grpSp>
        <p:nvGrpSpPr>
          <p:cNvPr id="12" name="Groupe 11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3" name="Rectangle à coins arrondis 12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4" name="Rectangle à coins arrondis 13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5" name="Rectangle à coins arrondis 14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V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 userDrawn="1"/>
        </p:nvSpPr>
        <p:spPr bwMode="auto">
          <a:xfrm>
            <a:off x="8459788" y="6165850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charset="0"/>
              <a:buNone/>
              <a:defRPr/>
            </a:pPr>
            <a:fld id="{E76EC6BF-0C2A-4936-AE1A-89772B1989EC}" type="slidenum">
              <a:rPr lang="fr-BE" sz="1100">
                <a:solidFill>
                  <a:schemeClr val="bg1"/>
                </a:solidFill>
              </a:rPr>
              <a:pPr>
                <a:lnSpc>
                  <a:spcPct val="150000"/>
                </a:lnSpc>
                <a:buSzPct val="80000"/>
                <a:buFont typeface="Arial" charset="0"/>
                <a:buNone/>
                <a:defRPr/>
              </a:pPr>
              <a:t>‹N°›</a:t>
            </a:fld>
            <a:endParaRPr lang="fr-BE" sz="1100">
              <a:solidFill>
                <a:schemeClr val="bg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 userDrawn="1"/>
        </p:nvSpPr>
        <p:spPr bwMode="auto">
          <a:xfrm>
            <a:off x="1072146" y="785795"/>
            <a:ext cx="683881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Cliquez pour modifier le style du titre</a:t>
            </a: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Image 4" descr="evs-blanc.png"/>
          <p:cNvPicPr preferRelativeResize="0"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3368" y="5786454"/>
            <a:ext cx="705600" cy="900000"/>
          </a:xfrm>
          <a:prstGeom prst="rect">
            <a:avLst/>
          </a:prstGeom>
        </p:spPr>
      </p:pic>
      <p:sp>
        <p:nvSpPr>
          <p:cNvPr id="6" name="Rectangle à coins arrondis 5"/>
          <p:cNvSpPr/>
          <p:nvPr userDrawn="1"/>
        </p:nvSpPr>
        <p:spPr>
          <a:xfrm>
            <a:off x="1071538" y="785794"/>
            <a:ext cx="6858048" cy="785818"/>
          </a:xfrm>
          <a:prstGeom prst="roundRect">
            <a:avLst>
              <a:gd name="adj" fmla="val 8759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à coins arrondis 6"/>
          <p:cNvSpPr/>
          <p:nvPr userDrawn="1"/>
        </p:nvSpPr>
        <p:spPr>
          <a:xfrm>
            <a:off x="714348" y="428604"/>
            <a:ext cx="642942" cy="642942"/>
          </a:xfrm>
          <a:prstGeom prst="roundRect">
            <a:avLst>
              <a:gd name="adj" fmla="val 8382"/>
            </a:avLst>
          </a:prstGeom>
          <a:solidFill>
            <a:srgbClr val="7AB800"/>
          </a:solidFill>
          <a:ln>
            <a:solidFill>
              <a:srgbClr val="7A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11" name="Groupe 10"/>
          <p:cNvGrpSpPr/>
          <p:nvPr userDrawn="1"/>
        </p:nvGrpSpPr>
        <p:grpSpPr>
          <a:xfrm>
            <a:off x="8358214" y="6072206"/>
            <a:ext cx="1071570" cy="1107265"/>
            <a:chOff x="8286776" y="6072206"/>
            <a:chExt cx="1071570" cy="1107265"/>
          </a:xfrm>
        </p:grpSpPr>
        <p:sp>
          <p:nvSpPr>
            <p:cNvPr id="12" name="Rectangle à coins arrondis 11"/>
            <p:cNvSpPr/>
            <p:nvPr userDrawn="1"/>
          </p:nvSpPr>
          <p:spPr>
            <a:xfrm>
              <a:off x="8715404" y="6536529"/>
              <a:ext cx="642942" cy="642942"/>
            </a:xfrm>
            <a:prstGeom prst="roundRect">
              <a:avLst>
                <a:gd name="adj" fmla="val 8382"/>
              </a:avLst>
            </a:prstGeom>
            <a:noFill/>
            <a:ln w="9525">
              <a:solidFill>
                <a:srgbClr val="B5B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13" name="Rectangle à coins arrondis 12"/>
            <p:cNvSpPr/>
            <p:nvPr userDrawn="1"/>
          </p:nvSpPr>
          <p:spPr>
            <a:xfrm>
              <a:off x="8286776" y="6072206"/>
              <a:ext cx="642942" cy="642942"/>
            </a:xfrm>
            <a:prstGeom prst="roundRect">
              <a:avLst>
                <a:gd name="adj" fmla="val 8382"/>
              </a:avLst>
            </a:prstGeom>
            <a:solidFill>
              <a:srgbClr val="FB4F14"/>
            </a:solidFill>
            <a:ln>
              <a:solidFill>
                <a:srgbClr val="FB4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sp>
        <p:nvSpPr>
          <p:cNvPr id="14" name="Rectangle à coins arrondis 13"/>
          <p:cNvSpPr/>
          <p:nvPr userDrawn="1"/>
        </p:nvSpPr>
        <p:spPr>
          <a:xfrm>
            <a:off x="1500166" y="6572272"/>
            <a:ext cx="6286544" cy="285728"/>
          </a:xfrm>
          <a:prstGeom prst="roundRect">
            <a:avLst>
              <a:gd name="adj" fmla="val 8382"/>
            </a:avLst>
          </a:prstGeom>
          <a:noFill/>
          <a:ln w="6350">
            <a:solidFill>
              <a:srgbClr val="B5B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3" r:id="rId4"/>
    <p:sldLayoutId id="2147483665" r:id="rId5"/>
    <p:sldLayoutId id="2147483674" r:id="rId6"/>
    <p:sldLayoutId id="2147483668" r:id="rId7"/>
    <p:sldLayoutId id="2147483670" r:id="rId8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75112"/>
        </a:buClr>
        <a:buFont typeface="Wingdings" pitchFamily="2" charset="2"/>
        <a:buChar char="§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ED600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E908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8E908F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E908F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rgbClr val="FF0000"/>
                </a:solidFill>
              </a:rPr>
              <a:t>IP </a:t>
            </a:r>
            <a:r>
              <a:rPr lang="fr-BE" dirty="0" err="1" smtClean="0">
                <a:solidFill>
                  <a:srgbClr val="FF0000"/>
                </a:solidFill>
              </a:rPr>
              <a:t>Director</a:t>
            </a:r>
            <a:r>
              <a:rPr lang="fr-BE" dirty="0" smtClean="0">
                <a:solidFill>
                  <a:srgbClr val="FF0000"/>
                </a:solidFill>
              </a:rPr>
              <a:t> 5.8 </a:t>
            </a:r>
            <a:r>
              <a:rPr lang="fr-BE" sz="2800" dirty="0" smtClean="0"/>
              <a:t>– </a:t>
            </a:r>
            <a:r>
              <a:rPr lang="fr-BE" sz="2800" dirty="0" err="1" smtClean="0"/>
              <a:t>Ip</a:t>
            </a:r>
            <a:r>
              <a:rPr lang="fr-BE" sz="2800" dirty="0" smtClean="0"/>
              <a:t> Edit «  Edit to Air »</a:t>
            </a:r>
            <a:endParaRPr lang="fr-BE" sz="28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00034" y="1285861"/>
            <a:ext cx="8286750" cy="4429156"/>
          </a:xfrm>
        </p:spPr>
        <p:txBody>
          <a:bodyPr/>
          <a:lstStyle/>
          <a:p>
            <a:pPr>
              <a:buNone/>
            </a:pPr>
            <a:r>
              <a:rPr lang="fr-BE" sz="1800" dirty="0" smtClean="0"/>
              <a:t>New </a:t>
            </a:r>
            <a:r>
              <a:rPr lang="fr-BE" sz="1800" dirty="0" err="1" smtClean="0"/>
              <a:t>features</a:t>
            </a:r>
            <a:r>
              <a:rPr lang="fr-BE" sz="1800" dirty="0" smtClean="0"/>
              <a:t>:</a:t>
            </a:r>
          </a:p>
          <a:p>
            <a:r>
              <a:rPr lang="fr-BE" sz="1800" dirty="0" smtClean="0"/>
              <a:t>« Edit To Air » mode (+ Master/slave)</a:t>
            </a:r>
          </a:p>
          <a:p>
            <a:r>
              <a:rPr lang="fr-BE" sz="1800" dirty="0" smtClean="0"/>
              <a:t>Support of </a:t>
            </a:r>
            <a:r>
              <a:rPr lang="fr-BE" sz="1800" dirty="0" err="1" smtClean="0"/>
              <a:t>growing</a:t>
            </a:r>
            <a:r>
              <a:rPr lang="fr-BE" sz="1800" dirty="0" smtClean="0"/>
              <a:t> clips</a:t>
            </a:r>
          </a:p>
          <a:p>
            <a:r>
              <a:rPr lang="fr-BE" sz="1800" dirty="0" err="1" smtClean="0"/>
              <a:t>Locators</a:t>
            </a:r>
            <a:endParaRPr lang="fr-BE" sz="1800" dirty="0" smtClean="0"/>
          </a:p>
          <a:p>
            <a:r>
              <a:rPr lang="fr-BE" sz="1800" dirty="0" smtClean="0"/>
              <a:t>Replace camera on multi </a:t>
            </a:r>
            <a:r>
              <a:rPr lang="fr-BE" sz="1800" dirty="0" err="1" smtClean="0"/>
              <a:t>selection</a:t>
            </a:r>
            <a:endParaRPr lang="fr-BE" sz="1800" dirty="0" smtClean="0"/>
          </a:p>
          <a:p>
            <a:r>
              <a:rPr lang="fr-BE" sz="1800" dirty="0" smtClean="0"/>
              <a:t>Minimum clips size 3 frames (</a:t>
            </a:r>
            <a:r>
              <a:rPr lang="fr-BE" sz="1800" dirty="0" err="1" smtClean="0"/>
              <a:t>with</a:t>
            </a:r>
            <a:r>
              <a:rPr lang="fr-BE" sz="1800" dirty="0" smtClean="0"/>
              <a:t> warning)</a:t>
            </a:r>
          </a:p>
          <a:p>
            <a:r>
              <a:rPr lang="fr-BE" sz="1800" dirty="0" err="1" smtClean="0"/>
              <a:t>Timeline</a:t>
            </a:r>
            <a:r>
              <a:rPr lang="fr-BE" sz="1800" dirty="0" smtClean="0"/>
              <a:t> </a:t>
            </a:r>
            <a:r>
              <a:rPr lang="fr-BE" sz="1800" dirty="0" err="1" smtClean="0"/>
              <a:t>flattening</a:t>
            </a:r>
            <a:r>
              <a:rPr lang="fr-BE" sz="1800" dirty="0" smtClean="0"/>
              <a:t> to XT and File</a:t>
            </a:r>
          </a:p>
          <a:p>
            <a:r>
              <a:rPr lang="fr-BE" sz="1800" dirty="0" err="1" smtClean="0"/>
              <a:t>Timeline</a:t>
            </a:r>
            <a:r>
              <a:rPr lang="fr-BE" sz="1800" dirty="0" smtClean="0"/>
              <a:t> export to Final </a:t>
            </a:r>
            <a:r>
              <a:rPr lang="fr-BE" sz="1800" dirty="0" err="1" smtClean="0"/>
              <a:t>Cut</a:t>
            </a:r>
            <a:r>
              <a:rPr lang="fr-BE" sz="1800" dirty="0" smtClean="0"/>
              <a:t> Pro and </a:t>
            </a:r>
            <a:r>
              <a:rPr lang="fr-BE" sz="1800" dirty="0" err="1" smtClean="0"/>
              <a:t>Avid</a:t>
            </a:r>
            <a:r>
              <a:rPr lang="fr-BE" sz="1800" dirty="0" smtClean="0"/>
              <a:t> (</a:t>
            </a:r>
            <a:r>
              <a:rPr lang="fr-BE" sz="1800" dirty="0" err="1" smtClean="0"/>
              <a:t>without</a:t>
            </a:r>
            <a:r>
              <a:rPr lang="fr-BE" sz="1800" dirty="0" smtClean="0"/>
              <a:t> </a:t>
            </a:r>
            <a:r>
              <a:rPr lang="fr-BE" sz="1800" dirty="0" err="1" smtClean="0"/>
              <a:t>locators</a:t>
            </a:r>
            <a:r>
              <a:rPr lang="fr-BE" sz="1800" dirty="0" smtClean="0"/>
              <a:t>)</a:t>
            </a:r>
          </a:p>
          <a:p>
            <a:r>
              <a:rPr lang="fr-BE" sz="1800" dirty="0" err="1" smtClean="0"/>
              <a:t>Find</a:t>
            </a:r>
            <a:r>
              <a:rPr lang="fr-BE" sz="1800" dirty="0" smtClean="0"/>
              <a:t> </a:t>
            </a:r>
            <a:r>
              <a:rPr lang="fr-BE" sz="1800" dirty="0" err="1" smtClean="0"/>
              <a:t>blank</a:t>
            </a:r>
            <a:r>
              <a:rPr lang="fr-BE" sz="1800" dirty="0" smtClean="0"/>
              <a:t> </a:t>
            </a:r>
            <a:r>
              <a:rPr lang="fr-BE" sz="1800" dirty="0" err="1" smtClean="0"/>
              <a:t>elements</a:t>
            </a:r>
            <a:endParaRPr lang="fr-BE" sz="1800" dirty="0" smtClean="0"/>
          </a:p>
          <a:p>
            <a:r>
              <a:rPr lang="fr-BE" sz="1800" dirty="0" smtClean="0"/>
              <a:t>New replace case: « </a:t>
            </a:r>
            <a:r>
              <a:rPr lang="fr-BE" sz="1800" dirty="0" err="1" smtClean="0"/>
              <a:t>Create</a:t>
            </a:r>
            <a:r>
              <a:rPr lang="fr-BE" sz="1800" dirty="0" smtClean="0"/>
              <a:t> clip </a:t>
            </a:r>
            <a:r>
              <a:rPr lang="fr-BE" sz="1800" dirty="0" err="1" smtClean="0"/>
              <a:t>from</a:t>
            </a:r>
            <a:r>
              <a:rPr lang="fr-BE" sz="1800" dirty="0" smtClean="0"/>
              <a:t> </a:t>
            </a:r>
            <a:r>
              <a:rPr lang="fr-BE" sz="1800" dirty="0" err="1" smtClean="0"/>
              <a:t>timeline</a:t>
            </a:r>
            <a:r>
              <a:rPr lang="fr-BE" sz="1800" dirty="0" smtClean="0"/>
              <a:t> »</a:t>
            </a:r>
          </a:p>
          <a:p>
            <a:r>
              <a:rPr lang="fr-BE" sz="1800" dirty="0" smtClean="0"/>
              <a:t>Play last modification – </a:t>
            </a:r>
            <a:r>
              <a:rPr lang="fr-BE" sz="1800" dirty="0" err="1" smtClean="0"/>
              <a:t>Preview</a:t>
            </a:r>
            <a:r>
              <a:rPr lang="fr-BE" sz="1800" dirty="0" smtClean="0"/>
              <a:t> Transition</a:t>
            </a:r>
          </a:p>
          <a:p>
            <a:r>
              <a:rPr lang="fr-BE" sz="1800" dirty="0" smtClean="0"/>
              <a:t>Sony </a:t>
            </a:r>
            <a:r>
              <a:rPr lang="fr-BE" sz="1800" dirty="0" err="1" smtClean="0"/>
              <a:t>protocol</a:t>
            </a:r>
            <a:r>
              <a:rPr lang="fr-BE" sz="1800" dirty="0" smtClean="0"/>
              <a:t> support (</a:t>
            </a:r>
            <a:r>
              <a:rPr lang="fr-BE" sz="1800" dirty="0" err="1" smtClean="0"/>
              <a:t>play</a:t>
            </a:r>
            <a:r>
              <a:rPr lang="fr-BE" sz="1800" dirty="0" smtClean="0"/>
              <a:t>)</a:t>
            </a:r>
          </a:p>
          <a:p>
            <a:r>
              <a:rPr lang="fr-BE" sz="1800" dirty="0" smtClean="0"/>
              <a:t>Set </a:t>
            </a:r>
            <a:r>
              <a:rPr lang="fr-BE" sz="1800" dirty="0" err="1" smtClean="0"/>
              <a:t>element</a:t>
            </a:r>
            <a:r>
              <a:rPr lang="fr-BE" sz="1800" dirty="0" smtClean="0"/>
              <a:t> timecode (TC slip)</a:t>
            </a:r>
          </a:p>
          <a:p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1500166" y="6572272"/>
            <a:ext cx="6286544" cy="288000"/>
          </a:xfrm>
          <a:prstGeom prst="rect">
            <a:avLst/>
          </a:prstGeom>
        </p:spPr>
        <p:txBody>
          <a:bodyPr/>
          <a:lstStyle/>
          <a:p>
            <a:r>
              <a:rPr lang="fr-BE" sz="1200" dirty="0" err="1" smtClean="0"/>
              <a:t>Ip</a:t>
            </a:r>
            <a:r>
              <a:rPr lang="fr-BE" sz="1200" dirty="0" smtClean="0"/>
              <a:t> </a:t>
            </a:r>
            <a:r>
              <a:rPr lang="fr-BE" sz="1200" dirty="0" err="1" smtClean="0"/>
              <a:t>Director</a:t>
            </a:r>
            <a:endParaRPr lang="fr-BE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142852"/>
            <a:ext cx="3544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err="1" smtClean="0"/>
              <a:t>Timeline</a:t>
            </a:r>
            <a:r>
              <a:rPr lang="fr-BE" dirty="0" smtClean="0"/>
              <a:t> </a:t>
            </a:r>
            <a:r>
              <a:rPr lang="fr-BE" dirty="0" err="1" smtClean="0"/>
              <a:t>flattening</a:t>
            </a:r>
            <a:r>
              <a:rPr lang="fr-BE" dirty="0" smtClean="0"/>
              <a:t> to XT and File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572000" y="2071678"/>
            <a:ext cx="4365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err="1" smtClean="0"/>
              <a:t>Timeline</a:t>
            </a:r>
            <a:r>
              <a:rPr lang="fr-BE" dirty="0" smtClean="0"/>
              <a:t> export to Final </a:t>
            </a:r>
            <a:r>
              <a:rPr lang="fr-BE" dirty="0" err="1" smtClean="0"/>
              <a:t>Cut</a:t>
            </a:r>
            <a:r>
              <a:rPr lang="fr-BE" dirty="0" smtClean="0"/>
              <a:t> Pro and </a:t>
            </a:r>
            <a:r>
              <a:rPr lang="fr-BE" dirty="0" err="1" smtClean="0"/>
              <a:t>Avid</a:t>
            </a:r>
            <a:endParaRPr lang="fr-BE" dirty="0" smtClean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643182"/>
            <a:ext cx="4006303" cy="320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4256564" cy="287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214290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err="1" smtClean="0"/>
              <a:t>Find</a:t>
            </a:r>
            <a:r>
              <a:rPr lang="fr-BE" dirty="0" smtClean="0"/>
              <a:t> </a:t>
            </a:r>
            <a:r>
              <a:rPr lang="fr-BE" dirty="0" err="1" smtClean="0"/>
              <a:t>blank</a:t>
            </a:r>
            <a:r>
              <a:rPr lang="fr-BE" dirty="0" smtClean="0"/>
              <a:t> </a:t>
            </a:r>
            <a:r>
              <a:rPr lang="fr-BE" dirty="0" err="1" smtClean="0"/>
              <a:t>elements</a:t>
            </a:r>
            <a:endParaRPr lang="fr-BE" dirty="0" smtClean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2500298" y="2214554"/>
          <a:ext cx="3371850" cy="2619375"/>
        </p:xfrm>
        <a:graphic>
          <a:graphicData uri="http://schemas.openxmlformats.org/presentationml/2006/ole">
            <p:oleObj spid="_x0000_s22529" name="Visio" r:id="rId3" imgW="3374720" imgH="2623536" progId="Visio.Drawing.11">
              <p:embed/>
            </p:oleObj>
          </a:graphicData>
        </a:graphic>
      </p:graphicFrame>
      <p:sp>
        <p:nvSpPr>
          <p:cNvPr id="7" name="ZoneTexte 6"/>
          <p:cNvSpPr txBox="1"/>
          <p:nvPr/>
        </p:nvSpPr>
        <p:spPr bwMode="auto">
          <a:xfrm>
            <a:off x="142844" y="1142984"/>
            <a:ext cx="8960187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4"/>
              </a:buBlip>
            </a:pPr>
            <a:r>
              <a:rPr lang="fr-BE" dirty="0" smtClean="0">
                <a:latin typeface="Helvetica 55 Roman" pitchFamily="34" charset="0"/>
              </a:rPr>
              <a:t> List all </a:t>
            </a:r>
            <a:r>
              <a:rPr lang="fr-BE" dirty="0" err="1" smtClean="0">
                <a:latin typeface="Helvetica 55 Roman" pitchFamily="34" charset="0"/>
              </a:rPr>
              <a:t>blank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elements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found</a:t>
            </a:r>
            <a:r>
              <a:rPr lang="fr-BE" dirty="0" smtClean="0">
                <a:latin typeface="Helvetica 55 Roman" pitchFamily="34" charset="0"/>
              </a:rPr>
              <a:t> in the </a:t>
            </a:r>
            <a:r>
              <a:rPr lang="fr-BE" dirty="0" err="1" smtClean="0">
                <a:latin typeface="Helvetica 55 Roman" pitchFamily="34" charset="0"/>
              </a:rPr>
              <a:t>timeline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with</a:t>
            </a:r>
            <a:r>
              <a:rPr lang="fr-BE" dirty="0" smtClean="0">
                <a:latin typeface="Helvetica 55 Roman" pitchFamily="34" charset="0"/>
              </a:rPr>
              <a:t> the </a:t>
            </a:r>
            <a:r>
              <a:rPr lang="fr-BE" dirty="0" err="1" smtClean="0">
                <a:latin typeface="Helvetica 55 Roman" pitchFamily="34" charset="0"/>
              </a:rPr>
              <a:t>ability</a:t>
            </a:r>
            <a:r>
              <a:rPr lang="fr-BE" dirty="0" smtClean="0">
                <a:latin typeface="Helvetica 55 Roman" pitchFamily="34" charset="0"/>
              </a:rPr>
              <a:t> to </a:t>
            </a:r>
            <a:r>
              <a:rPr lang="fr-BE" dirty="0" err="1" smtClean="0">
                <a:latin typeface="Helvetica 55 Roman" pitchFamily="34" charset="0"/>
              </a:rPr>
              <a:t>jump</a:t>
            </a:r>
            <a:r>
              <a:rPr lang="fr-BE" dirty="0" smtClean="0">
                <a:latin typeface="Helvetica 55 Roman" pitchFamily="34" charset="0"/>
              </a:rPr>
              <a:t> to </a:t>
            </a:r>
            <a:r>
              <a:rPr lang="fr-BE" dirty="0" err="1" smtClean="0">
                <a:latin typeface="Helvetica 55 Roman" pitchFamily="34" charset="0"/>
              </a:rPr>
              <a:t>their</a:t>
            </a:r>
            <a:r>
              <a:rPr lang="fr-BE" dirty="0" smtClean="0">
                <a:latin typeface="Helvetica 55 Roman" pitchFamily="34" charset="0"/>
              </a:rPr>
              <a:t> position</a:t>
            </a:r>
            <a:endParaRPr lang="fr-FR" dirty="0">
              <a:latin typeface="Helvetica 55 Roman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1928802"/>
            <a:ext cx="430438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BE" sz="1600" dirty="0" smtClean="0"/>
          </a:p>
          <a:p>
            <a:pPr>
              <a:buFont typeface="Wingdings" pitchFamily="2" charset="2"/>
              <a:buChar char="Ø"/>
            </a:pPr>
            <a:r>
              <a:rPr lang="fr-BE" sz="1600" dirty="0" smtClean="0"/>
              <a:t> </a:t>
            </a:r>
            <a:r>
              <a:rPr lang="fr-BE" sz="1600" dirty="0" smtClean="0"/>
              <a:t>Maximum 24 </a:t>
            </a:r>
            <a:r>
              <a:rPr lang="fr-BE" sz="1600" dirty="0" err="1" smtClean="0"/>
              <a:t>hours</a:t>
            </a:r>
            <a:r>
              <a:rPr lang="fr-BE" sz="1600" dirty="0" smtClean="0"/>
              <a:t> </a:t>
            </a:r>
            <a:r>
              <a:rPr lang="fr-BE" sz="1600" dirty="0" err="1" smtClean="0"/>
              <a:t>timeline</a:t>
            </a:r>
            <a:endParaRPr lang="fr-BE" sz="1600" dirty="0" smtClean="0"/>
          </a:p>
          <a:p>
            <a:pPr>
              <a:buFont typeface="Wingdings" pitchFamily="2" charset="2"/>
              <a:buChar char="Ø"/>
            </a:pPr>
            <a:endParaRPr lang="fr-BE" sz="1600" dirty="0" smtClean="0"/>
          </a:p>
          <a:p>
            <a:pPr>
              <a:buFont typeface="Wingdings" pitchFamily="2" charset="2"/>
              <a:buChar char="Ø"/>
            </a:pPr>
            <a:r>
              <a:rPr lang="fr-BE" sz="1600" dirty="0" smtClean="0"/>
              <a:t> No constant </a:t>
            </a:r>
            <a:r>
              <a:rPr lang="fr-BE" sz="1600" dirty="0" err="1" smtClean="0"/>
              <a:t>delay</a:t>
            </a:r>
            <a:r>
              <a:rPr lang="fr-BE" sz="1600" dirty="0" smtClean="0"/>
              <a:t> management</a:t>
            </a:r>
          </a:p>
          <a:p>
            <a:pPr>
              <a:buFont typeface="Wingdings" pitchFamily="2" charset="2"/>
              <a:buChar char="Ø"/>
            </a:pPr>
            <a:endParaRPr lang="fr-BE" sz="1600" dirty="0" smtClean="0"/>
          </a:p>
          <a:p>
            <a:pPr>
              <a:buFont typeface="Wingdings" pitchFamily="2" charset="2"/>
              <a:buChar char="Ø"/>
            </a:pPr>
            <a:r>
              <a:rPr lang="fr-BE" sz="1600" dirty="0" smtClean="0"/>
              <a:t> </a:t>
            </a:r>
            <a:r>
              <a:rPr lang="fr-BE" sz="1600" dirty="0" err="1" smtClean="0"/>
              <a:t>Manual</a:t>
            </a:r>
            <a:r>
              <a:rPr lang="fr-BE" sz="1600" dirty="0" smtClean="0"/>
              <a:t> </a:t>
            </a:r>
            <a:r>
              <a:rPr lang="fr-BE" sz="1600" dirty="0" err="1" smtClean="0"/>
              <a:t>cue</a:t>
            </a:r>
            <a:r>
              <a:rPr lang="fr-BE" sz="1600" dirty="0" smtClean="0"/>
              <a:t> and </a:t>
            </a:r>
            <a:r>
              <a:rPr lang="fr-BE" sz="1600" dirty="0" err="1" smtClean="0"/>
              <a:t>play</a:t>
            </a:r>
            <a:endParaRPr lang="fr-BE" sz="1600" dirty="0" smtClean="0"/>
          </a:p>
          <a:p>
            <a:pPr>
              <a:buFont typeface="Wingdings" pitchFamily="2" charset="2"/>
              <a:buChar char="Ø"/>
            </a:pPr>
            <a:endParaRPr lang="fr-BE" sz="1600" dirty="0" smtClean="0"/>
          </a:p>
          <a:p>
            <a:pPr>
              <a:buFont typeface="Wingdings" pitchFamily="2" charset="2"/>
              <a:buChar char="Ø"/>
            </a:pPr>
            <a:r>
              <a:rPr lang="fr-BE" sz="1600" dirty="0" smtClean="0"/>
              <a:t> Audio multi-</a:t>
            </a:r>
            <a:r>
              <a:rPr lang="fr-BE" sz="1600" dirty="0" err="1" smtClean="0"/>
              <a:t>track</a:t>
            </a:r>
            <a:r>
              <a:rPr lang="fr-BE" sz="1600" dirty="0" smtClean="0"/>
              <a:t> </a:t>
            </a:r>
            <a:r>
              <a:rPr lang="fr-BE" sz="1600" dirty="0" err="1" smtClean="0"/>
              <a:t>editing</a:t>
            </a:r>
            <a:endParaRPr lang="fr-BE" sz="1600" dirty="0" smtClean="0"/>
          </a:p>
          <a:p>
            <a:pPr>
              <a:buFont typeface="Wingdings" pitchFamily="2" charset="2"/>
              <a:buChar char="Ø"/>
            </a:pPr>
            <a:endParaRPr lang="fr-BE" sz="1600" dirty="0" smtClean="0"/>
          </a:p>
          <a:p>
            <a:pPr>
              <a:buFont typeface="Wingdings" pitchFamily="2" charset="2"/>
              <a:buChar char="Ø"/>
            </a:pPr>
            <a:r>
              <a:rPr lang="fr-BE" sz="1600" dirty="0" smtClean="0"/>
              <a:t> Advanced </a:t>
            </a:r>
            <a:r>
              <a:rPr lang="fr-BE" sz="1600" dirty="0" err="1" smtClean="0"/>
              <a:t>editing</a:t>
            </a:r>
            <a:r>
              <a:rPr lang="fr-BE" sz="1600" dirty="0" smtClean="0"/>
              <a:t> (</a:t>
            </a:r>
            <a:r>
              <a:rPr lang="fr-BE" sz="1600" dirty="0" err="1" smtClean="0"/>
              <a:t>trim</a:t>
            </a:r>
            <a:r>
              <a:rPr lang="fr-BE" sz="1600" dirty="0" smtClean="0"/>
              <a:t>, slip, </a:t>
            </a:r>
            <a:r>
              <a:rPr lang="fr-BE" sz="1600" dirty="0" err="1" smtClean="0"/>
              <a:t>slide</a:t>
            </a:r>
            <a:r>
              <a:rPr lang="fr-BE" sz="1600" dirty="0" smtClean="0"/>
              <a:t>, volume automation…)</a:t>
            </a:r>
          </a:p>
        </p:txBody>
      </p:sp>
      <p:sp>
        <p:nvSpPr>
          <p:cNvPr id="6" name="Rectangle 5"/>
          <p:cNvSpPr/>
          <p:nvPr/>
        </p:nvSpPr>
        <p:spPr>
          <a:xfrm>
            <a:off x="5652120" y="2276872"/>
            <a:ext cx="266290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Program fixing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Multi </a:t>
            </a:r>
            <a:r>
              <a:rPr lang="en-US" dirty="0" err="1" smtClean="0">
                <a:solidFill>
                  <a:srgbClr val="FF0000"/>
                </a:solidFill>
              </a:rPr>
              <a:t>timezone</a:t>
            </a:r>
            <a:r>
              <a:rPr lang="en-US" dirty="0" smtClean="0">
                <a:solidFill>
                  <a:srgbClr val="FF0000"/>
                </a:solidFill>
              </a:rPr>
              <a:t> </a:t>
            </a:r>
            <a:r>
              <a:rPr lang="en-US" dirty="0" err="1" smtClean="0">
                <a:solidFill>
                  <a:srgbClr val="FF0000"/>
                </a:solidFill>
              </a:rPr>
              <a:t>playout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Highlights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Quick Turnaround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BE" dirty="0" smtClean="0">
                <a:solidFill>
                  <a:srgbClr val="FF0000"/>
                </a:solidFill>
              </a:rPr>
              <a:t>IP </a:t>
            </a:r>
            <a:r>
              <a:rPr lang="fr-BE" dirty="0" err="1" smtClean="0">
                <a:solidFill>
                  <a:srgbClr val="FF0000"/>
                </a:solidFill>
              </a:rPr>
              <a:t>Director</a:t>
            </a:r>
            <a:r>
              <a:rPr lang="fr-BE" dirty="0" smtClean="0">
                <a:solidFill>
                  <a:srgbClr val="FF0000"/>
                </a:solidFill>
              </a:rPr>
              <a:t> 5.8 </a:t>
            </a:r>
            <a:r>
              <a:rPr lang="fr-BE" sz="2800" dirty="0" smtClean="0"/>
              <a:t>– </a:t>
            </a:r>
            <a:r>
              <a:rPr lang="fr-BE" sz="2800" dirty="0" err="1" smtClean="0"/>
              <a:t>Ip</a:t>
            </a:r>
            <a:r>
              <a:rPr lang="fr-BE" sz="2800" dirty="0" smtClean="0"/>
              <a:t> Edit «  Edit to </a:t>
            </a:r>
            <a:r>
              <a:rPr lang="fr-BE" sz="2800" dirty="0" smtClean="0"/>
              <a:t>Air</a:t>
            </a:r>
            <a:r>
              <a:rPr lang="fr-BE" sz="2800" dirty="0" smtClean="0"/>
              <a:t> »</a:t>
            </a:r>
            <a:endParaRPr lang="fr-BE" sz="2800" dirty="0"/>
          </a:p>
        </p:txBody>
      </p:sp>
      <p:sp>
        <p:nvSpPr>
          <p:cNvPr id="7" name="Rectangle 6"/>
          <p:cNvSpPr/>
          <p:nvPr/>
        </p:nvSpPr>
        <p:spPr>
          <a:xfrm>
            <a:off x="5796136" y="1844824"/>
            <a:ext cx="2143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600" dirty="0" err="1" smtClean="0"/>
              <a:t>Targeted</a:t>
            </a:r>
            <a:r>
              <a:rPr lang="fr-BE" sz="1600" dirty="0" smtClean="0"/>
              <a:t> applications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500034" y="571480"/>
            <a:ext cx="7944845" cy="534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</a:pPr>
            <a:r>
              <a:rPr lang="fr-BE" sz="2000" dirty="0" err="1" smtClean="0">
                <a:latin typeface="Helvetica 55 Roman" pitchFamily="34" charset="0"/>
              </a:rPr>
              <a:t>Being</a:t>
            </a:r>
            <a:r>
              <a:rPr lang="fr-BE" sz="2000" dirty="0" smtClean="0">
                <a:latin typeface="Helvetica 55 Roman" pitchFamily="34" charset="0"/>
              </a:rPr>
              <a:t> able to </a:t>
            </a:r>
            <a:r>
              <a:rPr lang="fr-BE" sz="2000" dirty="0" err="1" smtClean="0">
                <a:latin typeface="Helvetica 55 Roman" pitchFamily="34" charset="0"/>
              </a:rPr>
              <a:t>play</a:t>
            </a:r>
            <a:r>
              <a:rPr lang="fr-BE" sz="2000" dirty="0" smtClean="0">
                <a:latin typeface="Helvetica 55 Roman" pitchFamily="34" charset="0"/>
              </a:rPr>
              <a:t> out a </a:t>
            </a:r>
            <a:r>
              <a:rPr lang="fr-BE" sz="2000" dirty="0" err="1" smtClean="0">
                <a:latin typeface="Helvetica 55 Roman" pitchFamily="34" charset="0"/>
              </a:rPr>
              <a:t>timeline</a:t>
            </a:r>
            <a:r>
              <a:rPr lang="fr-BE" sz="2000" dirty="0" smtClean="0">
                <a:latin typeface="Helvetica 55 Roman" pitchFamily="34" charset="0"/>
              </a:rPr>
              <a:t> </a:t>
            </a:r>
            <a:r>
              <a:rPr lang="fr-BE" sz="2000" dirty="0" err="1" smtClean="0">
                <a:latin typeface="Helvetica 55 Roman" pitchFamily="34" charset="0"/>
              </a:rPr>
              <a:t>while</a:t>
            </a:r>
            <a:r>
              <a:rPr lang="fr-BE" sz="2000" dirty="0" smtClean="0">
                <a:latin typeface="Helvetica 55 Roman" pitchFamily="34" charset="0"/>
              </a:rPr>
              <a:t> the </a:t>
            </a:r>
            <a:r>
              <a:rPr lang="fr-BE" sz="2000" dirty="0" err="1" smtClean="0">
                <a:latin typeface="Helvetica 55 Roman" pitchFamily="34" charset="0"/>
              </a:rPr>
              <a:t>editing</a:t>
            </a:r>
            <a:r>
              <a:rPr lang="fr-BE" sz="2000" dirty="0" smtClean="0">
                <a:latin typeface="Helvetica 55 Roman" pitchFamily="34" charset="0"/>
              </a:rPr>
              <a:t> </a:t>
            </a:r>
            <a:r>
              <a:rPr lang="fr-BE" sz="2000" dirty="0" err="1" smtClean="0">
                <a:latin typeface="Helvetica 55 Roman" pitchFamily="34" charset="0"/>
              </a:rPr>
              <a:t>is</a:t>
            </a:r>
            <a:r>
              <a:rPr lang="fr-BE" sz="2000" dirty="0" smtClean="0">
                <a:latin typeface="Helvetica 55 Roman" pitchFamily="34" charset="0"/>
              </a:rPr>
              <a:t> </a:t>
            </a:r>
            <a:r>
              <a:rPr lang="fr-BE" sz="2000" dirty="0" err="1" smtClean="0">
                <a:latin typeface="Helvetica 55 Roman" pitchFamily="34" charset="0"/>
              </a:rPr>
              <a:t>under</a:t>
            </a:r>
            <a:r>
              <a:rPr lang="fr-BE" sz="2000" dirty="0" smtClean="0">
                <a:latin typeface="Helvetica 55 Roman" pitchFamily="34" charset="0"/>
              </a:rPr>
              <a:t> </a:t>
            </a:r>
            <a:r>
              <a:rPr lang="fr-BE" sz="2000" dirty="0" err="1" smtClean="0">
                <a:latin typeface="Helvetica 55 Roman" pitchFamily="34" charset="0"/>
              </a:rPr>
              <a:t>progress</a:t>
            </a:r>
            <a:endParaRPr lang="fr-FR" sz="2000" dirty="0">
              <a:latin typeface="Helvetica 55 Roman" pitchFamily="34" charset="0"/>
            </a:endParaRPr>
          </a:p>
        </p:txBody>
      </p:sp>
      <p:sp>
        <p:nvSpPr>
          <p:cNvPr id="6" name="ZoneTexte 5"/>
          <p:cNvSpPr txBox="1"/>
          <p:nvPr/>
        </p:nvSpPr>
        <p:spPr bwMode="auto">
          <a:xfrm>
            <a:off x="5857884" y="1230663"/>
            <a:ext cx="2614475" cy="62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</a:pPr>
            <a:r>
              <a:rPr lang="fr-BE" sz="2400" i="1" dirty="0" smtClean="0">
                <a:solidFill>
                  <a:srgbClr val="FF0000"/>
                </a:solidFill>
                <a:latin typeface="Helvetica 55 Roman" pitchFamily="34" charset="0"/>
              </a:rPr>
              <a:t>SPEED</a:t>
            </a:r>
            <a:r>
              <a:rPr lang="fr-BE" sz="2400" b="1" i="1" dirty="0" smtClean="0">
                <a:solidFill>
                  <a:srgbClr val="FF0000"/>
                </a:solidFill>
                <a:latin typeface="Helvetica 55 Roman" pitchFamily="34" charset="0"/>
              </a:rPr>
              <a:t> </a:t>
            </a:r>
            <a:r>
              <a:rPr lang="fr-BE" sz="2400" i="1" dirty="0" smtClean="0">
                <a:solidFill>
                  <a:srgbClr val="FF0000"/>
                </a:solidFill>
                <a:latin typeface="Helvetica 55 Roman" pitchFamily="34" charset="0"/>
              </a:rPr>
              <a:t>TO</a:t>
            </a:r>
            <a:r>
              <a:rPr lang="fr-BE" sz="2400" b="1" i="1" dirty="0" smtClean="0">
                <a:solidFill>
                  <a:srgbClr val="FF0000"/>
                </a:solidFill>
                <a:latin typeface="Helvetica 55 Roman" pitchFamily="34" charset="0"/>
              </a:rPr>
              <a:t> AIR !</a:t>
            </a:r>
            <a:endParaRPr lang="fr-FR" sz="2400" b="1" i="1" dirty="0">
              <a:solidFill>
                <a:srgbClr val="FF0000"/>
              </a:solidFill>
              <a:latin typeface="Helvetica 55 Roman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06070"/>
            <a:ext cx="5072098" cy="79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214554"/>
            <a:ext cx="528812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42844" y="142852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smtClean="0"/>
              <a:t>« </a:t>
            </a:r>
            <a:r>
              <a:rPr lang="fr-BE" dirty="0" err="1" smtClean="0"/>
              <a:t>edit</a:t>
            </a:r>
            <a:r>
              <a:rPr lang="fr-BE" dirty="0" smtClean="0"/>
              <a:t> </a:t>
            </a:r>
            <a:r>
              <a:rPr lang="fr-BE" dirty="0" err="1" smtClean="0"/>
              <a:t>while</a:t>
            </a:r>
            <a:r>
              <a:rPr lang="fr-BE" dirty="0" smtClean="0"/>
              <a:t> </a:t>
            </a:r>
            <a:r>
              <a:rPr lang="fr-BE" dirty="0" err="1" smtClean="0"/>
              <a:t>playout</a:t>
            </a:r>
            <a:r>
              <a:rPr lang="fr-BE" dirty="0" smtClean="0"/>
              <a:t> » mode</a:t>
            </a:r>
            <a:endParaRPr lang="fr-BE" sz="1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 bwMode="auto">
          <a:xfrm>
            <a:off x="357158" y="558776"/>
            <a:ext cx="7858180" cy="43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Blip>
                <a:blip r:embed="rId2"/>
              </a:buBlip>
            </a:pP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Workflow</a:t>
            </a:r>
            <a:r>
              <a:rPr lang="fr-BE" dirty="0" smtClean="0">
                <a:latin typeface="Helvetica 55 Roman" pitchFamily="34" charset="0"/>
              </a:rPr>
              <a:t>:</a:t>
            </a:r>
            <a:r>
              <a:rPr lang="en-US" dirty="0" smtClean="0"/>
              <a:t> “speed to air” </a:t>
            </a:r>
            <a:r>
              <a:rPr lang="en-US" dirty="0" smtClean="0">
                <a:solidFill>
                  <a:srgbClr val="FF0000"/>
                </a:solidFill>
              </a:rPr>
              <a:t>multi camera edit </a:t>
            </a:r>
            <a:r>
              <a:rPr lang="en-US" dirty="0" smtClean="0"/>
              <a:t>(Highlight, closer…)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066799"/>
            <a:ext cx="3500462" cy="226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 bwMode="auto">
          <a:xfrm>
            <a:off x="357158" y="3424253"/>
            <a:ext cx="7786742" cy="43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Blip>
                <a:blip r:embed="rId2"/>
              </a:buBlip>
            </a:pP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Workflow</a:t>
            </a:r>
            <a:r>
              <a:rPr lang="fr-BE" dirty="0" smtClean="0">
                <a:latin typeface="Helvetica 55 Roman" pitchFamily="34" charset="0"/>
              </a:rPr>
              <a:t>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program fixing, multi </a:t>
            </a:r>
            <a:r>
              <a:rPr lang="en-US" dirty="0" err="1" smtClean="0">
                <a:solidFill>
                  <a:srgbClr val="FF0000"/>
                </a:solidFill>
              </a:rPr>
              <a:t>timezone</a:t>
            </a:r>
            <a:r>
              <a:rPr lang="en-US" dirty="0" smtClean="0">
                <a:solidFill>
                  <a:srgbClr val="FF0000"/>
                </a:solidFill>
              </a:rPr>
              <a:t> </a:t>
            </a:r>
            <a:r>
              <a:rPr lang="en-US" dirty="0" err="1" smtClean="0">
                <a:solidFill>
                  <a:srgbClr val="FF0000"/>
                </a:solidFill>
              </a:rPr>
              <a:t>playout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995757"/>
            <a:ext cx="70389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42844" y="142852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smtClean="0"/>
              <a:t>«  </a:t>
            </a:r>
            <a:r>
              <a:rPr lang="fr-BE" dirty="0" err="1" smtClean="0"/>
              <a:t>edit</a:t>
            </a:r>
            <a:r>
              <a:rPr lang="fr-BE" dirty="0" smtClean="0"/>
              <a:t> </a:t>
            </a:r>
            <a:r>
              <a:rPr lang="fr-BE" dirty="0" err="1" smtClean="0"/>
              <a:t>while</a:t>
            </a:r>
            <a:r>
              <a:rPr lang="fr-BE" dirty="0" smtClean="0"/>
              <a:t> </a:t>
            </a:r>
            <a:r>
              <a:rPr lang="fr-BE" dirty="0" err="1" smtClean="0"/>
              <a:t>playout</a:t>
            </a:r>
            <a:r>
              <a:rPr lang="fr-BE" dirty="0" smtClean="0"/>
              <a:t>  » mode</a:t>
            </a:r>
            <a:endParaRPr lang="fr-BE" sz="1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44" y="142852"/>
            <a:ext cx="6211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smtClean="0"/>
              <a:t>«  </a:t>
            </a:r>
            <a:r>
              <a:rPr lang="fr-BE" dirty="0" err="1" smtClean="0"/>
              <a:t>edit</a:t>
            </a:r>
            <a:r>
              <a:rPr lang="fr-BE" dirty="0" smtClean="0"/>
              <a:t> </a:t>
            </a:r>
            <a:r>
              <a:rPr lang="fr-BE" dirty="0" err="1" smtClean="0"/>
              <a:t>while</a:t>
            </a:r>
            <a:r>
              <a:rPr lang="fr-BE" dirty="0" smtClean="0"/>
              <a:t> </a:t>
            </a:r>
            <a:r>
              <a:rPr lang="fr-BE" dirty="0" err="1" smtClean="0"/>
              <a:t>playout</a:t>
            </a:r>
            <a:r>
              <a:rPr lang="fr-BE" dirty="0" smtClean="0"/>
              <a:t>  » mode:   Master / slave management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5786478" cy="322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44" y="142852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smtClean="0"/>
              <a:t>Support of </a:t>
            </a:r>
            <a:r>
              <a:rPr lang="fr-BE" dirty="0" err="1" smtClean="0"/>
              <a:t>growing</a:t>
            </a:r>
            <a:r>
              <a:rPr lang="fr-BE" dirty="0" smtClean="0"/>
              <a:t> clips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593" y="1071546"/>
            <a:ext cx="4071966" cy="30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 bwMode="auto">
          <a:xfrm>
            <a:off x="1091593" y="4357694"/>
            <a:ext cx="3236505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3"/>
              </a:buBlip>
            </a:pP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Growing</a:t>
            </a:r>
            <a:r>
              <a:rPr lang="fr-BE" dirty="0" smtClean="0">
                <a:latin typeface="Helvetica 55 Roman" pitchFamily="34" charset="0"/>
              </a:rPr>
              <a:t> clip </a:t>
            </a:r>
            <a:r>
              <a:rPr lang="fr-BE" dirty="0" err="1" smtClean="0">
                <a:latin typeface="Helvetica 55 Roman" pitchFamily="34" charset="0"/>
              </a:rPr>
              <a:t>with</a:t>
            </a:r>
            <a:r>
              <a:rPr lang="fr-BE" dirty="0" smtClean="0">
                <a:latin typeface="Helvetica 55 Roman" pitchFamily="34" charset="0"/>
              </a:rPr>
              <a:t> mark out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7" name="ZoneTexte 6"/>
          <p:cNvSpPr txBox="1"/>
          <p:nvPr/>
        </p:nvSpPr>
        <p:spPr bwMode="auto">
          <a:xfrm>
            <a:off x="1091593" y="4774457"/>
            <a:ext cx="7480935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3"/>
              </a:buBlip>
            </a:pP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Growing</a:t>
            </a:r>
            <a:r>
              <a:rPr lang="fr-BE" dirty="0" smtClean="0">
                <a:latin typeface="Helvetica 55 Roman" pitchFamily="34" charset="0"/>
              </a:rPr>
              <a:t> clip </a:t>
            </a:r>
            <a:r>
              <a:rPr lang="fr-BE" dirty="0" err="1" smtClean="0">
                <a:latin typeface="Helvetica 55 Roman" pitchFamily="34" charset="0"/>
              </a:rPr>
              <a:t>without</a:t>
            </a:r>
            <a:r>
              <a:rPr lang="fr-BE" dirty="0" smtClean="0">
                <a:latin typeface="Helvetica 55 Roman" pitchFamily="34" charset="0"/>
              </a:rPr>
              <a:t> mark out (</a:t>
            </a:r>
            <a:r>
              <a:rPr lang="fr-BE" dirty="0" err="1" smtClean="0">
                <a:latin typeface="Helvetica 55 Roman" pitchFamily="34" charset="0"/>
              </a:rPr>
              <a:t>ask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duration</a:t>
            </a:r>
            <a:r>
              <a:rPr lang="fr-BE" dirty="0" smtClean="0">
                <a:latin typeface="Helvetica 55 Roman" pitchFamily="34" charset="0"/>
              </a:rPr>
              <a:t> or record </a:t>
            </a:r>
            <a:r>
              <a:rPr lang="fr-BE" dirty="0" err="1" smtClean="0">
                <a:latin typeface="Helvetica 55 Roman" pitchFamily="34" charset="0"/>
              </a:rPr>
              <a:t>head</a:t>
            </a:r>
            <a:r>
              <a:rPr lang="fr-BE" dirty="0" smtClean="0">
                <a:latin typeface="Helvetica 55 Roman" pitchFamily="34" charset="0"/>
              </a:rPr>
              <a:t> position)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8" name="ZoneTexte 7"/>
          <p:cNvSpPr txBox="1"/>
          <p:nvPr/>
        </p:nvSpPr>
        <p:spPr bwMode="auto">
          <a:xfrm>
            <a:off x="1091593" y="5203085"/>
            <a:ext cx="3599745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3"/>
              </a:buBlip>
            </a:pPr>
            <a:r>
              <a:rPr lang="fr-BE" dirty="0" smtClean="0">
                <a:latin typeface="Helvetica 55 Roman" pitchFamily="34" charset="0"/>
              </a:rPr>
              <a:t> All </a:t>
            </a:r>
            <a:r>
              <a:rPr lang="fr-BE" dirty="0" err="1" smtClean="0">
                <a:latin typeface="Helvetica 55 Roman" pitchFamily="34" charset="0"/>
              </a:rPr>
              <a:t>editing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operations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available</a:t>
            </a:r>
            <a:endParaRPr lang="fr-FR" dirty="0">
              <a:latin typeface="Helvetica 55 Roman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44" y="142852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err="1" smtClean="0"/>
              <a:t>Locators</a:t>
            </a:r>
            <a:endParaRPr lang="fr-BE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714488"/>
            <a:ext cx="43338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071810"/>
            <a:ext cx="43624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 bwMode="auto">
          <a:xfrm>
            <a:off x="785786" y="571480"/>
            <a:ext cx="3812945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4"/>
              </a:buBlip>
            </a:pPr>
            <a:r>
              <a:rPr lang="fr-BE" dirty="0" smtClean="0">
                <a:latin typeface="Helvetica 55 Roman" pitchFamily="34" charset="0"/>
              </a:rPr>
              <a:t> Link to </a:t>
            </a:r>
            <a:r>
              <a:rPr lang="fr-BE" dirty="0" err="1" smtClean="0">
                <a:latin typeface="Helvetica 55 Roman" pitchFamily="34" charset="0"/>
              </a:rPr>
              <a:t>video</a:t>
            </a:r>
            <a:r>
              <a:rPr lang="fr-BE" dirty="0" smtClean="0">
                <a:latin typeface="Helvetica 55 Roman" pitchFamily="34" charset="0"/>
              </a:rPr>
              <a:t> or audio </a:t>
            </a:r>
            <a:r>
              <a:rPr lang="fr-BE" dirty="0" err="1" smtClean="0">
                <a:latin typeface="Helvetica 55 Roman" pitchFamily="34" charset="0"/>
              </a:rPr>
              <a:t>elements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8" name="ZoneTexte 7"/>
          <p:cNvSpPr txBox="1"/>
          <p:nvPr/>
        </p:nvSpPr>
        <p:spPr bwMode="auto">
          <a:xfrm>
            <a:off x="785786" y="1000108"/>
            <a:ext cx="2151271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4"/>
              </a:buBlip>
            </a:pP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Avid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like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colours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9" name="ZoneTexte 8"/>
          <p:cNvSpPr txBox="1"/>
          <p:nvPr/>
        </p:nvSpPr>
        <p:spPr bwMode="auto">
          <a:xfrm>
            <a:off x="785786" y="1428736"/>
            <a:ext cx="2620952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4"/>
              </a:buBlip>
            </a:pPr>
            <a:r>
              <a:rPr lang="fr-BE" dirty="0" smtClean="0">
                <a:latin typeface="Helvetica 55 Roman" pitchFamily="34" charset="0"/>
              </a:rPr>
              <a:t> Go to </a:t>
            </a:r>
            <a:r>
              <a:rPr lang="fr-BE" dirty="0" err="1" smtClean="0">
                <a:latin typeface="Helvetica 55 Roman" pitchFamily="34" charset="0"/>
              </a:rPr>
              <a:t>next</a:t>
            </a:r>
            <a:r>
              <a:rPr lang="fr-BE" dirty="0" smtClean="0">
                <a:latin typeface="Helvetica 55 Roman" pitchFamily="34" charset="0"/>
              </a:rPr>
              <a:t> / </a:t>
            </a:r>
            <a:r>
              <a:rPr lang="fr-BE" dirty="0" err="1" smtClean="0">
                <a:latin typeface="Helvetica 55 Roman" pitchFamily="34" charset="0"/>
              </a:rPr>
              <a:t>previous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 bwMode="auto">
          <a:xfrm>
            <a:off x="785786" y="1857364"/>
            <a:ext cx="2166660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4"/>
              </a:buBlip>
            </a:pP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Snap</a:t>
            </a:r>
            <a:r>
              <a:rPr lang="fr-BE" dirty="0" smtClean="0">
                <a:latin typeface="Helvetica 55 Roman" pitchFamily="34" charset="0"/>
              </a:rPr>
              <a:t> to </a:t>
            </a:r>
            <a:r>
              <a:rPr lang="fr-BE" dirty="0" err="1" smtClean="0">
                <a:latin typeface="Helvetica 55 Roman" pitchFamily="34" charset="0"/>
              </a:rPr>
              <a:t>locators</a:t>
            </a:r>
            <a:endParaRPr lang="fr-FR" dirty="0">
              <a:latin typeface="Helvetica 55 Roman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44" y="142852"/>
            <a:ext cx="371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smtClean="0"/>
              <a:t>Replace camera on multi </a:t>
            </a:r>
            <a:r>
              <a:rPr lang="fr-BE" dirty="0" err="1" smtClean="0"/>
              <a:t>selection</a:t>
            </a:r>
            <a:endParaRPr lang="fr-BE" dirty="0" smtClean="0"/>
          </a:p>
        </p:txBody>
      </p:sp>
      <p:sp>
        <p:nvSpPr>
          <p:cNvPr id="5" name="ZoneTexte 4"/>
          <p:cNvSpPr txBox="1"/>
          <p:nvPr/>
        </p:nvSpPr>
        <p:spPr bwMode="auto">
          <a:xfrm>
            <a:off x="642910" y="928670"/>
            <a:ext cx="6934632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3"/>
              </a:buBlip>
            </a:pPr>
            <a:r>
              <a:rPr lang="fr-BE" dirty="0" smtClean="0">
                <a:latin typeface="Helvetica 55 Roman" pitchFamily="34" charset="0"/>
              </a:rPr>
              <a:t> Select all </a:t>
            </a:r>
            <a:r>
              <a:rPr lang="fr-BE" dirty="0" err="1" smtClean="0">
                <a:latin typeface="Helvetica 55 Roman" pitchFamily="34" charset="0"/>
              </a:rPr>
              <a:t>elements</a:t>
            </a:r>
            <a:r>
              <a:rPr lang="fr-BE" dirty="0" smtClean="0">
                <a:latin typeface="Helvetica 55 Roman" pitchFamily="34" charset="0"/>
              </a:rPr>
              <a:t> in the </a:t>
            </a:r>
            <a:r>
              <a:rPr lang="fr-BE" dirty="0" err="1" smtClean="0">
                <a:latin typeface="Helvetica 55 Roman" pitchFamily="34" charset="0"/>
              </a:rPr>
              <a:t>timeline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created</a:t>
            </a:r>
            <a:r>
              <a:rPr lang="fr-BE" dirty="0" smtClean="0">
                <a:latin typeface="Helvetica 55 Roman" pitchFamily="34" charset="0"/>
              </a:rPr>
              <a:t> on a </a:t>
            </a:r>
            <a:r>
              <a:rPr lang="fr-BE" dirty="0" err="1" smtClean="0">
                <a:latin typeface="Helvetica 55 Roman" pitchFamily="34" charset="0"/>
              </a:rPr>
              <a:t>specific</a:t>
            </a:r>
            <a:r>
              <a:rPr lang="fr-BE" dirty="0" smtClean="0">
                <a:latin typeface="Helvetica 55 Roman" pitchFamily="34" charset="0"/>
              </a:rPr>
              <a:t> camera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571604" y="1857364"/>
          <a:ext cx="4086225" cy="733425"/>
        </p:xfrm>
        <a:graphic>
          <a:graphicData uri="http://schemas.openxmlformats.org/presentationml/2006/ole">
            <p:oleObj spid="_x0000_s6145" name="Visio" r:id="rId4" imgW="4085617" imgH="732515" progId="Visio.Drawing.11">
              <p:embed/>
            </p:oleObj>
          </a:graphicData>
        </a:graphic>
      </p:graphicFrame>
      <p:sp>
        <p:nvSpPr>
          <p:cNvPr id="8" name="ZoneTexte 7"/>
          <p:cNvSpPr txBox="1"/>
          <p:nvPr/>
        </p:nvSpPr>
        <p:spPr bwMode="auto">
          <a:xfrm>
            <a:off x="642910" y="3000372"/>
            <a:ext cx="6677510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  <a:buFontTx/>
              <a:buBlip>
                <a:blip r:embed="rId3"/>
              </a:buBlip>
            </a:pPr>
            <a:r>
              <a:rPr lang="fr-BE" dirty="0" smtClean="0">
                <a:latin typeface="Helvetica 55 Roman" pitchFamily="34" charset="0"/>
              </a:rPr>
              <a:t> Replace camera angle for </a:t>
            </a:r>
            <a:r>
              <a:rPr lang="fr-BE" dirty="0" err="1" smtClean="0">
                <a:latin typeface="Helvetica 55 Roman" pitchFamily="34" charset="0"/>
              </a:rPr>
              <a:t>selected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elements</a:t>
            </a:r>
            <a:r>
              <a:rPr lang="fr-BE" dirty="0" smtClean="0">
                <a:latin typeface="Helvetica 55 Roman" pitchFamily="34" charset="0"/>
              </a:rPr>
              <a:t> (ex: </a:t>
            </a:r>
            <a:r>
              <a:rPr lang="fr-BE" dirty="0" err="1" smtClean="0">
                <a:latin typeface="Helvetica 55 Roman" pitchFamily="34" charset="0"/>
              </a:rPr>
              <a:t>dirty</a:t>
            </a:r>
            <a:r>
              <a:rPr lang="fr-BE" dirty="0" smtClean="0">
                <a:latin typeface="Helvetica 55 Roman" pitchFamily="34" charset="0"/>
              </a:rPr>
              <a:t> to iso)</a:t>
            </a:r>
            <a:endParaRPr lang="fr-FR" dirty="0">
              <a:latin typeface="Helvetica 55 Roman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4000504"/>
            <a:ext cx="39624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44" y="142852"/>
            <a:ext cx="4583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Minimum clips size 3 frames (with warning)</a:t>
            </a:r>
            <a:endParaRPr lang="fr-FR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214554"/>
            <a:ext cx="34290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714480" y="3786190"/>
          <a:ext cx="5229225" cy="361950"/>
        </p:xfrm>
        <a:graphic>
          <a:graphicData uri="http://schemas.openxmlformats.org/presentationml/2006/ole">
            <p:oleObj spid="_x0000_s20483" name="Visio" r:id="rId4" imgW="5230952" imgH="361137" progId="Visio.Drawing.11">
              <p:embed/>
            </p:oleObj>
          </a:graphicData>
        </a:graphic>
      </p:graphicFrame>
      <p:sp>
        <p:nvSpPr>
          <p:cNvPr id="8" name="ZoneTexte 7"/>
          <p:cNvSpPr txBox="1"/>
          <p:nvPr/>
        </p:nvSpPr>
        <p:spPr bwMode="auto">
          <a:xfrm>
            <a:off x="214282" y="1071546"/>
            <a:ext cx="9033925" cy="85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36000" bIns="36000" rtlCol="0">
            <a:spAutoFit/>
          </a:bodyPr>
          <a:lstStyle/>
          <a:p>
            <a:pPr algn="ctr">
              <a:lnSpc>
                <a:spcPct val="150000"/>
              </a:lnSpc>
              <a:buSzPct val="80000"/>
            </a:pPr>
            <a:r>
              <a:rPr lang="fr-BE" dirty="0" smtClean="0">
                <a:latin typeface="Helvetica 55 Roman" pitchFamily="34" charset="0"/>
              </a:rPr>
              <a:t>If </a:t>
            </a:r>
            <a:r>
              <a:rPr lang="fr-BE" dirty="0" err="1" smtClean="0">
                <a:latin typeface="Helvetica 55 Roman" pitchFamily="34" charset="0"/>
              </a:rPr>
              <a:t>consecutive</a:t>
            </a:r>
            <a:r>
              <a:rPr lang="fr-BE" dirty="0" smtClean="0">
                <a:latin typeface="Helvetica 55 Roman" pitchFamily="34" charset="0"/>
              </a:rPr>
              <a:t> clip </a:t>
            </a:r>
            <a:r>
              <a:rPr lang="fr-BE" dirty="0" err="1" smtClean="0">
                <a:latin typeface="Helvetica 55 Roman" pitchFamily="34" charset="0"/>
              </a:rPr>
              <a:t>less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than</a:t>
            </a:r>
            <a:r>
              <a:rPr lang="fr-BE" dirty="0" smtClean="0">
                <a:latin typeface="Helvetica 55 Roman" pitchFamily="34" charset="0"/>
              </a:rPr>
              <a:t> 10 frames are </a:t>
            </a:r>
            <a:r>
              <a:rPr lang="fr-BE" dirty="0" err="1" smtClean="0">
                <a:latin typeface="Helvetica 55 Roman" pitchFamily="34" charset="0"/>
              </a:rPr>
              <a:t>present</a:t>
            </a:r>
            <a:r>
              <a:rPr lang="fr-BE" dirty="0" smtClean="0">
                <a:latin typeface="Helvetica 55 Roman" pitchFamily="34" charset="0"/>
              </a:rPr>
              <a:t> in </a:t>
            </a:r>
            <a:r>
              <a:rPr lang="fr-BE" dirty="0" err="1" smtClean="0">
                <a:latin typeface="Helvetica 55 Roman" pitchFamily="34" charset="0"/>
              </a:rPr>
              <a:t>timeline</a:t>
            </a:r>
            <a:r>
              <a:rPr lang="fr-BE" dirty="0" smtClean="0">
                <a:latin typeface="Helvetica 55 Roman" pitchFamily="34" charset="0"/>
              </a:rPr>
              <a:t>,</a:t>
            </a:r>
          </a:p>
          <a:p>
            <a:pPr algn="ctr">
              <a:lnSpc>
                <a:spcPct val="150000"/>
              </a:lnSpc>
              <a:buSzPct val="80000"/>
            </a:pPr>
            <a:r>
              <a:rPr lang="fr-BE" dirty="0" smtClean="0">
                <a:latin typeface="Helvetica 55 Roman" pitchFamily="34" charset="0"/>
              </a:rPr>
              <a:t>a warning message </a:t>
            </a:r>
            <a:r>
              <a:rPr lang="fr-BE" dirty="0" err="1" smtClean="0">
                <a:latin typeface="Helvetica 55 Roman" pitchFamily="34" charset="0"/>
              </a:rPr>
              <a:t>is</a:t>
            </a:r>
            <a:r>
              <a:rPr lang="fr-BE" dirty="0" smtClean="0">
                <a:latin typeface="Helvetica 55 Roman" pitchFamily="34" charset="0"/>
              </a:rPr>
              <a:t> </a:t>
            </a:r>
            <a:r>
              <a:rPr lang="fr-BE" dirty="0" err="1" smtClean="0">
                <a:latin typeface="Helvetica 55 Roman" pitchFamily="34" charset="0"/>
              </a:rPr>
              <a:t>displayed</a:t>
            </a:r>
            <a:endParaRPr lang="fr-FR" dirty="0">
              <a:latin typeface="Helvetica 55 Roman" pitchFamily="34" charset="0"/>
            </a:endParaRPr>
          </a:p>
        </p:txBody>
      </p:sp>
      <p:sp>
        <p:nvSpPr>
          <p:cNvPr id="9" name="ZoneTexte 8"/>
          <p:cNvSpPr txBox="1"/>
          <p:nvPr/>
        </p:nvSpPr>
        <p:spPr bwMode="auto">
          <a:xfrm>
            <a:off x="285720" y="4714884"/>
            <a:ext cx="8606180" cy="4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0" tIns="36000" bIns="36000" rtlCol="0">
            <a:spAutoFit/>
          </a:bodyPr>
          <a:lstStyle/>
          <a:p>
            <a:pPr>
              <a:lnSpc>
                <a:spcPct val="150000"/>
              </a:lnSpc>
              <a:buSzPct val="80000"/>
            </a:pP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! The editor has to 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make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 a replace (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loop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) or 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extend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 to 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avoid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 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any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 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unwanted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 </a:t>
            </a:r>
            <a:r>
              <a:rPr lang="fr-BE" dirty="0" err="1" smtClean="0">
                <a:solidFill>
                  <a:srgbClr val="FF0000"/>
                </a:solidFill>
                <a:latin typeface="Helvetica 55 Roman" pitchFamily="34" charset="0"/>
              </a:rPr>
              <a:t>freeze</a:t>
            </a:r>
            <a:r>
              <a:rPr lang="fr-BE" dirty="0" smtClean="0">
                <a:solidFill>
                  <a:srgbClr val="FF0000"/>
                </a:solidFill>
                <a:latin typeface="Helvetica 55 Roman" pitchFamily="34" charset="0"/>
              </a:rPr>
              <a:t> !</a:t>
            </a:r>
            <a:endParaRPr lang="fr-FR" dirty="0">
              <a:solidFill>
                <a:srgbClr val="FF0000"/>
              </a:solidFill>
              <a:latin typeface="Helvetica 55 Roman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EVS Template 4X3 DarkBackground-0709">
  <a:themeElements>
    <a:clrScheme name="EVS Colours">
      <a:dk1>
        <a:sysClr val="windowText" lastClr="000000"/>
      </a:dk1>
      <a:lt1>
        <a:sysClr val="window" lastClr="FFFFFF"/>
      </a:lt1>
      <a:dk2>
        <a:srgbClr val="002060"/>
      </a:dk2>
      <a:lt2>
        <a:srgbClr val="B5B6B3"/>
      </a:lt2>
      <a:accent1>
        <a:srgbClr val="007EA3"/>
      </a:accent1>
      <a:accent2>
        <a:srgbClr val="FB4F14"/>
      </a:accent2>
      <a:accent3>
        <a:srgbClr val="7AB800"/>
      </a:accent3>
      <a:accent4>
        <a:srgbClr val="BED600"/>
      </a:accent4>
      <a:accent5>
        <a:srgbClr val="FF5800"/>
      </a:accent5>
      <a:accent6>
        <a:srgbClr val="565A5C"/>
      </a:accent6>
      <a:hlink>
        <a:srgbClr val="FB4F14"/>
      </a:hlink>
      <a:folHlink>
        <a:srgbClr val="007EA3"/>
      </a:folHlink>
    </a:clrScheme>
    <a:fontScheme name="EVS Promotional">
      <a:majorFont>
        <a:latin typeface="HelveticaNeueLT Std"/>
        <a:ea typeface=""/>
        <a:cs typeface=""/>
      </a:majorFont>
      <a:minorFont>
        <a:latin typeface="HelveticaNeueLT Std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lIns="180000" tIns="36000" bIns="36000">
        <a:spAutoFit/>
      </a:bodyPr>
      <a:lstStyle>
        <a:defPPr>
          <a:lnSpc>
            <a:spcPct val="150000"/>
          </a:lnSpc>
          <a:buSzPct val="80000"/>
          <a:buFontTx/>
          <a:buBlip>
            <a:blip xmlns:r="http://schemas.openxmlformats.org/officeDocument/2006/relationships" r:embed="rId1"/>
          </a:buBlip>
          <a:defRPr dirty="0">
            <a:latin typeface="Helvetica 55 Roman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EVS Template 4X3 DarkBackground-0709</Template>
  <TotalTime>1604</TotalTime>
  <Words>263</Words>
  <Application>Microsoft Office PowerPoint</Application>
  <PresentationFormat>Affichage à l'écran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3" baseType="lpstr">
      <vt:lpstr>EVS Template 4X3 DarkBackground-0709</vt:lpstr>
      <vt:lpstr>Visio</vt:lpstr>
      <vt:lpstr>IP Director 5.8 – Ip Edit «  Edit to Air »</vt:lpstr>
      <vt:lpstr>IP Director 5.8 – Ip Edit «  Edit to Air »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Company>EVS Broadcast Equipment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Director 5.7 – Ip Edit « Edit To Air »</dc:title>
  <dc:creator>PME</dc:creator>
  <cp:lastModifiedBy>PME</cp:lastModifiedBy>
  <cp:revision>64</cp:revision>
  <dcterms:created xsi:type="dcterms:W3CDTF">2009-12-16T12:36:25Z</dcterms:created>
  <dcterms:modified xsi:type="dcterms:W3CDTF">2010-07-09T09:16:49Z</dcterms:modified>
</cp:coreProperties>
</file>