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65" r:id="rId4"/>
    <p:sldId id="268" r:id="rId5"/>
    <p:sldId id="276" r:id="rId6"/>
    <p:sldId id="266" r:id="rId7"/>
    <p:sldId id="264" r:id="rId8"/>
    <p:sldId id="273" r:id="rId9"/>
    <p:sldId id="263" r:id="rId10"/>
    <p:sldId id="277" r:id="rId11"/>
    <p:sldId id="278" r:id="rId12"/>
    <p:sldId id="261" r:id="rId13"/>
    <p:sldId id="272" r:id="rId1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B6B3"/>
    <a:srgbClr val="000000"/>
    <a:srgbClr val="FB4F14"/>
    <a:srgbClr val="8E908F"/>
    <a:srgbClr val="7AB8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18" autoAdjust="0"/>
  </p:normalViewPr>
  <p:slideViewPr>
    <p:cSldViewPr>
      <p:cViewPr>
        <p:scale>
          <a:sx n="100" d="100"/>
          <a:sy n="100" d="100"/>
        </p:scale>
        <p:origin x="-1308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1974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C9D44A-028B-4752-B071-ACAE00C514C6}" type="datetimeFigureOut">
              <a:rPr lang="fr-FR" smtClean="0"/>
              <a:pPr/>
              <a:t>09/07/2010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5E22A9-49E0-4D05-82FF-762B09C3B1AF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D9065D-1662-4ED6-B783-4CB574256CD6}" type="datetimeFigureOut">
              <a:rPr lang="fr-FR" smtClean="0"/>
              <a:pPr/>
              <a:t>09/07/2010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80CF7D-640B-42E6-8FE5-097A180E1289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BE" dirty="0" smtClean="0"/>
              <a:t>Tape </a:t>
            </a:r>
            <a:r>
              <a:rPr lang="fr-BE" dirty="0" err="1" smtClean="0"/>
              <a:t>melt</a:t>
            </a:r>
            <a:endParaRPr lang="fr-BE" dirty="0" smtClean="0"/>
          </a:p>
          <a:p>
            <a:r>
              <a:rPr lang="fr-BE" dirty="0" smtClean="0"/>
              <a:t>Compilation</a:t>
            </a:r>
            <a:r>
              <a:rPr lang="fr-BE" baseline="0" dirty="0" smtClean="0"/>
              <a:t> to </a:t>
            </a:r>
            <a:r>
              <a:rPr lang="fr-BE" baseline="0" dirty="0" err="1" smtClean="0"/>
              <a:t>Xfile</a:t>
            </a:r>
            <a:r>
              <a:rPr lang="fr-BE" baseline="0" dirty="0" smtClean="0"/>
              <a:t> drive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0CF7D-640B-42E6-8FE5-097A180E1289}" type="slidenum">
              <a:rPr lang="fr-BE" smtClean="0"/>
              <a:pPr/>
              <a:t>5</a:t>
            </a:fld>
            <a:endParaRPr lang="fr-B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BE" dirty="0" smtClean="0"/>
              <a:t>Be </a:t>
            </a:r>
            <a:r>
              <a:rPr lang="fr-BE" dirty="0" err="1" smtClean="0"/>
              <a:t>carefull</a:t>
            </a:r>
            <a:r>
              <a:rPr lang="fr-BE" dirty="0" smtClean="0"/>
              <a:t> </a:t>
            </a:r>
            <a:r>
              <a:rPr lang="fr-BE" dirty="0" err="1" smtClean="0"/>
              <a:t>that</a:t>
            </a:r>
            <a:r>
              <a:rPr lang="fr-BE" dirty="0" smtClean="0"/>
              <a:t> the </a:t>
            </a:r>
            <a:r>
              <a:rPr lang="fr-BE" dirty="0" err="1" smtClean="0"/>
              <a:t>stream</a:t>
            </a:r>
            <a:r>
              <a:rPr lang="fr-BE" baseline="0" dirty="0" smtClean="0"/>
              <a:t> uses one </a:t>
            </a:r>
            <a:r>
              <a:rPr lang="fr-BE" baseline="0" dirty="0" err="1" smtClean="0"/>
              <a:t>gigE</a:t>
            </a:r>
            <a:r>
              <a:rPr lang="fr-BE" baseline="0" dirty="0" smtClean="0"/>
              <a:t> HD port on the XT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0CF7D-640B-42E6-8FE5-097A180E1289}" type="slidenum">
              <a:rPr lang="fr-BE" smtClean="0"/>
              <a:pPr/>
              <a:t>10</a:t>
            </a:fld>
            <a:endParaRPr lang="fr-B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BE" dirty="0" err="1" smtClean="0"/>
              <a:t>Explain</a:t>
            </a:r>
            <a:r>
              <a:rPr lang="fr-BE" baseline="0" dirty="0" smtClean="0"/>
              <a:t> full hi-</a:t>
            </a:r>
            <a:r>
              <a:rPr lang="fr-BE" baseline="0" dirty="0" err="1" smtClean="0"/>
              <a:t>res</a:t>
            </a:r>
            <a:r>
              <a:rPr lang="fr-BE" baseline="0" dirty="0" smtClean="0"/>
              <a:t> </a:t>
            </a:r>
            <a:r>
              <a:rPr lang="fr-BE" baseline="0" dirty="0" err="1" smtClean="0"/>
              <a:t>workflow</a:t>
            </a:r>
            <a:r>
              <a:rPr lang="fr-BE" baseline="0" dirty="0" smtClean="0"/>
              <a:t> as </a:t>
            </a:r>
            <a:r>
              <a:rPr lang="fr-BE" baseline="0" dirty="0" err="1" smtClean="0"/>
              <a:t>well</a:t>
            </a:r>
            <a:r>
              <a:rPr lang="fr-BE" baseline="0" dirty="0" smtClean="0"/>
              <a:t>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0CF7D-640B-42E6-8FE5-097A180E1289}" type="slidenum">
              <a:rPr lang="fr-BE" smtClean="0"/>
              <a:pPr/>
              <a:t>11</a:t>
            </a:fld>
            <a:endParaRPr lang="fr-B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0CF7D-640B-42E6-8FE5-097A180E1289}" type="slidenum">
              <a:rPr lang="fr-BE" smtClean="0"/>
              <a:pPr/>
              <a:t>12</a:t>
            </a:fld>
            <a:endParaRPr lang="fr-B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 bwMode="auto">
          <a:xfrm>
            <a:off x="8459788" y="6165850"/>
            <a:ext cx="5715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36000" bIns="36000">
            <a:spAutoFit/>
          </a:bodyPr>
          <a:lstStyle/>
          <a:p>
            <a:pPr>
              <a:lnSpc>
                <a:spcPct val="150000"/>
              </a:lnSpc>
              <a:buSzPct val="80000"/>
              <a:buFont typeface="Arial" charset="0"/>
              <a:buNone/>
              <a:defRPr/>
            </a:pPr>
            <a:fld id="{E76EC6BF-0C2A-4936-AE1A-89772B1989EC}" type="slidenum">
              <a:rPr lang="fr-BE" sz="1100">
                <a:solidFill>
                  <a:schemeClr val="bg1"/>
                </a:solidFill>
              </a:rPr>
              <a:pPr>
                <a:lnSpc>
                  <a:spcPct val="150000"/>
                </a:lnSpc>
                <a:buSzPct val="80000"/>
                <a:buFont typeface="Arial" charset="0"/>
                <a:buNone/>
                <a:defRPr/>
              </a:pPr>
              <a:t>‹N°›</a:t>
            </a:fld>
            <a:endParaRPr lang="fr-BE" sz="1100">
              <a:solidFill>
                <a:schemeClr val="bg1"/>
              </a:solidFill>
            </a:endParaRPr>
          </a:p>
        </p:txBody>
      </p:sp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1072146" y="785795"/>
            <a:ext cx="6838812" cy="7858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r-FR" smtClean="0"/>
              <a:t>Cliquez pour modifier le style du titre</a:t>
            </a:r>
            <a:endParaRPr lang="fr-BE" dirty="0"/>
          </a:p>
        </p:txBody>
      </p:sp>
      <p:pic>
        <p:nvPicPr>
          <p:cNvPr id="6" name="Image 5" descr="evs-blanc.png"/>
          <p:cNvPicPr preferRelativeResize="0">
            <a:picLocks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3368" y="5786454"/>
            <a:ext cx="705600" cy="900000"/>
          </a:xfrm>
          <a:prstGeom prst="rect">
            <a:avLst/>
          </a:prstGeom>
        </p:spPr>
      </p:pic>
      <p:sp>
        <p:nvSpPr>
          <p:cNvPr id="7" name="Rectangle à coins arrondis 6"/>
          <p:cNvSpPr/>
          <p:nvPr userDrawn="1"/>
        </p:nvSpPr>
        <p:spPr>
          <a:xfrm>
            <a:off x="1071538" y="785794"/>
            <a:ext cx="6858048" cy="785818"/>
          </a:xfrm>
          <a:prstGeom prst="roundRect">
            <a:avLst>
              <a:gd name="adj" fmla="val 8759"/>
            </a:avLst>
          </a:prstGeom>
          <a:noFill/>
          <a:ln w="6350">
            <a:solidFill>
              <a:srgbClr val="B5B6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0" name="Rectangle à coins arrondis 9"/>
          <p:cNvSpPr/>
          <p:nvPr userDrawn="1"/>
        </p:nvSpPr>
        <p:spPr>
          <a:xfrm>
            <a:off x="714348" y="428604"/>
            <a:ext cx="642942" cy="642942"/>
          </a:xfrm>
          <a:prstGeom prst="roundRect">
            <a:avLst>
              <a:gd name="adj" fmla="val 8382"/>
            </a:avLst>
          </a:prstGeom>
          <a:solidFill>
            <a:srgbClr val="7AB800"/>
          </a:solidFill>
          <a:ln>
            <a:solidFill>
              <a:srgbClr val="7A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1" name="Rectangle à coins arrondis 10"/>
          <p:cNvSpPr/>
          <p:nvPr userDrawn="1"/>
        </p:nvSpPr>
        <p:spPr>
          <a:xfrm>
            <a:off x="3571868" y="3214686"/>
            <a:ext cx="357190" cy="357190"/>
          </a:xfrm>
          <a:prstGeom prst="roundRect">
            <a:avLst>
              <a:gd name="adj" fmla="val 8382"/>
            </a:avLst>
          </a:prstGeom>
          <a:solidFill>
            <a:srgbClr val="B5B6B3"/>
          </a:solidFill>
          <a:ln>
            <a:solidFill>
              <a:srgbClr val="B5B6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Rectangle à coins arrondis 11"/>
          <p:cNvSpPr/>
          <p:nvPr userDrawn="1"/>
        </p:nvSpPr>
        <p:spPr>
          <a:xfrm>
            <a:off x="3786182" y="2714620"/>
            <a:ext cx="642942" cy="642942"/>
          </a:xfrm>
          <a:prstGeom prst="roundRect">
            <a:avLst>
              <a:gd name="adj" fmla="val 8382"/>
            </a:avLst>
          </a:prstGeom>
          <a:noFill/>
          <a:ln w="6350">
            <a:solidFill>
              <a:srgbClr val="8E90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3" name="Rectangle à coins arrondis 12"/>
          <p:cNvSpPr/>
          <p:nvPr userDrawn="1"/>
        </p:nvSpPr>
        <p:spPr>
          <a:xfrm>
            <a:off x="4214810" y="3143248"/>
            <a:ext cx="1857388" cy="1857388"/>
          </a:xfrm>
          <a:prstGeom prst="roundRect">
            <a:avLst>
              <a:gd name="adj" fmla="val 6470"/>
            </a:avLst>
          </a:prstGeom>
          <a:noFill/>
          <a:ln w="9525">
            <a:solidFill>
              <a:srgbClr val="B5B6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grpSp>
        <p:nvGrpSpPr>
          <p:cNvPr id="17" name="Groupe 16"/>
          <p:cNvGrpSpPr/>
          <p:nvPr userDrawn="1"/>
        </p:nvGrpSpPr>
        <p:grpSpPr>
          <a:xfrm>
            <a:off x="8358214" y="6072206"/>
            <a:ext cx="1071570" cy="1107265"/>
            <a:chOff x="8286776" y="6072206"/>
            <a:chExt cx="1071570" cy="1107265"/>
          </a:xfrm>
        </p:grpSpPr>
        <p:sp>
          <p:nvSpPr>
            <p:cNvPr id="14" name="Rectangle à coins arrondis 13"/>
            <p:cNvSpPr/>
            <p:nvPr userDrawn="1"/>
          </p:nvSpPr>
          <p:spPr>
            <a:xfrm>
              <a:off x="8715404" y="6536529"/>
              <a:ext cx="642942" cy="642942"/>
            </a:xfrm>
            <a:prstGeom prst="roundRect">
              <a:avLst>
                <a:gd name="adj" fmla="val 8382"/>
              </a:avLst>
            </a:prstGeom>
            <a:noFill/>
            <a:ln w="9525">
              <a:solidFill>
                <a:srgbClr val="B5B6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15" name="Rectangle à coins arrondis 14"/>
            <p:cNvSpPr/>
            <p:nvPr userDrawn="1"/>
          </p:nvSpPr>
          <p:spPr>
            <a:xfrm>
              <a:off x="8286776" y="6072206"/>
              <a:ext cx="642942" cy="642942"/>
            </a:xfrm>
            <a:prstGeom prst="roundRect">
              <a:avLst>
                <a:gd name="adj" fmla="val 8382"/>
              </a:avLst>
            </a:prstGeom>
            <a:solidFill>
              <a:srgbClr val="FB4F14"/>
            </a:solidFill>
            <a:ln>
              <a:solidFill>
                <a:srgbClr val="FB4F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</p:grpSp>
      <p:sp>
        <p:nvSpPr>
          <p:cNvPr id="16" name="Rectangle à coins arrondis 15"/>
          <p:cNvSpPr/>
          <p:nvPr userDrawn="1"/>
        </p:nvSpPr>
        <p:spPr>
          <a:xfrm>
            <a:off x="1500166" y="6572272"/>
            <a:ext cx="6286544" cy="285728"/>
          </a:xfrm>
          <a:prstGeom prst="roundRect">
            <a:avLst>
              <a:gd name="adj" fmla="val 8382"/>
            </a:avLst>
          </a:prstGeom>
          <a:noFill/>
          <a:ln w="6350">
            <a:solidFill>
              <a:srgbClr val="B5B6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+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>
          <a:xfrm>
            <a:off x="428625" y="1643063"/>
            <a:ext cx="8286750" cy="47148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grpSp>
        <p:nvGrpSpPr>
          <p:cNvPr id="3" name="Groupe 4"/>
          <p:cNvGrpSpPr/>
          <p:nvPr userDrawn="1"/>
        </p:nvGrpSpPr>
        <p:grpSpPr>
          <a:xfrm>
            <a:off x="8358214" y="6072206"/>
            <a:ext cx="1071570" cy="1107265"/>
            <a:chOff x="8286776" y="6072206"/>
            <a:chExt cx="1071570" cy="1107265"/>
          </a:xfrm>
        </p:grpSpPr>
        <p:sp>
          <p:nvSpPr>
            <p:cNvPr id="6" name="Rectangle à coins arrondis 5"/>
            <p:cNvSpPr/>
            <p:nvPr userDrawn="1"/>
          </p:nvSpPr>
          <p:spPr>
            <a:xfrm>
              <a:off x="8715404" y="6536529"/>
              <a:ext cx="642942" cy="642942"/>
            </a:xfrm>
            <a:prstGeom prst="roundRect">
              <a:avLst>
                <a:gd name="adj" fmla="val 8382"/>
              </a:avLst>
            </a:prstGeom>
            <a:noFill/>
            <a:ln w="9525">
              <a:solidFill>
                <a:srgbClr val="B5B6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7" name="Rectangle à coins arrondis 6"/>
            <p:cNvSpPr/>
            <p:nvPr userDrawn="1"/>
          </p:nvSpPr>
          <p:spPr>
            <a:xfrm>
              <a:off x="8286776" y="6072206"/>
              <a:ext cx="642942" cy="642942"/>
            </a:xfrm>
            <a:prstGeom prst="roundRect">
              <a:avLst>
                <a:gd name="adj" fmla="val 8382"/>
              </a:avLst>
            </a:prstGeom>
            <a:solidFill>
              <a:srgbClr val="FB4F14"/>
            </a:solidFill>
            <a:ln>
              <a:solidFill>
                <a:srgbClr val="FB4F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</p:grpSp>
      <p:sp>
        <p:nvSpPr>
          <p:cNvPr id="8" name="Rectangle à coins arrondis 7"/>
          <p:cNvSpPr/>
          <p:nvPr userDrawn="1"/>
        </p:nvSpPr>
        <p:spPr>
          <a:xfrm>
            <a:off x="1500166" y="6572272"/>
            <a:ext cx="6286544" cy="285728"/>
          </a:xfrm>
          <a:prstGeom prst="roundRect">
            <a:avLst>
              <a:gd name="adj" fmla="val 8382"/>
            </a:avLst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9" name="ZoneTexte 8"/>
          <p:cNvSpPr txBox="1"/>
          <p:nvPr userDrawn="1"/>
        </p:nvSpPr>
        <p:spPr bwMode="auto">
          <a:xfrm>
            <a:off x="8459788" y="6165850"/>
            <a:ext cx="5715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36000" bIns="36000">
            <a:spAutoFit/>
          </a:bodyPr>
          <a:lstStyle/>
          <a:p>
            <a:pPr>
              <a:lnSpc>
                <a:spcPct val="150000"/>
              </a:lnSpc>
              <a:buSzPct val="80000"/>
              <a:buFont typeface="Arial" charset="0"/>
              <a:buNone/>
              <a:defRPr/>
            </a:pPr>
            <a:fld id="{A3209646-4875-48D6-A8B1-13364204D691}" type="slidenum">
              <a:rPr lang="fr-BE" sz="1100">
                <a:solidFill>
                  <a:schemeClr val="bg1"/>
                </a:solidFill>
              </a:rPr>
              <a:pPr>
                <a:lnSpc>
                  <a:spcPct val="150000"/>
                </a:lnSpc>
                <a:buSzPct val="80000"/>
                <a:buFont typeface="Arial" charset="0"/>
                <a:buNone/>
                <a:defRPr/>
              </a:pPr>
              <a:t>‹N°›</a:t>
            </a:fld>
            <a:endParaRPr lang="fr-BE" sz="1100">
              <a:solidFill>
                <a:schemeClr val="bg1"/>
              </a:solidFill>
            </a:endParaRPr>
          </a:p>
        </p:txBody>
      </p:sp>
      <p:pic>
        <p:nvPicPr>
          <p:cNvPr id="10" name="Image 9" descr="evs gris.png"/>
          <p:cNvPicPr>
            <a:picLocks noChangeAspect="1"/>
          </p:cNvPicPr>
          <p:nvPr userDrawn="1"/>
        </p:nvPicPr>
        <p:blipFill>
          <a:blip r:embed="rId2" cstate="print">
            <a:biLevel thresh="50000"/>
          </a:blip>
          <a:stretch>
            <a:fillRect/>
          </a:stretch>
        </p:blipFill>
        <p:spPr>
          <a:xfrm>
            <a:off x="285720" y="5786454"/>
            <a:ext cx="706838" cy="900000"/>
          </a:xfrm>
          <a:prstGeom prst="rect">
            <a:avLst/>
          </a:prstGeom>
        </p:spPr>
      </p:pic>
      <p:sp>
        <p:nvSpPr>
          <p:cNvPr id="11" name="Rectangle 14"/>
          <p:cNvSpPr>
            <a:spLocks noGrp="1" noChangeArrowheads="1"/>
          </p:cNvSpPr>
          <p:nvPr>
            <p:ph type="ftr" sz="quarter" idx="12"/>
          </p:nvPr>
        </p:nvSpPr>
        <p:spPr>
          <a:xfrm>
            <a:off x="1500166" y="6572272"/>
            <a:ext cx="6286544" cy="285728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rgbClr val="B5B6B3"/>
                </a:solidFill>
              </a:defRPr>
            </a:lvl1pPr>
          </a:lstStyle>
          <a:p>
            <a:r>
              <a:rPr lang="fr-BE" smtClean="0"/>
              <a:t>Presentation title</a:t>
            </a:r>
            <a:endParaRPr lang="fr-B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à coins arrondis 10"/>
          <p:cNvSpPr/>
          <p:nvPr userDrawn="1"/>
        </p:nvSpPr>
        <p:spPr>
          <a:xfrm>
            <a:off x="1500166" y="6572272"/>
            <a:ext cx="6286544" cy="285728"/>
          </a:xfrm>
          <a:prstGeom prst="roundRect">
            <a:avLst>
              <a:gd name="adj" fmla="val 8382"/>
            </a:avLst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grpSp>
        <p:nvGrpSpPr>
          <p:cNvPr id="5" name="Groupe 7"/>
          <p:cNvGrpSpPr/>
          <p:nvPr userDrawn="1"/>
        </p:nvGrpSpPr>
        <p:grpSpPr>
          <a:xfrm>
            <a:off x="8358214" y="6072206"/>
            <a:ext cx="1071570" cy="1107265"/>
            <a:chOff x="8286776" y="6072206"/>
            <a:chExt cx="1071570" cy="1107265"/>
          </a:xfrm>
        </p:grpSpPr>
        <p:sp>
          <p:nvSpPr>
            <p:cNvPr id="9" name="Rectangle à coins arrondis 8"/>
            <p:cNvSpPr/>
            <p:nvPr userDrawn="1"/>
          </p:nvSpPr>
          <p:spPr>
            <a:xfrm>
              <a:off x="8715404" y="6536529"/>
              <a:ext cx="642942" cy="642942"/>
            </a:xfrm>
            <a:prstGeom prst="roundRect">
              <a:avLst>
                <a:gd name="adj" fmla="val 8382"/>
              </a:avLst>
            </a:prstGeom>
            <a:noFill/>
            <a:ln w="9525">
              <a:solidFill>
                <a:srgbClr val="B5B6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10" name="Rectangle à coins arrondis 9"/>
            <p:cNvSpPr/>
            <p:nvPr userDrawn="1"/>
          </p:nvSpPr>
          <p:spPr>
            <a:xfrm>
              <a:off x="8286776" y="6072206"/>
              <a:ext cx="642942" cy="642942"/>
            </a:xfrm>
            <a:prstGeom prst="roundRect">
              <a:avLst>
                <a:gd name="adj" fmla="val 8382"/>
              </a:avLst>
            </a:prstGeom>
            <a:solidFill>
              <a:srgbClr val="FB4F14"/>
            </a:solidFill>
            <a:ln>
              <a:solidFill>
                <a:srgbClr val="FB4F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</p:grpSp>
      <p:sp>
        <p:nvSpPr>
          <p:cNvPr id="12" name="ZoneTexte 11"/>
          <p:cNvSpPr txBox="1"/>
          <p:nvPr userDrawn="1"/>
        </p:nvSpPr>
        <p:spPr bwMode="auto">
          <a:xfrm>
            <a:off x="8459788" y="6165850"/>
            <a:ext cx="5715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36000" bIns="36000">
            <a:spAutoFit/>
          </a:bodyPr>
          <a:lstStyle/>
          <a:p>
            <a:pPr>
              <a:lnSpc>
                <a:spcPct val="150000"/>
              </a:lnSpc>
              <a:buSzPct val="80000"/>
              <a:buFont typeface="Arial" charset="0"/>
              <a:buNone/>
              <a:defRPr/>
            </a:pPr>
            <a:fld id="{A3209646-4875-48D6-A8B1-13364204D691}" type="slidenum">
              <a:rPr lang="fr-BE" sz="1100">
                <a:solidFill>
                  <a:schemeClr val="bg1"/>
                </a:solidFill>
              </a:rPr>
              <a:pPr>
                <a:lnSpc>
                  <a:spcPct val="150000"/>
                </a:lnSpc>
                <a:buSzPct val="80000"/>
                <a:buFont typeface="Arial" charset="0"/>
                <a:buNone/>
                <a:defRPr/>
              </a:pPr>
              <a:t>‹N°›</a:t>
            </a:fld>
            <a:endParaRPr lang="fr-BE" sz="1100">
              <a:solidFill>
                <a:schemeClr val="bg1"/>
              </a:solidFill>
            </a:endParaRPr>
          </a:p>
        </p:txBody>
      </p:sp>
      <p:pic>
        <p:nvPicPr>
          <p:cNvPr id="13" name="Image 12" descr="evs gris.png"/>
          <p:cNvPicPr>
            <a:picLocks noChangeAspect="1"/>
          </p:cNvPicPr>
          <p:nvPr userDrawn="1"/>
        </p:nvPicPr>
        <p:blipFill>
          <a:blip r:embed="rId2" cstate="print">
            <a:biLevel thresh="50000"/>
          </a:blip>
          <a:stretch>
            <a:fillRect/>
          </a:stretch>
        </p:blipFill>
        <p:spPr>
          <a:xfrm>
            <a:off x="285720" y="5786454"/>
            <a:ext cx="706838" cy="90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à coins arrondis 17"/>
          <p:cNvSpPr/>
          <p:nvPr userDrawn="1"/>
        </p:nvSpPr>
        <p:spPr>
          <a:xfrm>
            <a:off x="1500166" y="6572272"/>
            <a:ext cx="6286544" cy="285728"/>
          </a:xfrm>
          <a:prstGeom prst="roundRect">
            <a:avLst>
              <a:gd name="adj" fmla="val 8382"/>
            </a:avLst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xfrm>
            <a:off x="1500166" y="6572272"/>
            <a:ext cx="6286544" cy="285728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rgbClr val="B5B6B3"/>
                </a:solidFill>
              </a:defRPr>
            </a:lvl1pPr>
          </a:lstStyle>
          <a:p>
            <a:r>
              <a:rPr lang="fr-BE" smtClean="0"/>
              <a:t>Presentation title</a:t>
            </a:r>
            <a:endParaRPr lang="fr-BE" dirty="0"/>
          </a:p>
        </p:txBody>
      </p:sp>
      <p:sp>
        <p:nvSpPr>
          <p:cNvPr id="12" name="ZoneTexte 11"/>
          <p:cNvSpPr txBox="1"/>
          <p:nvPr userDrawn="1"/>
        </p:nvSpPr>
        <p:spPr bwMode="auto">
          <a:xfrm>
            <a:off x="8459788" y="6165850"/>
            <a:ext cx="5715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36000" bIns="36000">
            <a:spAutoFit/>
          </a:bodyPr>
          <a:lstStyle/>
          <a:p>
            <a:pPr>
              <a:lnSpc>
                <a:spcPct val="150000"/>
              </a:lnSpc>
              <a:buSzPct val="80000"/>
              <a:buFont typeface="Arial" charset="0"/>
              <a:buNone/>
              <a:defRPr/>
            </a:pPr>
            <a:fld id="{A3209646-4875-48D6-A8B1-13364204D691}" type="slidenum">
              <a:rPr lang="fr-BE" sz="1100">
                <a:solidFill>
                  <a:schemeClr val="bg1"/>
                </a:solidFill>
              </a:rPr>
              <a:pPr>
                <a:lnSpc>
                  <a:spcPct val="150000"/>
                </a:lnSpc>
                <a:buSzPct val="80000"/>
                <a:buFont typeface="Arial" charset="0"/>
                <a:buNone/>
                <a:defRPr/>
              </a:pPr>
              <a:t>‹N°›</a:t>
            </a:fld>
            <a:endParaRPr lang="fr-BE" sz="1100">
              <a:solidFill>
                <a:schemeClr val="bg1"/>
              </a:solidFill>
            </a:endParaRPr>
          </a:p>
        </p:txBody>
      </p:sp>
      <p:grpSp>
        <p:nvGrpSpPr>
          <p:cNvPr id="5" name="Groupe 14"/>
          <p:cNvGrpSpPr/>
          <p:nvPr userDrawn="1"/>
        </p:nvGrpSpPr>
        <p:grpSpPr>
          <a:xfrm>
            <a:off x="8358214" y="6072206"/>
            <a:ext cx="1071570" cy="1107265"/>
            <a:chOff x="8286776" y="6072206"/>
            <a:chExt cx="1071570" cy="1107265"/>
          </a:xfrm>
        </p:grpSpPr>
        <p:sp>
          <p:nvSpPr>
            <p:cNvPr id="16" name="Rectangle à coins arrondis 15"/>
            <p:cNvSpPr/>
            <p:nvPr userDrawn="1"/>
          </p:nvSpPr>
          <p:spPr>
            <a:xfrm>
              <a:off x="8715404" y="6536529"/>
              <a:ext cx="642942" cy="642942"/>
            </a:xfrm>
            <a:prstGeom prst="roundRect">
              <a:avLst>
                <a:gd name="adj" fmla="val 8382"/>
              </a:avLst>
            </a:prstGeom>
            <a:noFill/>
            <a:ln w="9525">
              <a:solidFill>
                <a:srgbClr val="B5B6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17" name="Rectangle à coins arrondis 16"/>
            <p:cNvSpPr/>
            <p:nvPr userDrawn="1"/>
          </p:nvSpPr>
          <p:spPr>
            <a:xfrm>
              <a:off x="8286776" y="6072206"/>
              <a:ext cx="642942" cy="642942"/>
            </a:xfrm>
            <a:prstGeom prst="roundRect">
              <a:avLst>
                <a:gd name="adj" fmla="val 8382"/>
              </a:avLst>
            </a:prstGeom>
            <a:solidFill>
              <a:srgbClr val="FB4F14"/>
            </a:solidFill>
            <a:ln>
              <a:solidFill>
                <a:srgbClr val="FB4F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</p:grpSp>
      <p:sp>
        <p:nvSpPr>
          <p:cNvPr id="19" name="ZoneTexte 18"/>
          <p:cNvSpPr txBox="1"/>
          <p:nvPr userDrawn="1"/>
        </p:nvSpPr>
        <p:spPr bwMode="auto">
          <a:xfrm>
            <a:off x="8459788" y="6165850"/>
            <a:ext cx="5715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36000" bIns="36000">
            <a:spAutoFit/>
          </a:bodyPr>
          <a:lstStyle/>
          <a:p>
            <a:pPr>
              <a:lnSpc>
                <a:spcPct val="150000"/>
              </a:lnSpc>
              <a:buSzPct val="80000"/>
              <a:buFont typeface="Arial" charset="0"/>
              <a:buNone/>
              <a:defRPr/>
            </a:pPr>
            <a:fld id="{A3209646-4875-48D6-A8B1-13364204D691}" type="slidenum">
              <a:rPr lang="fr-BE" sz="1100">
                <a:solidFill>
                  <a:schemeClr val="bg1"/>
                </a:solidFill>
              </a:rPr>
              <a:pPr>
                <a:lnSpc>
                  <a:spcPct val="150000"/>
                </a:lnSpc>
                <a:buSzPct val="80000"/>
                <a:buFont typeface="Arial" charset="0"/>
                <a:buNone/>
                <a:defRPr/>
              </a:pPr>
              <a:t>‹N°›</a:t>
            </a:fld>
            <a:endParaRPr lang="fr-BE" sz="1100">
              <a:solidFill>
                <a:schemeClr val="bg1"/>
              </a:solidFill>
            </a:endParaRPr>
          </a:p>
        </p:txBody>
      </p:sp>
      <p:pic>
        <p:nvPicPr>
          <p:cNvPr id="21" name="Image 20" descr="evs gris.png"/>
          <p:cNvPicPr>
            <a:picLocks noChangeAspect="1"/>
          </p:cNvPicPr>
          <p:nvPr userDrawn="1"/>
        </p:nvPicPr>
        <p:blipFill>
          <a:blip r:embed="rId2" cstate="print">
            <a:biLevel thresh="50000"/>
          </a:blip>
          <a:stretch>
            <a:fillRect/>
          </a:stretch>
        </p:blipFill>
        <p:spPr>
          <a:xfrm>
            <a:off x="285720" y="5786454"/>
            <a:ext cx="706838" cy="90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re. Texte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grpSp>
        <p:nvGrpSpPr>
          <p:cNvPr id="9" name="Groupe 8"/>
          <p:cNvGrpSpPr/>
          <p:nvPr userDrawn="1"/>
        </p:nvGrpSpPr>
        <p:grpSpPr>
          <a:xfrm>
            <a:off x="8358214" y="6072206"/>
            <a:ext cx="1071570" cy="1107265"/>
            <a:chOff x="8286776" y="6072206"/>
            <a:chExt cx="1071570" cy="1107265"/>
          </a:xfrm>
        </p:grpSpPr>
        <p:sp>
          <p:nvSpPr>
            <p:cNvPr id="10" name="Rectangle à coins arrondis 9"/>
            <p:cNvSpPr/>
            <p:nvPr userDrawn="1"/>
          </p:nvSpPr>
          <p:spPr>
            <a:xfrm>
              <a:off x="8715404" y="6536529"/>
              <a:ext cx="642942" cy="642942"/>
            </a:xfrm>
            <a:prstGeom prst="roundRect">
              <a:avLst>
                <a:gd name="adj" fmla="val 8382"/>
              </a:avLst>
            </a:prstGeom>
            <a:noFill/>
            <a:ln w="9525">
              <a:solidFill>
                <a:srgbClr val="B5B6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11" name="Rectangle à coins arrondis 10"/>
            <p:cNvSpPr/>
            <p:nvPr userDrawn="1"/>
          </p:nvSpPr>
          <p:spPr>
            <a:xfrm>
              <a:off x="8286776" y="6072206"/>
              <a:ext cx="642942" cy="642942"/>
            </a:xfrm>
            <a:prstGeom prst="roundRect">
              <a:avLst>
                <a:gd name="adj" fmla="val 8382"/>
              </a:avLst>
            </a:prstGeom>
            <a:solidFill>
              <a:srgbClr val="FB4F14"/>
            </a:solidFill>
            <a:ln>
              <a:solidFill>
                <a:srgbClr val="FB4F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</p:grpSp>
      <p:sp>
        <p:nvSpPr>
          <p:cNvPr id="12" name="Rectangle à coins arrondis 11"/>
          <p:cNvSpPr/>
          <p:nvPr userDrawn="1"/>
        </p:nvSpPr>
        <p:spPr>
          <a:xfrm>
            <a:off x="1500166" y="6572272"/>
            <a:ext cx="6286544" cy="285728"/>
          </a:xfrm>
          <a:prstGeom prst="roundRect">
            <a:avLst>
              <a:gd name="adj" fmla="val 8382"/>
            </a:avLst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3" name="ZoneTexte 12"/>
          <p:cNvSpPr txBox="1"/>
          <p:nvPr userDrawn="1"/>
        </p:nvSpPr>
        <p:spPr bwMode="auto">
          <a:xfrm>
            <a:off x="8459788" y="6165850"/>
            <a:ext cx="5715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36000" bIns="36000">
            <a:spAutoFit/>
          </a:bodyPr>
          <a:lstStyle/>
          <a:p>
            <a:pPr>
              <a:lnSpc>
                <a:spcPct val="150000"/>
              </a:lnSpc>
              <a:buSzPct val="80000"/>
              <a:buFont typeface="Arial" charset="0"/>
              <a:buNone/>
              <a:defRPr/>
            </a:pPr>
            <a:fld id="{A3209646-4875-48D6-A8B1-13364204D691}" type="slidenum">
              <a:rPr lang="fr-BE" sz="1100">
                <a:solidFill>
                  <a:schemeClr val="bg1"/>
                </a:solidFill>
              </a:rPr>
              <a:pPr>
                <a:lnSpc>
                  <a:spcPct val="150000"/>
                </a:lnSpc>
                <a:buSzPct val="80000"/>
                <a:buFont typeface="Arial" charset="0"/>
                <a:buNone/>
                <a:defRPr/>
              </a:pPr>
              <a:t>‹N°›</a:t>
            </a:fld>
            <a:endParaRPr lang="fr-BE" sz="1100">
              <a:solidFill>
                <a:schemeClr val="bg1"/>
              </a:solidFill>
            </a:endParaRPr>
          </a:p>
        </p:txBody>
      </p:sp>
      <p:pic>
        <p:nvPicPr>
          <p:cNvPr id="14" name="Image 13" descr="evs gris.png"/>
          <p:cNvPicPr>
            <a:picLocks noChangeAspect="1"/>
          </p:cNvPicPr>
          <p:nvPr userDrawn="1"/>
        </p:nvPicPr>
        <p:blipFill>
          <a:blip r:embed="rId2" cstate="print">
            <a:biLevel thresh="50000"/>
          </a:blip>
          <a:stretch>
            <a:fillRect/>
          </a:stretch>
        </p:blipFill>
        <p:spPr>
          <a:xfrm>
            <a:off x="285720" y="5786454"/>
            <a:ext cx="706838" cy="90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ge interieur 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4"/>
          <p:cNvGrpSpPr/>
          <p:nvPr userDrawn="1"/>
        </p:nvGrpSpPr>
        <p:grpSpPr>
          <a:xfrm>
            <a:off x="8358214" y="6072206"/>
            <a:ext cx="1071570" cy="1107265"/>
            <a:chOff x="8286776" y="6072206"/>
            <a:chExt cx="1071570" cy="1107265"/>
          </a:xfrm>
        </p:grpSpPr>
        <p:sp>
          <p:nvSpPr>
            <p:cNvPr id="6" name="Rectangle à coins arrondis 5"/>
            <p:cNvSpPr/>
            <p:nvPr userDrawn="1"/>
          </p:nvSpPr>
          <p:spPr>
            <a:xfrm>
              <a:off x="8715404" y="6536529"/>
              <a:ext cx="642942" cy="642942"/>
            </a:xfrm>
            <a:prstGeom prst="roundRect">
              <a:avLst>
                <a:gd name="adj" fmla="val 8382"/>
              </a:avLst>
            </a:prstGeom>
            <a:noFill/>
            <a:ln w="9525">
              <a:solidFill>
                <a:srgbClr val="B5B6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7" name="Rectangle à coins arrondis 6"/>
            <p:cNvSpPr/>
            <p:nvPr userDrawn="1"/>
          </p:nvSpPr>
          <p:spPr>
            <a:xfrm>
              <a:off x="8286776" y="6072206"/>
              <a:ext cx="642942" cy="642942"/>
            </a:xfrm>
            <a:prstGeom prst="roundRect">
              <a:avLst>
                <a:gd name="adj" fmla="val 8382"/>
              </a:avLst>
            </a:prstGeom>
            <a:solidFill>
              <a:srgbClr val="FB4F14"/>
            </a:solidFill>
            <a:ln>
              <a:solidFill>
                <a:srgbClr val="FB4F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</p:grpSp>
      <p:sp>
        <p:nvSpPr>
          <p:cNvPr id="8" name="Rectangle à coins arrondis 7"/>
          <p:cNvSpPr/>
          <p:nvPr userDrawn="1"/>
        </p:nvSpPr>
        <p:spPr>
          <a:xfrm>
            <a:off x="1500166" y="6572272"/>
            <a:ext cx="6286544" cy="285728"/>
          </a:xfrm>
          <a:prstGeom prst="roundRect">
            <a:avLst>
              <a:gd name="adj" fmla="val 8382"/>
            </a:avLst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" name="ZoneTexte 2"/>
          <p:cNvSpPr txBox="1"/>
          <p:nvPr/>
        </p:nvSpPr>
        <p:spPr bwMode="auto">
          <a:xfrm>
            <a:off x="8459788" y="6165850"/>
            <a:ext cx="5715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36000" bIns="36000">
            <a:spAutoFit/>
          </a:bodyPr>
          <a:lstStyle/>
          <a:p>
            <a:pPr>
              <a:lnSpc>
                <a:spcPct val="150000"/>
              </a:lnSpc>
              <a:buSzPct val="80000"/>
              <a:buFont typeface="Arial" charset="0"/>
              <a:buNone/>
              <a:defRPr/>
            </a:pPr>
            <a:fld id="{A3209646-4875-48D6-A8B1-13364204D691}" type="slidenum">
              <a:rPr lang="fr-BE" sz="1100">
                <a:solidFill>
                  <a:schemeClr val="bg1"/>
                </a:solidFill>
              </a:rPr>
              <a:pPr>
                <a:lnSpc>
                  <a:spcPct val="150000"/>
                </a:lnSpc>
                <a:buSzPct val="80000"/>
                <a:buFont typeface="Arial" charset="0"/>
                <a:buNone/>
                <a:defRPr/>
              </a:pPr>
              <a:t>‹N°›</a:t>
            </a:fld>
            <a:endParaRPr lang="fr-BE" sz="1100">
              <a:solidFill>
                <a:schemeClr val="bg1"/>
              </a:solidFill>
            </a:endParaRPr>
          </a:p>
        </p:txBody>
      </p:sp>
      <p:pic>
        <p:nvPicPr>
          <p:cNvPr id="9" name="Image 8" descr="evs gris.png"/>
          <p:cNvPicPr>
            <a:picLocks noChangeAspect="1"/>
          </p:cNvPicPr>
          <p:nvPr userDrawn="1"/>
        </p:nvPicPr>
        <p:blipFill>
          <a:blip r:embed="rId2" cstate="print">
            <a:biLevel thresh="50000"/>
          </a:blip>
          <a:stretch>
            <a:fillRect/>
          </a:stretch>
        </p:blipFill>
        <p:spPr>
          <a:xfrm>
            <a:off x="285720" y="5786454"/>
            <a:ext cx="706838" cy="900000"/>
          </a:xfrm>
          <a:prstGeom prst="rect">
            <a:avLst/>
          </a:prstGeom>
        </p:spPr>
      </p:pic>
      <p:sp>
        <p:nvSpPr>
          <p:cNvPr id="10" name="Rectangle 14"/>
          <p:cNvSpPr>
            <a:spLocks noGrp="1" noChangeArrowheads="1"/>
          </p:cNvSpPr>
          <p:nvPr>
            <p:ph type="ftr" sz="quarter" idx="12"/>
          </p:nvPr>
        </p:nvSpPr>
        <p:spPr>
          <a:xfrm>
            <a:off x="1500166" y="6572272"/>
            <a:ext cx="6286544" cy="285728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rgbClr val="B5B6B3"/>
                </a:solidFill>
              </a:defRPr>
            </a:lvl1pPr>
          </a:lstStyle>
          <a:p>
            <a:r>
              <a:rPr lang="fr-BE" smtClean="0"/>
              <a:t>Presentation title</a:t>
            </a:r>
            <a:endParaRPr lang="fr-B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 userDrawn="1"/>
        </p:nvSpPr>
        <p:spPr bwMode="auto">
          <a:xfrm>
            <a:off x="8459788" y="6165850"/>
            <a:ext cx="5715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36000" bIns="36000">
            <a:spAutoFit/>
          </a:bodyPr>
          <a:lstStyle/>
          <a:p>
            <a:pPr>
              <a:lnSpc>
                <a:spcPct val="150000"/>
              </a:lnSpc>
              <a:buSzPct val="80000"/>
              <a:buFont typeface="Arial" charset="0"/>
              <a:buNone/>
              <a:defRPr/>
            </a:pPr>
            <a:fld id="{E76EC6BF-0C2A-4936-AE1A-89772B1989EC}" type="slidenum">
              <a:rPr lang="fr-BE" sz="1100">
                <a:solidFill>
                  <a:schemeClr val="bg1"/>
                </a:solidFill>
              </a:rPr>
              <a:pPr>
                <a:lnSpc>
                  <a:spcPct val="150000"/>
                </a:lnSpc>
                <a:buSzPct val="80000"/>
                <a:buFont typeface="Arial" charset="0"/>
                <a:buNone/>
                <a:defRPr/>
              </a:pPr>
              <a:t>‹N°›</a:t>
            </a:fld>
            <a:endParaRPr lang="fr-BE" sz="1100">
              <a:solidFill>
                <a:schemeClr val="bg1"/>
              </a:solidFill>
            </a:endParaRPr>
          </a:p>
        </p:txBody>
      </p:sp>
      <p:sp>
        <p:nvSpPr>
          <p:cNvPr id="4" name="Titre 1"/>
          <p:cNvSpPr txBox="1">
            <a:spLocks/>
          </p:cNvSpPr>
          <p:nvPr userDrawn="1"/>
        </p:nvSpPr>
        <p:spPr bwMode="auto">
          <a:xfrm>
            <a:off x="1072146" y="785795"/>
            <a:ext cx="6838812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Cliquez pour modifier le style du titre</a:t>
            </a:r>
            <a:endParaRPr kumimoji="0" lang="fr-BE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5" name="Image 4" descr="evs-blanc.png"/>
          <p:cNvPicPr preferRelativeResize="0">
            <a:picLocks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3368" y="5786454"/>
            <a:ext cx="705600" cy="900000"/>
          </a:xfrm>
          <a:prstGeom prst="rect">
            <a:avLst/>
          </a:prstGeom>
        </p:spPr>
      </p:pic>
      <p:sp>
        <p:nvSpPr>
          <p:cNvPr id="6" name="Rectangle à coins arrondis 5"/>
          <p:cNvSpPr/>
          <p:nvPr userDrawn="1"/>
        </p:nvSpPr>
        <p:spPr>
          <a:xfrm>
            <a:off x="1071538" y="785794"/>
            <a:ext cx="6858048" cy="785818"/>
          </a:xfrm>
          <a:prstGeom prst="roundRect">
            <a:avLst>
              <a:gd name="adj" fmla="val 8759"/>
            </a:avLst>
          </a:prstGeom>
          <a:noFill/>
          <a:ln w="6350">
            <a:solidFill>
              <a:srgbClr val="B5B6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7" name="Rectangle à coins arrondis 6"/>
          <p:cNvSpPr/>
          <p:nvPr userDrawn="1"/>
        </p:nvSpPr>
        <p:spPr>
          <a:xfrm>
            <a:off x="714348" y="428604"/>
            <a:ext cx="642942" cy="642942"/>
          </a:xfrm>
          <a:prstGeom prst="roundRect">
            <a:avLst>
              <a:gd name="adj" fmla="val 8382"/>
            </a:avLst>
          </a:prstGeom>
          <a:solidFill>
            <a:srgbClr val="7AB800"/>
          </a:solidFill>
          <a:ln>
            <a:solidFill>
              <a:srgbClr val="7A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grpSp>
        <p:nvGrpSpPr>
          <p:cNvPr id="11" name="Groupe 10"/>
          <p:cNvGrpSpPr/>
          <p:nvPr userDrawn="1"/>
        </p:nvGrpSpPr>
        <p:grpSpPr>
          <a:xfrm>
            <a:off x="8358214" y="6072206"/>
            <a:ext cx="1071570" cy="1107265"/>
            <a:chOff x="8286776" y="6072206"/>
            <a:chExt cx="1071570" cy="1107265"/>
          </a:xfrm>
        </p:grpSpPr>
        <p:sp>
          <p:nvSpPr>
            <p:cNvPr id="12" name="Rectangle à coins arrondis 11"/>
            <p:cNvSpPr/>
            <p:nvPr userDrawn="1"/>
          </p:nvSpPr>
          <p:spPr>
            <a:xfrm>
              <a:off x="8715404" y="6536529"/>
              <a:ext cx="642942" cy="642942"/>
            </a:xfrm>
            <a:prstGeom prst="roundRect">
              <a:avLst>
                <a:gd name="adj" fmla="val 8382"/>
              </a:avLst>
            </a:prstGeom>
            <a:noFill/>
            <a:ln w="9525">
              <a:solidFill>
                <a:srgbClr val="B5B6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13" name="Rectangle à coins arrondis 12"/>
            <p:cNvSpPr/>
            <p:nvPr userDrawn="1"/>
          </p:nvSpPr>
          <p:spPr>
            <a:xfrm>
              <a:off x="8286776" y="6072206"/>
              <a:ext cx="642942" cy="642942"/>
            </a:xfrm>
            <a:prstGeom prst="roundRect">
              <a:avLst>
                <a:gd name="adj" fmla="val 8382"/>
              </a:avLst>
            </a:prstGeom>
            <a:solidFill>
              <a:srgbClr val="FB4F14"/>
            </a:solidFill>
            <a:ln>
              <a:solidFill>
                <a:srgbClr val="FB4F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</p:grpSp>
      <p:sp>
        <p:nvSpPr>
          <p:cNvPr id="14" name="Rectangle à coins arrondis 13"/>
          <p:cNvSpPr/>
          <p:nvPr userDrawn="1"/>
        </p:nvSpPr>
        <p:spPr>
          <a:xfrm>
            <a:off x="1500166" y="6572272"/>
            <a:ext cx="6286544" cy="285728"/>
          </a:xfrm>
          <a:prstGeom prst="roundRect">
            <a:avLst>
              <a:gd name="adj" fmla="val 8382"/>
            </a:avLst>
          </a:prstGeom>
          <a:noFill/>
          <a:ln w="6350">
            <a:solidFill>
              <a:srgbClr val="B5B6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 style du titre</a:t>
            </a:r>
          </a:p>
        </p:txBody>
      </p:sp>
      <p:sp>
        <p:nvSpPr>
          <p:cNvPr id="2253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2" r:id="rId3"/>
    <p:sldLayoutId id="2147483673" r:id="rId4"/>
    <p:sldLayoutId id="2147483665" r:id="rId5"/>
    <p:sldLayoutId id="2147483674" r:id="rId6"/>
    <p:sldLayoutId id="2147483668" r:id="rId7"/>
    <p:sldLayoutId id="2147483670" r:id="rId8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Arial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E75112"/>
        </a:buClr>
        <a:buFont typeface="Wingdings" pitchFamily="2" charset="2"/>
        <a:buChar char="§"/>
        <a:defRPr sz="32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BED600"/>
        </a:buClr>
        <a:buFont typeface="Wingdings" pitchFamily="2" charset="2"/>
        <a:buChar char="§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8E908F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8E908F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8E908F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IP </a:t>
            </a:r>
            <a:r>
              <a:rPr lang="fr-BE" dirty="0" err="1" smtClean="0"/>
              <a:t>Director</a:t>
            </a:r>
            <a:r>
              <a:rPr lang="fr-BE" dirty="0" smtClean="0"/>
              <a:t> version 5.8</a:t>
            </a:r>
            <a:endParaRPr lang="fr-BE" dirty="0"/>
          </a:p>
        </p:txBody>
      </p:sp>
      <p:sp>
        <p:nvSpPr>
          <p:cNvPr id="3" name="ZoneTexte 2"/>
          <p:cNvSpPr txBox="1"/>
          <p:nvPr/>
        </p:nvSpPr>
        <p:spPr bwMode="auto">
          <a:xfrm>
            <a:off x="4429124" y="3786190"/>
            <a:ext cx="1500188" cy="939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36000" bIns="36000">
            <a:spAutoFit/>
          </a:bodyPr>
          <a:lstStyle/>
          <a:p>
            <a:pPr algn="ctr">
              <a:lnSpc>
                <a:spcPct val="150000"/>
              </a:lnSpc>
              <a:buSzPct val="80000"/>
            </a:pPr>
            <a:r>
              <a:rPr lang="fr-BE" sz="2000" b="1" dirty="0" smtClean="0"/>
              <a:t>New </a:t>
            </a:r>
            <a:r>
              <a:rPr lang="fr-BE" sz="2000" b="1" dirty="0" err="1" smtClean="0"/>
              <a:t>features</a:t>
            </a:r>
            <a:endParaRPr lang="fr-BE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/>
          <a:lstStyle/>
          <a:p>
            <a:r>
              <a:rPr lang="en-GB" sz="2800" b="1" dirty="0" err="1" smtClean="0"/>
              <a:t>transcoding</a:t>
            </a:r>
            <a:r>
              <a:rPr lang="en-GB" sz="2800" b="1" dirty="0" smtClean="0"/>
              <a:t> on the fly workflow</a:t>
            </a:r>
            <a:endParaRPr lang="en-GB" sz="2800" b="1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357158" y="714356"/>
            <a:ext cx="8286750" cy="5357831"/>
          </a:xfrm>
        </p:spPr>
        <p:txBody>
          <a:bodyPr/>
          <a:lstStyle/>
          <a:p>
            <a:r>
              <a:rPr lang="en-GB" sz="2000" dirty="0" smtClean="0"/>
              <a:t>XTA is configured to backup </a:t>
            </a:r>
            <a:r>
              <a:rPr lang="en-GB" sz="2000" dirty="0" err="1" smtClean="0"/>
              <a:t>HiRes</a:t>
            </a:r>
            <a:r>
              <a:rPr lang="en-GB" sz="2000" dirty="0" smtClean="0"/>
              <a:t> + </a:t>
            </a:r>
            <a:r>
              <a:rPr lang="en-GB" sz="2000" dirty="0" err="1" smtClean="0"/>
              <a:t>transcode</a:t>
            </a:r>
            <a:r>
              <a:rPr lang="en-GB" sz="2000" dirty="0" smtClean="0"/>
              <a:t> on the fly (could be </a:t>
            </a:r>
            <a:r>
              <a:rPr lang="en-GB" sz="2000" dirty="0" err="1" smtClean="0"/>
              <a:t>transcode</a:t>
            </a:r>
            <a:r>
              <a:rPr lang="en-GB" sz="2000" dirty="0" smtClean="0"/>
              <a:t> only)</a:t>
            </a:r>
            <a:r>
              <a:rPr lang="en-GB" sz="2000" dirty="0" smtClean="0">
                <a:sym typeface="Wingdings" pitchFamily="2" charset="2"/>
              </a:rPr>
              <a:t>  </a:t>
            </a:r>
            <a:r>
              <a:rPr lang="en-GB" sz="2000" dirty="0" err="1" smtClean="0">
                <a:sym typeface="Wingdings" pitchFamily="2" charset="2"/>
              </a:rPr>
              <a:t>LoRes</a:t>
            </a:r>
            <a:r>
              <a:rPr lang="en-GB" sz="2000" dirty="0" smtClean="0">
                <a:sym typeface="Wingdings" pitchFamily="2" charset="2"/>
              </a:rPr>
              <a:t> generated in real time</a:t>
            </a:r>
            <a:endParaRPr lang="en-GB" sz="2000" dirty="0" smtClean="0"/>
          </a:p>
          <a:p>
            <a:r>
              <a:rPr lang="en-GB" sz="2000" dirty="0" smtClean="0">
                <a:sym typeface="Wingdings" pitchFamily="2" charset="2"/>
              </a:rPr>
              <a:t>Automatic Hi-Lo association in IP Director</a:t>
            </a:r>
          </a:p>
          <a:p>
            <a:r>
              <a:rPr lang="en-GB" sz="2000" dirty="0" smtClean="0">
                <a:sym typeface="Wingdings" pitchFamily="2" charset="2"/>
              </a:rPr>
              <a:t>No need for XL.</a:t>
            </a:r>
            <a:endParaRPr lang="en-GB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BE" dirty="0" smtClean="0"/>
              <a:t>IP </a:t>
            </a:r>
            <a:r>
              <a:rPr lang="fr-BE" dirty="0" err="1" smtClean="0"/>
              <a:t>Director</a:t>
            </a:r>
            <a:r>
              <a:rPr lang="fr-BE" dirty="0" smtClean="0"/>
              <a:t> v5.7</a:t>
            </a:r>
            <a:endParaRPr lang="fr-BE" dirty="0"/>
          </a:p>
        </p:txBody>
      </p:sp>
      <p:pic>
        <p:nvPicPr>
          <p:cNvPr id="5" name="Image 4" descr="ingest with transcoding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57290" y="2333539"/>
            <a:ext cx="6843708" cy="39529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/>
          <a:lstStyle/>
          <a:p>
            <a:r>
              <a:rPr lang="en-GB" sz="2800" b="1" dirty="0" smtClean="0"/>
              <a:t>file </a:t>
            </a:r>
            <a:r>
              <a:rPr lang="en-GB" sz="2800" b="1" dirty="0" err="1" smtClean="0"/>
              <a:t>transcoding</a:t>
            </a:r>
            <a:r>
              <a:rPr lang="en-GB" sz="2800" b="1" dirty="0" smtClean="0"/>
              <a:t> workflow</a:t>
            </a:r>
            <a:endParaRPr lang="en-GB" sz="2800" b="1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428625" y="1000107"/>
            <a:ext cx="8286750" cy="5357831"/>
          </a:xfrm>
        </p:spPr>
        <p:txBody>
          <a:bodyPr/>
          <a:lstStyle/>
          <a:p>
            <a:r>
              <a:rPr lang="en-GB" sz="2400" dirty="0" smtClean="0"/>
              <a:t>Very </a:t>
            </a:r>
            <a:r>
              <a:rPr lang="en-GB" sz="2400" dirty="0" err="1" smtClean="0"/>
              <a:t>usefull</a:t>
            </a:r>
            <a:r>
              <a:rPr lang="en-GB" sz="2400" dirty="0" smtClean="0"/>
              <a:t> for </a:t>
            </a:r>
          </a:p>
          <a:p>
            <a:pPr lvl="1"/>
            <a:r>
              <a:rPr lang="en-GB" sz="2000" dirty="0" smtClean="0"/>
              <a:t>ENG ingest</a:t>
            </a:r>
          </a:p>
          <a:p>
            <a:pPr lvl="1"/>
            <a:r>
              <a:rPr lang="en-GB" sz="2000" dirty="0" smtClean="0"/>
              <a:t>IP Drive coming back from OB</a:t>
            </a:r>
          </a:p>
          <a:p>
            <a:r>
              <a:rPr lang="en-GB" sz="2400" dirty="0" smtClean="0"/>
              <a:t>File arrives goes to NL and is </a:t>
            </a:r>
            <a:r>
              <a:rPr lang="en-GB" sz="2400" dirty="0" err="1" smtClean="0"/>
              <a:t>transcoded</a:t>
            </a:r>
            <a:r>
              <a:rPr lang="en-GB" sz="2400" dirty="0" smtClean="0"/>
              <a:t> by XT Access</a:t>
            </a:r>
          </a:p>
          <a:p>
            <a:r>
              <a:rPr lang="en-GB" sz="2400" dirty="0" smtClean="0"/>
              <a:t>Automatic Hi-Lo association in IP Director</a:t>
            </a:r>
            <a:endParaRPr lang="en-GB" sz="24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BE" dirty="0" smtClean="0"/>
              <a:t>IP </a:t>
            </a:r>
            <a:r>
              <a:rPr lang="fr-BE" dirty="0" err="1" smtClean="0"/>
              <a:t>Director</a:t>
            </a:r>
            <a:r>
              <a:rPr lang="fr-BE" dirty="0" smtClean="0"/>
              <a:t> v5.7</a:t>
            </a:r>
            <a:endParaRPr lang="fr-BE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3143248"/>
            <a:ext cx="806637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511156"/>
          </a:xfrm>
        </p:spPr>
        <p:txBody>
          <a:bodyPr/>
          <a:lstStyle/>
          <a:p>
            <a:r>
              <a:rPr lang="fr-BE" sz="2800" b="1" dirty="0" smtClean="0"/>
              <a:t>API – MOS</a:t>
            </a:r>
            <a:endParaRPr lang="fr-BE" sz="2800" b="1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1428728" y="2643182"/>
            <a:ext cx="7286618" cy="1785951"/>
          </a:xfrm>
        </p:spPr>
        <p:txBody>
          <a:bodyPr/>
          <a:lstStyle/>
          <a:p>
            <a:r>
              <a:rPr lang="en-GB" sz="2800" dirty="0" smtClean="0"/>
              <a:t>SEE the following presentation for more information :</a:t>
            </a:r>
          </a:p>
          <a:p>
            <a:pPr lvl="1"/>
            <a:r>
              <a:rPr lang="en-GB" sz="2400" dirty="0" smtClean="0"/>
              <a:t>IP Director - V58_APIMOS.pptx</a:t>
            </a:r>
            <a:endParaRPr lang="en-GB" sz="2000" dirty="0" smtClean="0"/>
          </a:p>
          <a:p>
            <a:endParaRPr lang="en-GB" sz="2400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BE" dirty="0" smtClean="0"/>
              <a:t>IP </a:t>
            </a:r>
            <a:r>
              <a:rPr lang="fr-BE" dirty="0" err="1" smtClean="0"/>
              <a:t>Director</a:t>
            </a:r>
            <a:r>
              <a:rPr lang="fr-BE" dirty="0" smtClean="0"/>
              <a:t> v5.7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511156"/>
          </a:xfrm>
        </p:spPr>
        <p:txBody>
          <a:bodyPr/>
          <a:lstStyle/>
          <a:p>
            <a:r>
              <a:rPr lang="en-GB" sz="2800" b="1" dirty="0" smtClean="0"/>
              <a:t>IP Edit – </a:t>
            </a:r>
            <a:r>
              <a:rPr lang="en-GB" sz="2800" b="1" dirty="0" err="1" smtClean="0"/>
              <a:t>Edit</a:t>
            </a:r>
            <a:r>
              <a:rPr lang="en-GB" sz="2800" b="1" dirty="0" smtClean="0"/>
              <a:t> To Air </a:t>
            </a:r>
            <a:r>
              <a:rPr lang="en-GB" sz="2000" b="1" dirty="0" smtClean="0"/>
              <a:t>(play while editing)</a:t>
            </a:r>
            <a:endParaRPr lang="en-GB" sz="2000" b="1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928659" y="2285992"/>
            <a:ext cx="7072365" cy="1785950"/>
          </a:xfrm>
        </p:spPr>
        <p:txBody>
          <a:bodyPr/>
          <a:lstStyle/>
          <a:p>
            <a:r>
              <a:rPr lang="en-GB" sz="2800" dirty="0" smtClean="0"/>
              <a:t>SEE the following presentation for more information :</a:t>
            </a:r>
          </a:p>
          <a:p>
            <a:pPr lvl="1"/>
            <a:r>
              <a:rPr lang="en-GB" sz="2400" dirty="0" smtClean="0"/>
              <a:t>IP Director - V58 – Edit To </a:t>
            </a:r>
            <a:r>
              <a:rPr lang="en-GB" sz="2400" dirty="0" err="1" smtClean="0"/>
              <a:t>Air.pptx</a:t>
            </a:r>
            <a:endParaRPr lang="en-GB" sz="2000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BE" dirty="0" smtClean="0"/>
              <a:t>IP </a:t>
            </a:r>
            <a:r>
              <a:rPr lang="fr-BE" dirty="0" err="1" smtClean="0"/>
              <a:t>Director</a:t>
            </a:r>
            <a:r>
              <a:rPr lang="fr-BE" dirty="0" smtClean="0"/>
              <a:t> v5.7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500066"/>
          </a:xfrm>
        </p:spPr>
        <p:txBody>
          <a:bodyPr/>
          <a:lstStyle/>
          <a:p>
            <a:r>
              <a:rPr lang="en-GB" sz="2800" b="1" smtClean="0"/>
              <a:t>Presentation map</a:t>
            </a:r>
            <a:endParaRPr lang="en-GB" sz="2800" b="1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500034" y="1071546"/>
            <a:ext cx="8286750" cy="4714875"/>
          </a:xfrm>
        </p:spPr>
        <p:txBody>
          <a:bodyPr/>
          <a:lstStyle/>
          <a:p>
            <a:r>
              <a:rPr lang="en-GB" sz="2800" dirty="0" smtClean="0"/>
              <a:t>IP Director 5.8 features</a:t>
            </a:r>
          </a:p>
          <a:p>
            <a:pPr lvl="1"/>
            <a:r>
              <a:rPr lang="en-GB" sz="2400" dirty="0" smtClean="0"/>
              <a:t>Playlist Improvements</a:t>
            </a:r>
          </a:p>
          <a:p>
            <a:pPr lvl="1"/>
            <a:r>
              <a:rPr lang="en-GB" sz="2400" dirty="0" smtClean="0"/>
              <a:t>New EDL</a:t>
            </a:r>
          </a:p>
          <a:p>
            <a:pPr lvl="1"/>
            <a:r>
              <a:rPr lang="en-GB" sz="2400" dirty="0" err="1" smtClean="0"/>
              <a:t>BEPlay</a:t>
            </a:r>
            <a:r>
              <a:rPr lang="en-GB" sz="2400" dirty="0" smtClean="0"/>
              <a:t> remote</a:t>
            </a:r>
          </a:p>
          <a:p>
            <a:pPr lvl="1"/>
            <a:r>
              <a:rPr lang="en-GB" sz="2400" dirty="0" smtClean="0"/>
              <a:t>Near Line Improvements</a:t>
            </a:r>
          </a:p>
          <a:p>
            <a:pPr lvl="1"/>
            <a:r>
              <a:rPr lang="en-GB" sz="2400" dirty="0" smtClean="0"/>
              <a:t>Configuration improvement</a:t>
            </a:r>
          </a:p>
          <a:p>
            <a:pPr lvl="1"/>
            <a:r>
              <a:rPr lang="en-GB" sz="2400" dirty="0" smtClean="0"/>
              <a:t>API / MOS</a:t>
            </a:r>
          </a:p>
          <a:p>
            <a:pPr lvl="1"/>
            <a:r>
              <a:rPr lang="en-GB" sz="2400" dirty="0" err="1" smtClean="0"/>
              <a:t>Ip</a:t>
            </a:r>
            <a:r>
              <a:rPr lang="en-GB" sz="2400" dirty="0" smtClean="0"/>
              <a:t> Edit: Edit To Air mode (Play while editing)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BE" dirty="0" smtClean="0"/>
              <a:t>IP </a:t>
            </a:r>
            <a:r>
              <a:rPr lang="fr-BE" dirty="0" err="1" smtClean="0"/>
              <a:t>Director</a:t>
            </a:r>
            <a:r>
              <a:rPr lang="fr-BE" dirty="0" smtClean="0"/>
              <a:t> v5.7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511156"/>
          </a:xfrm>
        </p:spPr>
        <p:txBody>
          <a:bodyPr/>
          <a:lstStyle/>
          <a:p>
            <a:r>
              <a:rPr lang="en-GB" sz="2800" b="1" smtClean="0"/>
              <a:t>Playlist Improvements (1/2)</a:t>
            </a:r>
            <a:endParaRPr lang="en-GB" sz="2800" b="1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428625" y="1142983"/>
            <a:ext cx="8286750" cy="5214955"/>
          </a:xfrm>
        </p:spPr>
        <p:txBody>
          <a:bodyPr/>
          <a:lstStyle/>
          <a:p>
            <a:r>
              <a:rPr lang="en-GB" sz="2800" dirty="0" err="1" smtClean="0"/>
              <a:t>Playlist</a:t>
            </a:r>
            <a:r>
              <a:rPr lang="en-GB" sz="2800" dirty="0" smtClean="0"/>
              <a:t> in software player</a:t>
            </a:r>
          </a:p>
          <a:p>
            <a:pPr lvl="1"/>
            <a:r>
              <a:rPr lang="en-GB" sz="2400" dirty="0" smtClean="0"/>
              <a:t>Cut only</a:t>
            </a:r>
          </a:p>
          <a:p>
            <a:pPr lvl="1"/>
            <a:r>
              <a:rPr lang="en-GB" sz="2400" dirty="0" smtClean="0"/>
              <a:t>Supports different </a:t>
            </a:r>
            <a:r>
              <a:rPr lang="en-GB" sz="2400" dirty="0" err="1" smtClean="0"/>
              <a:t>codecs</a:t>
            </a:r>
            <a:r>
              <a:rPr lang="en-GB" sz="2400" dirty="0" smtClean="0"/>
              <a:t> including </a:t>
            </a:r>
            <a:r>
              <a:rPr lang="en-GB" sz="2400" dirty="0" err="1" smtClean="0"/>
              <a:t>loRes</a:t>
            </a:r>
            <a:r>
              <a:rPr lang="en-GB" sz="2400" dirty="0" smtClean="0"/>
              <a:t> (preview)</a:t>
            </a:r>
          </a:p>
          <a:p>
            <a:r>
              <a:rPr lang="en-GB" sz="2800" dirty="0" smtClean="0"/>
              <a:t>File elements in </a:t>
            </a:r>
            <a:r>
              <a:rPr lang="en-GB" sz="2800" dirty="0" err="1" smtClean="0"/>
              <a:t>Playlist</a:t>
            </a:r>
            <a:endParaRPr lang="en-GB" sz="2800" dirty="0" smtClean="0"/>
          </a:p>
          <a:p>
            <a:pPr lvl="1"/>
            <a:r>
              <a:rPr lang="en-GB" sz="2400" dirty="0" smtClean="0"/>
              <a:t>Preview in the software player</a:t>
            </a:r>
          </a:p>
          <a:p>
            <a:pPr lvl="1"/>
            <a:r>
              <a:rPr lang="en-GB" sz="2400" dirty="0" smtClean="0"/>
              <a:t>Make an online copy automatically restores all Near Line elements</a:t>
            </a:r>
          </a:p>
          <a:p>
            <a:r>
              <a:rPr lang="en-GB" sz="2800" dirty="0" smtClean="0"/>
              <a:t>Play list management based on </a:t>
            </a:r>
            <a:r>
              <a:rPr lang="en-GB" sz="2800" dirty="0" err="1" smtClean="0"/>
              <a:t>VarID</a:t>
            </a:r>
            <a:r>
              <a:rPr lang="en-GB" sz="2800" dirty="0" smtClean="0"/>
              <a:t> for redundancy (from API/MOS)</a:t>
            </a:r>
          </a:p>
          <a:p>
            <a:endParaRPr lang="en-GB" sz="28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BE" dirty="0" smtClean="0"/>
              <a:t>IP </a:t>
            </a:r>
            <a:r>
              <a:rPr lang="fr-BE" dirty="0" err="1" smtClean="0"/>
              <a:t>Director</a:t>
            </a:r>
            <a:r>
              <a:rPr lang="fr-BE" dirty="0" smtClean="0"/>
              <a:t> v5.7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511156"/>
          </a:xfrm>
        </p:spPr>
        <p:txBody>
          <a:bodyPr/>
          <a:lstStyle/>
          <a:p>
            <a:r>
              <a:rPr lang="en-GB" sz="2800" b="1" smtClean="0"/>
              <a:t>Playlist Improvements (2/2)</a:t>
            </a:r>
            <a:endParaRPr lang="en-GB" sz="2800" b="1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428625" y="1142983"/>
            <a:ext cx="8286750" cy="5214955"/>
          </a:xfrm>
        </p:spPr>
        <p:txBody>
          <a:bodyPr/>
          <a:lstStyle/>
          <a:p>
            <a:r>
              <a:rPr lang="en-GB" sz="2800" dirty="0" smtClean="0"/>
              <a:t>Virtual elements</a:t>
            </a:r>
          </a:p>
          <a:p>
            <a:pPr lvl="1"/>
            <a:r>
              <a:rPr lang="en-GB" sz="2400" dirty="0" smtClean="0"/>
              <a:t>User can create an element in an online Playlist before the element is present in the system</a:t>
            </a:r>
          </a:p>
          <a:p>
            <a:pPr lvl="1"/>
            <a:r>
              <a:rPr lang="en-GB" sz="2400" dirty="0" smtClean="0"/>
              <a:t>When the element is restored, it is automatically re-associated</a:t>
            </a:r>
          </a:p>
          <a:p>
            <a:r>
              <a:rPr lang="en-GB" sz="2800" dirty="0" smtClean="0"/>
              <a:t>New features</a:t>
            </a:r>
          </a:p>
          <a:p>
            <a:pPr lvl="1"/>
            <a:r>
              <a:rPr lang="en-GB" sz="2400" dirty="0" smtClean="0"/>
              <a:t>Freeze</a:t>
            </a:r>
          </a:p>
          <a:p>
            <a:pPr lvl="1"/>
            <a:r>
              <a:rPr lang="en-GB" sz="2400" dirty="0" smtClean="0"/>
              <a:t>Audio mix, video cut effect</a:t>
            </a:r>
          </a:p>
          <a:p>
            <a:pPr lvl="1"/>
            <a:r>
              <a:rPr lang="en-GB" sz="2400" dirty="0" smtClean="0"/>
              <a:t>Fade effects</a:t>
            </a:r>
          </a:p>
          <a:p>
            <a:pPr lvl="1"/>
            <a:r>
              <a:rPr lang="en-GB" sz="2400" dirty="0" smtClean="0"/>
              <a:t>Audio level adjustment</a:t>
            </a:r>
          </a:p>
          <a:p>
            <a:pPr lvl="1"/>
            <a:endParaRPr lang="en-GB" sz="24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BE" dirty="0" smtClean="0"/>
              <a:t>IP </a:t>
            </a:r>
            <a:r>
              <a:rPr lang="fr-BE" dirty="0" err="1" smtClean="0"/>
              <a:t>Director</a:t>
            </a:r>
            <a:r>
              <a:rPr lang="fr-BE" dirty="0" smtClean="0"/>
              <a:t> v5.7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511156"/>
          </a:xfrm>
        </p:spPr>
        <p:txBody>
          <a:bodyPr/>
          <a:lstStyle/>
          <a:p>
            <a:r>
              <a:rPr lang="en-GB" sz="2800" b="1" dirty="0" smtClean="0"/>
              <a:t>File in Playlist workflow</a:t>
            </a:r>
            <a:endParaRPr lang="en-GB" sz="2800" b="1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BE" dirty="0" smtClean="0"/>
              <a:t>IP </a:t>
            </a:r>
            <a:r>
              <a:rPr lang="fr-BE" dirty="0" err="1" smtClean="0"/>
              <a:t>Director</a:t>
            </a:r>
            <a:r>
              <a:rPr lang="fr-BE" dirty="0" smtClean="0"/>
              <a:t> v5.7</a:t>
            </a:r>
            <a:endParaRPr lang="fr-BE" dirty="0"/>
          </a:p>
        </p:txBody>
      </p:sp>
      <p:pic>
        <p:nvPicPr>
          <p:cNvPr id="6" name="Image 5" descr="assets in PL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6380" y="1071546"/>
            <a:ext cx="3643338" cy="4373855"/>
          </a:xfrm>
          <a:prstGeom prst="rect">
            <a:avLst/>
          </a:prstGeom>
        </p:spPr>
      </p:pic>
      <p:sp>
        <p:nvSpPr>
          <p:cNvPr id="9" name="Espace réservé du texte 2"/>
          <p:cNvSpPr txBox="1">
            <a:spLocks/>
          </p:cNvSpPr>
          <p:nvPr/>
        </p:nvSpPr>
        <p:spPr bwMode="auto">
          <a:xfrm>
            <a:off x="214282" y="1071546"/>
            <a:ext cx="492922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75112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Drive comes back from OB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7511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GB" sz="2000" dirty="0" smtClean="0">
                <a:latin typeface="Arial" charset="0"/>
              </a:rPr>
              <a:t>Detected automatically by IP Drive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75112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Make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PL in IP Director directly from the files on the drive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75112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GB" sz="2000" baseline="0" dirty="0" smtClean="0">
                <a:latin typeface="Arial" charset="0"/>
              </a:rPr>
              <a:t>Send to NLE for post production</a:t>
            </a: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3143248"/>
            <a:ext cx="375285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511156"/>
          </a:xfrm>
        </p:spPr>
        <p:txBody>
          <a:bodyPr/>
          <a:lstStyle/>
          <a:p>
            <a:r>
              <a:rPr lang="fr-BE" sz="2800" b="1" dirty="0" smtClean="0"/>
              <a:t>New EDL</a:t>
            </a:r>
            <a:endParaRPr lang="fr-BE" sz="2800" b="1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428625" y="1142983"/>
            <a:ext cx="8286750" cy="5214955"/>
          </a:xfrm>
        </p:spPr>
        <p:txBody>
          <a:bodyPr/>
          <a:lstStyle/>
          <a:p>
            <a:r>
              <a:rPr lang="en-GB" sz="2800" dirty="0" smtClean="0"/>
              <a:t>New EDL </a:t>
            </a:r>
          </a:p>
          <a:p>
            <a:pPr lvl="1"/>
            <a:r>
              <a:rPr lang="en-GB" sz="2400" dirty="0" smtClean="0"/>
              <a:t>common to all EVS applications</a:t>
            </a:r>
          </a:p>
          <a:p>
            <a:pPr lvl="1"/>
            <a:r>
              <a:rPr lang="en-GB" sz="2400" dirty="0" smtClean="0"/>
              <a:t>can describe a </a:t>
            </a:r>
            <a:r>
              <a:rPr lang="en-GB" sz="2400" dirty="0" err="1" smtClean="0"/>
              <a:t>playlist</a:t>
            </a:r>
            <a:r>
              <a:rPr lang="en-GB" sz="2400" dirty="0" smtClean="0"/>
              <a:t> or a timeline</a:t>
            </a:r>
          </a:p>
          <a:p>
            <a:pPr lvl="1"/>
            <a:r>
              <a:rPr lang="en-GB" sz="2400" dirty="0" smtClean="0"/>
              <a:t>Keeps all </a:t>
            </a:r>
            <a:r>
              <a:rPr lang="en-GB" sz="2400" dirty="0" err="1" smtClean="0"/>
              <a:t>Playlist</a:t>
            </a:r>
            <a:r>
              <a:rPr lang="en-GB" sz="2400" dirty="0" smtClean="0"/>
              <a:t>/timeline and elements metadata</a:t>
            </a:r>
          </a:p>
          <a:p>
            <a:r>
              <a:rPr lang="en-GB" sz="2800" dirty="0" smtClean="0"/>
              <a:t>Flattening with effects</a:t>
            </a:r>
          </a:p>
          <a:p>
            <a:pPr lvl="1"/>
            <a:r>
              <a:rPr lang="en-GB" sz="2400" dirty="0" smtClean="0"/>
              <a:t>To XT</a:t>
            </a:r>
          </a:p>
          <a:p>
            <a:pPr lvl="1"/>
            <a:r>
              <a:rPr lang="en-GB" sz="2400" dirty="0" smtClean="0"/>
              <a:t>To Near line</a:t>
            </a:r>
          </a:p>
          <a:p>
            <a:r>
              <a:rPr lang="en-GB" sz="2800" dirty="0" smtClean="0"/>
              <a:t>Backup EDL + clips</a:t>
            </a:r>
          </a:p>
          <a:p>
            <a:pPr lvl="1"/>
            <a:r>
              <a:rPr lang="en-GB" sz="2400" dirty="0" smtClean="0"/>
              <a:t>To near line</a:t>
            </a:r>
          </a:p>
          <a:p>
            <a:pPr lvl="1"/>
            <a:r>
              <a:rPr lang="en-GB" sz="2400" dirty="0" smtClean="0"/>
              <a:t>To </a:t>
            </a:r>
            <a:r>
              <a:rPr lang="en-GB" sz="2400" dirty="0" err="1" smtClean="0"/>
              <a:t>NLEs</a:t>
            </a:r>
            <a:endParaRPr lang="en-GB" sz="2000" dirty="0" smtClean="0"/>
          </a:p>
          <a:p>
            <a:pPr lvl="1"/>
            <a:endParaRPr lang="en-GB" sz="2400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BE" dirty="0" smtClean="0"/>
              <a:t>IP </a:t>
            </a:r>
            <a:r>
              <a:rPr lang="fr-BE" dirty="0" err="1" smtClean="0"/>
              <a:t>Director</a:t>
            </a:r>
            <a:r>
              <a:rPr lang="fr-BE" dirty="0" smtClean="0"/>
              <a:t> v5.7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511156"/>
          </a:xfrm>
        </p:spPr>
        <p:txBody>
          <a:bodyPr/>
          <a:lstStyle/>
          <a:p>
            <a:r>
              <a:rPr lang="en-GB" sz="2800" b="1" smtClean="0"/>
              <a:t>BEPlay remote</a:t>
            </a:r>
            <a:endParaRPr lang="en-GB" sz="2800" b="1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428596" y="928670"/>
            <a:ext cx="4071937" cy="5214955"/>
          </a:xfrm>
        </p:spPr>
        <p:txBody>
          <a:bodyPr/>
          <a:lstStyle/>
          <a:p>
            <a:r>
              <a:rPr lang="en-GB" sz="2800" dirty="0" smtClean="0"/>
              <a:t>Remote dedicated to IP Director</a:t>
            </a:r>
          </a:p>
          <a:p>
            <a:r>
              <a:rPr lang="en-GB" sz="2800" dirty="0" smtClean="0"/>
              <a:t>Connected by RS 422 or USB to an IP Director</a:t>
            </a:r>
          </a:p>
          <a:p>
            <a:r>
              <a:rPr lang="en-GB" sz="2800" dirty="0" smtClean="0"/>
              <a:t>Static layout</a:t>
            </a:r>
          </a:p>
          <a:p>
            <a:pPr lvl="1"/>
            <a:r>
              <a:rPr lang="en-GB" sz="2400" dirty="0" smtClean="0"/>
              <a:t>1 for clips/</a:t>
            </a:r>
            <a:r>
              <a:rPr lang="en-GB" sz="2400" dirty="0" err="1" smtClean="0"/>
              <a:t>playlist</a:t>
            </a:r>
            <a:endParaRPr lang="en-GB" sz="2400" dirty="0" smtClean="0"/>
          </a:p>
          <a:p>
            <a:endParaRPr lang="en-GB" sz="28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BE" dirty="0" smtClean="0"/>
              <a:t>IP </a:t>
            </a:r>
            <a:r>
              <a:rPr lang="fr-BE" dirty="0" err="1" smtClean="0"/>
              <a:t>Director</a:t>
            </a:r>
            <a:r>
              <a:rPr lang="fr-BE" dirty="0" smtClean="0"/>
              <a:t> v5.7</a:t>
            </a:r>
            <a:endParaRPr lang="fr-BE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BE"/>
          </a:p>
        </p:txBody>
      </p:sp>
      <p:graphicFrame>
        <p:nvGraphicFramePr>
          <p:cNvPr id="4097" name="Object 1"/>
          <p:cNvGraphicFramePr>
            <a:graphicFrameLocks noChangeAspect="1"/>
          </p:cNvGraphicFramePr>
          <p:nvPr/>
        </p:nvGraphicFramePr>
        <p:xfrm>
          <a:off x="4500562" y="785794"/>
          <a:ext cx="4162425" cy="5581650"/>
        </p:xfrm>
        <a:graphic>
          <a:graphicData uri="http://schemas.openxmlformats.org/presentationml/2006/ole">
            <p:oleObj spid="_x0000_s4097" name="Visio" r:id="rId3" imgW="6653438" imgH="8910822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511156"/>
          </a:xfrm>
        </p:spPr>
        <p:txBody>
          <a:bodyPr/>
          <a:lstStyle/>
          <a:p>
            <a:r>
              <a:rPr lang="en-GB" sz="2800" b="1" dirty="0" err="1" smtClean="0"/>
              <a:t>BEPlay</a:t>
            </a:r>
            <a:r>
              <a:rPr lang="en-GB" sz="2800" b="1" dirty="0" smtClean="0"/>
              <a:t> remote – Browse in DB explorer</a:t>
            </a:r>
            <a:endParaRPr lang="en-GB" sz="2800" b="1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428596" y="928671"/>
            <a:ext cx="7143800" cy="1000131"/>
          </a:xfrm>
        </p:spPr>
        <p:txBody>
          <a:bodyPr/>
          <a:lstStyle/>
          <a:p>
            <a:pPr>
              <a:buNone/>
            </a:pPr>
            <a:r>
              <a:rPr lang="en-GB" sz="2000" dirty="0" smtClean="0"/>
              <a:t>Remote in browse linked to DB Explorer in browse.</a:t>
            </a:r>
          </a:p>
          <a:p>
            <a:pPr>
              <a:buNone/>
            </a:pPr>
            <a:r>
              <a:rPr lang="en-GB" sz="2000" dirty="0" smtClean="0"/>
              <a:t>Browse available in bins, clips, logs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BE" dirty="0" smtClean="0"/>
              <a:t>IP </a:t>
            </a:r>
            <a:r>
              <a:rPr lang="fr-BE" dirty="0" err="1" smtClean="0"/>
              <a:t>Director</a:t>
            </a:r>
            <a:r>
              <a:rPr lang="fr-BE" dirty="0" smtClean="0"/>
              <a:t> v5.7</a:t>
            </a:r>
            <a:endParaRPr lang="fr-BE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BE"/>
          </a:p>
        </p:txBody>
      </p:sp>
      <p:pic>
        <p:nvPicPr>
          <p:cNvPr id="9" name="Image 8" descr="browse with remote B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2357430"/>
            <a:ext cx="6667519" cy="3566531"/>
          </a:xfrm>
          <a:prstGeom prst="rect">
            <a:avLst/>
          </a:prstGeom>
        </p:spPr>
      </p:pic>
      <p:pic>
        <p:nvPicPr>
          <p:cNvPr id="8" name="Image 7" descr="remote B en browse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4" y="1571612"/>
            <a:ext cx="2843219" cy="33750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511156"/>
          </a:xfrm>
        </p:spPr>
        <p:txBody>
          <a:bodyPr/>
          <a:lstStyle/>
          <a:p>
            <a:r>
              <a:rPr lang="en-GB" sz="2800" b="1" smtClean="0"/>
              <a:t>Near Line Improvements</a:t>
            </a:r>
            <a:endParaRPr lang="en-GB" sz="2800" b="1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428625" y="1142983"/>
            <a:ext cx="8286750" cy="5214955"/>
          </a:xfrm>
        </p:spPr>
        <p:txBody>
          <a:bodyPr/>
          <a:lstStyle/>
          <a:p>
            <a:r>
              <a:rPr lang="en-GB" sz="2800" dirty="0" smtClean="0"/>
              <a:t>Non native </a:t>
            </a:r>
            <a:r>
              <a:rPr lang="en-GB" sz="2800" dirty="0" err="1" smtClean="0"/>
              <a:t>codecs</a:t>
            </a:r>
            <a:r>
              <a:rPr lang="en-GB" sz="2800" dirty="0" smtClean="0"/>
              <a:t> on Near Line</a:t>
            </a:r>
          </a:p>
          <a:p>
            <a:pPr lvl="1"/>
            <a:r>
              <a:rPr lang="en-GB" sz="2400" dirty="0" smtClean="0"/>
              <a:t>Support of </a:t>
            </a:r>
            <a:r>
              <a:rPr lang="en-GB" sz="2400" dirty="0" err="1" smtClean="0"/>
              <a:t>codecs</a:t>
            </a:r>
            <a:r>
              <a:rPr lang="en-GB" sz="2400" dirty="0" smtClean="0"/>
              <a:t> not present on XT like DV25 or XDCAM HD</a:t>
            </a:r>
          </a:p>
          <a:p>
            <a:pPr lvl="1"/>
            <a:r>
              <a:rPr lang="en-GB" sz="2400" dirty="0" smtClean="0"/>
              <a:t>New lo-res codec supported : h264 TS</a:t>
            </a:r>
          </a:p>
          <a:p>
            <a:pPr lvl="1"/>
            <a:r>
              <a:rPr lang="en-GB" sz="2400" dirty="0" smtClean="0"/>
              <a:t>Configuration through XT Access directories</a:t>
            </a:r>
          </a:p>
          <a:p>
            <a:pPr lvl="1"/>
            <a:r>
              <a:rPr lang="en-GB" sz="2400" dirty="0" smtClean="0"/>
              <a:t>Automatic codec detection when restoring to XT</a:t>
            </a:r>
          </a:p>
          <a:p>
            <a:r>
              <a:rPr lang="en-GB" sz="2800" dirty="0" smtClean="0"/>
              <a:t>Multi formats supported</a:t>
            </a:r>
          </a:p>
          <a:p>
            <a:pPr lvl="1"/>
            <a:r>
              <a:rPr lang="en-GB" sz="2400" dirty="0" smtClean="0"/>
              <a:t>QT Ref</a:t>
            </a:r>
          </a:p>
          <a:p>
            <a:pPr lvl="1"/>
            <a:r>
              <a:rPr lang="en-GB" sz="2400" dirty="0" smtClean="0"/>
              <a:t>Avid OP Atom</a:t>
            </a:r>
          </a:p>
          <a:p>
            <a:pPr lvl="1"/>
            <a:r>
              <a:rPr lang="en-GB" sz="2400" dirty="0" smtClean="0"/>
              <a:t>MPEG 1 Elementary </a:t>
            </a:r>
            <a:r>
              <a:rPr lang="en-GB" sz="2400" dirty="0" smtClean="0"/>
              <a:t>stream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BE" dirty="0" smtClean="0"/>
              <a:t>IP </a:t>
            </a:r>
            <a:r>
              <a:rPr lang="fr-BE" dirty="0" err="1" smtClean="0"/>
              <a:t>Director</a:t>
            </a:r>
            <a:r>
              <a:rPr lang="fr-BE" dirty="0" smtClean="0"/>
              <a:t> v5.7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ipd - IBC 2009">
  <a:themeElements>
    <a:clrScheme name="EVS Colours">
      <a:dk1>
        <a:sysClr val="windowText" lastClr="000000"/>
      </a:dk1>
      <a:lt1>
        <a:sysClr val="window" lastClr="FFFFFF"/>
      </a:lt1>
      <a:dk2>
        <a:srgbClr val="002060"/>
      </a:dk2>
      <a:lt2>
        <a:srgbClr val="B5B6B3"/>
      </a:lt2>
      <a:accent1>
        <a:srgbClr val="007EA3"/>
      </a:accent1>
      <a:accent2>
        <a:srgbClr val="FB4F14"/>
      </a:accent2>
      <a:accent3>
        <a:srgbClr val="7AB800"/>
      </a:accent3>
      <a:accent4>
        <a:srgbClr val="BED600"/>
      </a:accent4>
      <a:accent5>
        <a:srgbClr val="FF5800"/>
      </a:accent5>
      <a:accent6>
        <a:srgbClr val="565A5C"/>
      </a:accent6>
      <a:hlink>
        <a:srgbClr val="FB4F14"/>
      </a:hlink>
      <a:folHlink>
        <a:srgbClr val="007EA3"/>
      </a:folHlink>
    </a:clrScheme>
    <a:fontScheme name="EVS Promotional">
      <a:majorFont>
        <a:latin typeface="HelveticaNeueLT Std"/>
        <a:ea typeface=""/>
        <a:cs typeface=""/>
      </a:majorFont>
      <a:minorFont>
        <a:latin typeface="HelveticaNeueLT Std L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>
          <a:noFill/>
          <a:miter lim="800000"/>
          <a:headEnd/>
          <a:tailEnd/>
        </a:ln>
      </a:spPr>
      <a:bodyPr lIns="180000" tIns="36000" bIns="36000">
        <a:spAutoFit/>
      </a:bodyPr>
      <a:lstStyle>
        <a:defPPr>
          <a:lnSpc>
            <a:spcPct val="150000"/>
          </a:lnSpc>
          <a:buSzPct val="80000"/>
          <a:buFontTx/>
          <a:buBlip>
            <a:blip xmlns:r="http://schemas.openxmlformats.org/officeDocument/2006/relationships" r:embed="rId1"/>
          </a:buBlip>
          <a:defRPr dirty="0">
            <a:latin typeface="Helvetica 55 Roman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ipd - IBC 2009</Template>
  <TotalTime>1051</TotalTime>
  <Words>484</Words>
  <Application>Microsoft Office PowerPoint</Application>
  <PresentationFormat>Affichage à l'écran (4:3)</PresentationFormat>
  <Paragraphs>98</Paragraphs>
  <Slides>13</Slides>
  <Notes>4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5" baseType="lpstr">
      <vt:lpstr>ipd - IBC 2009</vt:lpstr>
      <vt:lpstr>Visio</vt:lpstr>
      <vt:lpstr>IP Director version 5.8</vt:lpstr>
      <vt:lpstr>Presentation map</vt:lpstr>
      <vt:lpstr>Playlist Improvements (1/2)</vt:lpstr>
      <vt:lpstr>Playlist Improvements (2/2)</vt:lpstr>
      <vt:lpstr>File in Playlist workflow</vt:lpstr>
      <vt:lpstr>New EDL</vt:lpstr>
      <vt:lpstr>BEPlay remote</vt:lpstr>
      <vt:lpstr>BEPlay remote – Browse in DB explorer</vt:lpstr>
      <vt:lpstr>Near Line Improvements</vt:lpstr>
      <vt:lpstr>transcoding on the fly workflow</vt:lpstr>
      <vt:lpstr>file transcoding workflow</vt:lpstr>
      <vt:lpstr>API – MOS</vt:lpstr>
      <vt:lpstr>IP Edit – Edit To Air (play while editing)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 Director</dc:title>
  <dc:creator>SDS</dc:creator>
  <cp:lastModifiedBy>JWA</cp:lastModifiedBy>
  <cp:revision>132</cp:revision>
  <dcterms:created xsi:type="dcterms:W3CDTF">2009-09-07T07:18:23Z</dcterms:created>
  <dcterms:modified xsi:type="dcterms:W3CDTF">2010-07-09T12:33:55Z</dcterms:modified>
</cp:coreProperties>
</file>