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83" r:id="rId3"/>
    <p:sldId id="390" r:id="rId4"/>
    <p:sldId id="384" r:id="rId5"/>
    <p:sldId id="385" r:id="rId6"/>
    <p:sldId id="386" r:id="rId7"/>
    <p:sldId id="387" r:id="rId8"/>
    <p:sldId id="389" r:id="rId9"/>
    <p:sldId id="388" r:id="rId10"/>
  </p:sldIdLst>
  <p:sldSz cx="9144000" cy="6858000" type="screen4x3"/>
  <p:notesSz cx="9144000" cy="6858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BB15"/>
    <a:srgbClr val="777777"/>
    <a:srgbClr val="E75113"/>
    <a:srgbClr val="B2B2B2"/>
    <a:srgbClr val="686868"/>
    <a:srgbClr val="E751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7706" autoAdjust="0"/>
    <p:restoredTop sz="94660"/>
  </p:normalViewPr>
  <p:slideViewPr>
    <p:cSldViewPr>
      <p:cViewPr>
        <p:scale>
          <a:sx n="100" d="100"/>
          <a:sy n="100" d="100"/>
        </p:scale>
        <p:origin x="-1224" y="-252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A998EF-CC01-434E-944B-B9985FDB2A97}" type="datetimeFigureOut">
              <a:rPr lang="fr-FR"/>
              <a:pPr>
                <a:defRPr/>
              </a:pPr>
              <a:t>08/07/2010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622AC2-C103-4A68-94E2-D3528DF7D6C4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078C148-B76C-4A51-BAE3-BAA348F975D2}" type="datetimeFigureOut">
              <a:rPr lang="fr-FR"/>
              <a:pPr>
                <a:defRPr/>
              </a:pPr>
              <a:t>08/07/2010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8D5ADEF-FD67-49BD-A2B6-CB98B90670DD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4X3_page_Cov.jpg"/>
          <p:cNvPicPr preferRelativeResize="0"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072146" y="785795"/>
            <a:ext cx="6838812" cy="785818"/>
          </a:xfrm>
          <a:prstGeom prst="rect">
            <a:avLst/>
          </a:prstGeo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Helvetica 55 Roman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 userDrawn="1"/>
        </p:nvSpPr>
        <p:spPr>
          <a:xfrm>
            <a:off x="1143000" y="5568950"/>
            <a:ext cx="6838950" cy="63500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55 Roman" pitchFamily="34" charset="0"/>
              </a:defRPr>
            </a:lvl1pPr>
          </a:lstStyle>
          <a:p>
            <a:pPr algn="ctr" eaLnBrk="0" hangingPunct="0">
              <a:defRPr/>
            </a:pPr>
            <a:endParaRPr lang="fr-BE" dirty="0">
              <a:ea typeface="+mj-ea"/>
              <a:cs typeface="+mj-cs"/>
            </a:endParaRPr>
          </a:p>
        </p:txBody>
      </p:sp>
      <p:sp>
        <p:nvSpPr>
          <p:cNvPr id="4" name="Titre 1"/>
          <p:cNvSpPr txBox="1">
            <a:spLocks/>
          </p:cNvSpPr>
          <p:nvPr userDrawn="1"/>
        </p:nvSpPr>
        <p:spPr>
          <a:xfrm>
            <a:off x="1643063" y="6248400"/>
            <a:ext cx="5857875" cy="584200"/>
          </a:xfrm>
          <a:prstGeom prst="rect">
            <a:avLst/>
          </a:prstGeom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 b="1">
                <a:solidFill>
                  <a:srgbClr val="7F7F7F"/>
                </a:solidFill>
              </a:rPr>
              <a:t>NEW EVS SOLUTIONS : STUDIO INGEST</a:t>
            </a:r>
            <a:endParaRPr lang="fr-BE" sz="1200" b="1">
              <a:solidFill>
                <a:srgbClr val="7F7F7F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72146" y="636775"/>
            <a:ext cx="6838812" cy="63677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Helvetica 55 Roman" pitchFamily="34" charset="0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 bwMode="auto">
          <a:xfrm>
            <a:off x="8501063" y="5900738"/>
            <a:ext cx="5715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36000" bIns="36000">
            <a:spAutoFit/>
          </a:bodyPr>
          <a:lstStyle/>
          <a:p>
            <a:pPr>
              <a:lnSpc>
                <a:spcPct val="150000"/>
              </a:lnSpc>
              <a:buSzPct val="80000"/>
              <a:buFont typeface="Arial" pitchFamily="34" charset="0"/>
              <a:buNone/>
              <a:defRPr/>
            </a:pPr>
            <a:fld id="{23EAB689-D55B-46F1-B4F3-BF26FEE927AB}" type="slidenum">
              <a:rPr lang="fr-BE" sz="1100">
                <a:solidFill>
                  <a:schemeClr val="bg1"/>
                </a:solidFill>
                <a:latin typeface="Helvetica 55 Roman" pitchFamily="34" charset="0"/>
              </a:rPr>
              <a:pPr>
                <a:lnSpc>
                  <a:spcPct val="150000"/>
                </a:lnSpc>
                <a:buSzPct val="80000"/>
                <a:buFont typeface="Arial" pitchFamily="34" charset="0"/>
                <a:buNone/>
                <a:defRPr/>
              </a:pPr>
              <a:t>‹N°›</a:t>
            </a:fld>
            <a:endParaRPr lang="fr-BE" sz="1100" dirty="0">
              <a:solidFill>
                <a:schemeClr val="bg1"/>
              </a:solidFill>
              <a:latin typeface="Helvetica 55 Roman" pitchFamily="34" charset="0"/>
            </a:endParaRPr>
          </a:p>
        </p:txBody>
      </p:sp>
      <p:pic>
        <p:nvPicPr>
          <p:cNvPr id="1027" name="Image 5" descr="4X3_page_Fonce.jpg"/>
          <p:cNvPicPr preferRelativeResize="0">
            <a:picLocks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5"/>
          <p:cNvSpPr>
            <a:spLocks noGrp="1"/>
          </p:cNvSpPr>
          <p:nvPr>
            <p:ph type="title"/>
          </p:nvPr>
        </p:nvSpPr>
        <p:spPr bwMode="auto">
          <a:xfrm>
            <a:off x="1071563" y="785813"/>
            <a:ext cx="6838950" cy="7858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fr-BE" b="1" dirty="0" smtClean="0">
                <a:latin typeface="Arial" charset="0"/>
              </a:rPr>
              <a:t>IP </a:t>
            </a:r>
            <a:r>
              <a:rPr lang="fr-BE" b="1" dirty="0" err="1" smtClean="0">
                <a:latin typeface="Arial" charset="0"/>
              </a:rPr>
              <a:t>Director</a:t>
            </a:r>
            <a:r>
              <a:rPr lang="fr-BE" b="1" dirty="0" smtClean="0">
                <a:latin typeface="Arial" charset="0"/>
              </a:rPr>
              <a:t> Version 5.8 </a:t>
            </a:r>
            <a:br>
              <a:rPr lang="fr-BE" b="1" dirty="0" smtClean="0">
                <a:latin typeface="Arial" charset="0"/>
              </a:rPr>
            </a:br>
            <a:r>
              <a:rPr lang="fr-BE" b="1" dirty="0" smtClean="0">
                <a:latin typeface="Arial" charset="0"/>
              </a:rPr>
              <a:t>SOAP API and </a:t>
            </a:r>
            <a:r>
              <a:rPr lang="fr-BE" b="1" dirty="0" err="1" smtClean="0">
                <a:latin typeface="Arial" charset="0"/>
              </a:rPr>
              <a:t>iNews</a:t>
            </a:r>
            <a:r>
              <a:rPr lang="fr-BE" b="1" dirty="0" smtClean="0">
                <a:latin typeface="Arial" charset="0"/>
              </a:rPr>
              <a:t> </a:t>
            </a:r>
            <a:r>
              <a:rPr lang="fr-BE" b="1" dirty="0" err="1" smtClean="0">
                <a:latin typeface="Arial" charset="0"/>
              </a:rPr>
              <a:t>Integration</a:t>
            </a:r>
            <a:endParaRPr lang="fr-BE" b="1" dirty="0" smtClean="0">
              <a:latin typeface="Arial" charset="0"/>
            </a:endParaRPr>
          </a:p>
        </p:txBody>
      </p:sp>
      <p:pic>
        <p:nvPicPr>
          <p:cNvPr id="6147" name="Picture 5" descr="studi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789363"/>
            <a:ext cx="2619375" cy="2198687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6148" name="Picture 7" descr="natalie_big_brot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2060575"/>
            <a:ext cx="2185987" cy="1870075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6149" name="Picture 8" descr="conce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508500"/>
            <a:ext cx="2266950" cy="13589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615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1844675"/>
            <a:ext cx="267335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smtClean="0">
                <a:solidFill>
                  <a:srgbClr val="8CBB15"/>
                </a:solidFill>
              </a:rPr>
              <a:t>SOAP API - Main </a:t>
            </a:r>
            <a:r>
              <a:rPr lang="fr-BE" dirty="0" err="1" smtClean="0">
                <a:solidFill>
                  <a:srgbClr val="8CBB15"/>
                </a:solidFill>
              </a:rPr>
              <a:t>features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85786" y="1214422"/>
            <a:ext cx="7901014" cy="49117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Features available through the </a:t>
            </a:r>
            <a:r>
              <a:rPr lang="en-US" dirty="0" smtClean="0">
                <a:solidFill>
                  <a:schemeClr val="bg1"/>
                </a:solidFill>
              </a:rPr>
              <a:t>API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List of elements (clips, playlists, timelines), with metadata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Clip management (create/update/delete) – with metadata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PL management - with metadata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List of channels and state of the channels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Bin management (NOT bin rules)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Notifications of create/update of clip-playlist-timeline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Channel </a:t>
            </a:r>
            <a:r>
              <a:rPr lang="en-US" sz="2400" dirty="0" smtClean="0">
                <a:solidFill>
                  <a:schemeClr val="bg1"/>
                </a:solidFill>
              </a:rPr>
              <a:t>status (as run log) 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Complete API documentation is available (under NDA).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7969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smtClean="0">
                <a:solidFill>
                  <a:srgbClr val="8CBB15"/>
                </a:solidFill>
              </a:rPr>
              <a:t>SOAP API      Main </a:t>
            </a:r>
            <a:r>
              <a:rPr lang="fr-BE" dirty="0" err="1" smtClean="0">
                <a:solidFill>
                  <a:srgbClr val="8CBB15"/>
                </a:solidFill>
              </a:rPr>
              <a:t>features</a:t>
            </a:r>
            <a:endParaRPr lang="fr-FR" dirty="0" smtClean="0">
              <a:solidFill>
                <a:srgbClr val="8CBB15"/>
              </a:solidFill>
            </a:endParaRPr>
          </a:p>
        </p:txBody>
      </p:sp>
      <p:pic>
        <p:nvPicPr>
          <p:cNvPr id="4097" name="Picture 1" descr="I:\1. Project\5. Release 5.7\1. Product\Specs\API\Documentation\WebService_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8102962" cy="5757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smtClean="0">
                <a:solidFill>
                  <a:srgbClr val="8CBB15"/>
                </a:solidFill>
              </a:rPr>
              <a:t>Main </a:t>
            </a:r>
            <a:r>
              <a:rPr lang="fr-BE" dirty="0" err="1" smtClean="0">
                <a:solidFill>
                  <a:srgbClr val="8CBB15"/>
                </a:solidFill>
              </a:rPr>
              <a:t>features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MOS Gateway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000240"/>
            <a:ext cx="8229600" cy="41259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Support of </a:t>
            </a:r>
            <a:r>
              <a:rPr lang="en-US" dirty="0" err="1" smtClean="0">
                <a:solidFill>
                  <a:schemeClr val="bg1"/>
                </a:solidFill>
              </a:rPr>
              <a:t>iNews</a:t>
            </a:r>
            <a:r>
              <a:rPr lang="en-US" dirty="0" smtClean="0">
                <a:solidFill>
                  <a:schemeClr val="bg1"/>
                </a:solidFill>
              </a:rPr>
              <a:t> versions supporting MOS 2.8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Rundown management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Rundown sent to XT servers (main and backup) as playlists</a:t>
            </a:r>
          </a:p>
          <a:p>
            <a:pPr lvl="1">
              <a:lnSpc>
                <a:spcPct val="90000"/>
              </a:lnSpc>
            </a:pPr>
            <a:r>
              <a:rPr lang="en-US" dirty="0" err="1" smtClean="0">
                <a:solidFill>
                  <a:schemeClr val="bg1"/>
                </a:solidFill>
              </a:rPr>
              <a:t>iNews</a:t>
            </a:r>
            <a:r>
              <a:rPr lang="en-US" dirty="0" smtClean="0">
                <a:solidFill>
                  <a:schemeClr val="bg1"/>
                </a:solidFill>
              </a:rPr>
              <a:t> specific </a:t>
            </a:r>
            <a:r>
              <a:rPr lang="en-US" dirty="0" err="1" smtClean="0">
                <a:solidFill>
                  <a:schemeClr val="bg1"/>
                </a:solidFill>
              </a:rPr>
              <a:t>matadata</a:t>
            </a:r>
            <a:r>
              <a:rPr lang="en-US" dirty="0" smtClean="0">
                <a:solidFill>
                  <a:schemeClr val="bg1"/>
                </a:solidFill>
              </a:rPr>
              <a:t> are available in the </a:t>
            </a:r>
            <a:r>
              <a:rPr lang="en-US" dirty="0" err="1" smtClean="0">
                <a:solidFill>
                  <a:schemeClr val="bg1"/>
                </a:solidFill>
              </a:rPr>
              <a:t>playout</a:t>
            </a:r>
            <a:r>
              <a:rPr lang="en-US" dirty="0" smtClean="0">
                <a:solidFill>
                  <a:schemeClr val="bg1"/>
                </a:solidFill>
              </a:rPr>
              <a:t> interface.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Real time modifications from </a:t>
            </a:r>
            <a:r>
              <a:rPr lang="en-US" dirty="0" err="1" smtClean="0">
                <a:solidFill>
                  <a:schemeClr val="bg1"/>
                </a:solidFill>
              </a:rPr>
              <a:t>iNews</a:t>
            </a:r>
            <a:r>
              <a:rPr lang="en-US" dirty="0" smtClean="0">
                <a:solidFill>
                  <a:schemeClr val="bg1"/>
                </a:solidFill>
              </a:rPr>
              <a:t> in the playlists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Status of the rundown are sent back to </a:t>
            </a:r>
            <a:r>
              <a:rPr lang="en-US" dirty="0" err="1" smtClean="0">
                <a:solidFill>
                  <a:schemeClr val="bg1"/>
                </a:solidFill>
              </a:rPr>
              <a:t>iNews</a:t>
            </a:r>
            <a:r>
              <a:rPr lang="en-US" dirty="0" smtClean="0">
                <a:solidFill>
                  <a:schemeClr val="bg1"/>
                </a:solidFill>
              </a:rPr>
              <a:t> (element online, offline, played, cued)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428736"/>
            <a:ext cx="3114668" cy="321471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err="1" smtClean="0">
                <a:solidFill>
                  <a:srgbClr val="8CBB15"/>
                </a:solidFill>
              </a:rPr>
              <a:t>iNews</a:t>
            </a:r>
            <a:r>
              <a:rPr lang="fr-BE" dirty="0" smtClean="0">
                <a:solidFill>
                  <a:srgbClr val="8CBB15"/>
                </a:solidFill>
              </a:rPr>
              <a:t> </a:t>
            </a:r>
            <a:r>
              <a:rPr lang="fr-BE" dirty="0" err="1" smtClean="0">
                <a:solidFill>
                  <a:srgbClr val="8CBB15"/>
                </a:solidFill>
              </a:rPr>
              <a:t>integration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Architecture</a:t>
            </a:r>
            <a:endParaRPr lang="fr-FR" dirty="0" smtClean="0">
              <a:solidFill>
                <a:srgbClr val="8CBB15"/>
              </a:solidFill>
            </a:endParaRPr>
          </a:p>
        </p:txBody>
      </p:sp>
      <p:pic>
        <p:nvPicPr>
          <p:cNvPr id="4" name="Image 3" descr="INews integ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82122"/>
            <a:ext cx="4134844" cy="5690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85728"/>
            <a:ext cx="7829576" cy="17145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err="1" smtClean="0">
                <a:solidFill>
                  <a:srgbClr val="8CBB15"/>
                </a:solidFill>
              </a:rPr>
              <a:t>iNews</a:t>
            </a:r>
            <a:r>
              <a:rPr lang="fr-BE" dirty="0" smtClean="0">
                <a:solidFill>
                  <a:srgbClr val="8CBB15"/>
                </a:solidFill>
              </a:rPr>
              <a:t> </a:t>
            </a:r>
            <a:r>
              <a:rPr lang="fr-BE" dirty="0" err="1" smtClean="0">
                <a:solidFill>
                  <a:srgbClr val="8CBB15"/>
                </a:solidFill>
              </a:rPr>
              <a:t>integration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Architecture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00100" y="2071678"/>
          <a:ext cx="7228845" cy="3643338"/>
        </p:xfrm>
        <a:graphic>
          <a:graphicData uri="http://schemas.openxmlformats.org/presentationml/2006/ole">
            <p:oleObj spid="_x0000_s1025" name="Visio" r:id="rId3" imgW="7552944" imgH="382683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85728"/>
            <a:ext cx="7829576" cy="17145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err="1" smtClean="0">
                <a:solidFill>
                  <a:srgbClr val="8CBB15"/>
                </a:solidFill>
              </a:rPr>
              <a:t>iNews</a:t>
            </a:r>
            <a:r>
              <a:rPr lang="fr-BE" dirty="0" smtClean="0">
                <a:solidFill>
                  <a:srgbClr val="8CBB15"/>
                </a:solidFill>
              </a:rPr>
              <a:t> </a:t>
            </a:r>
            <a:r>
              <a:rPr lang="fr-BE" dirty="0" err="1" smtClean="0">
                <a:solidFill>
                  <a:srgbClr val="8CBB15"/>
                </a:solidFill>
              </a:rPr>
              <a:t>integration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ActiveX plugin in </a:t>
            </a:r>
            <a:r>
              <a:rPr lang="fr-BE" dirty="0" err="1" smtClean="0">
                <a:solidFill>
                  <a:srgbClr val="8CBB15"/>
                </a:solidFill>
              </a:rPr>
              <a:t>iNews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6146173" cy="4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err="1" smtClean="0">
                <a:solidFill>
                  <a:srgbClr val="8CBB15"/>
                </a:solidFill>
              </a:rPr>
              <a:t>iNews</a:t>
            </a:r>
            <a:r>
              <a:rPr lang="fr-BE" dirty="0" smtClean="0">
                <a:solidFill>
                  <a:srgbClr val="8CBB15"/>
                </a:solidFill>
              </a:rPr>
              <a:t> </a:t>
            </a:r>
            <a:r>
              <a:rPr lang="fr-BE" dirty="0" err="1" smtClean="0">
                <a:solidFill>
                  <a:srgbClr val="8CBB15"/>
                </a:solidFill>
              </a:rPr>
              <a:t>integration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ActiveX plugin in </a:t>
            </a:r>
            <a:r>
              <a:rPr lang="fr-BE" dirty="0" err="1" smtClean="0">
                <a:solidFill>
                  <a:srgbClr val="8CBB15"/>
                </a:solidFill>
              </a:rPr>
              <a:t>iNews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000240"/>
            <a:ext cx="8229600" cy="41259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All </a:t>
            </a:r>
            <a:r>
              <a:rPr lang="en-US" dirty="0" err="1" smtClean="0">
                <a:solidFill>
                  <a:schemeClr val="bg1"/>
                </a:solidFill>
              </a:rPr>
              <a:t>IPDirector</a:t>
            </a:r>
            <a:r>
              <a:rPr lang="en-US" dirty="0" smtClean="0">
                <a:solidFill>
                  <a:schemeClr val="bg1"/>
                </a:solidFill>
              </a:rPr>
              <a:t> clip metadata are available in the </a:t>
            </a:r>
            <a:r>
              <a:rPr lang="en-US" dirty="0" err="1" smtClean="0">
                <a:solidFill>
                  <a:schemeClr val="bg1"/>
                </a:solidFill>
              </a:rPr>
              <a:t>activeX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plugin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Possibility to browse for content inside the </a:t>
            </a:r>
            <a:r>
              <a:rPr lang="en-US" dirty="0" err="1" smtClean="0">
                <a:solidFill>
                  <a:schemeClr val="bg1"/>
                </a:solidFill>
              </a:rPr>
              <a:t>activeX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Simple </a:t>
            </a:r>
            <a:r>
              <a:rPr lang="en-US" dirty="0" err="1" smtClean="0">
                <a:solidFill>
                  <a:schemeClr val="bg1"/>
                </a:solidFill>
              </a:rPr>
              <a:t>drag&amp;drop</a:t>
            </a:r>
            <a:r>
              <a:rPr lang="en-US" dirty="0" smtClean="0">
                <a:solidFill>
                  <a:schemeClr val="bg1"/>
                </a:solidFill>
              </a:rPr>
              <a:t> operation from the </a:t>
            </a:r>
            <a:r>
              <a:rPr lang="en-US" dirty="0" err="1" smtClean="0">
                <a:solidFill>
                  <a:schemeClr val="bg1"/>
                </a:solidFill>
              </a:rPr>
              <a:t>activeX</a:t>
            </a:r>
            <a:r>
              <a:rPr lang="en-US" dirty="0" smtClean="0">
                <a:solidFill>
                  <a:schemeClr val="bg1"/>
                </a:solidFill>
              </a:rPr>
              <a:t> to associate a clip to a slug in </a:t>
            </a:r>
            <a:r>
              <a:rPr lang="en-US" dirty="0" err="1" smtClean="0">
                <a:solidFill>
                  <a:schemeClr val="bg1"/>
                </a:solidFill>
              </a:rPr>
              <a:t>iNews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85728"/>
            <a:ext cx="7829576" cy="17145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BE" dirty="0" err="1" smtClean="0">
                <a:solidFill>
                  <a:srgbClr val="8CBB15"/>
                </a:solidFill>
              </a:rPr>
              <a:t>Rundown</a:t>
            </a:r>
            <a:r>
              <a:rPr lang="fr-BE" dirty="0" smtClean="0">
                <a:solidFill>
                  <a:srgbClr val="8CBB15"/>
                </a:solidFill>
              </a:rPr>
              <a:t> </a:t>
            </a:r>
            <a:r>
              <a:rPr lang="fr-BE" dirty="0" err="1" smtClean="0">
                <a:solidFill>
                  <a:srgbClr val="8CBB15"/>
                </a:solidFill>
              </a:rPr>
              <a:t>playout</a:t>
            </a:r>
            <a:r>
              <a:rPr lang="fr-BE" dirty="0" smtClean="0">
                <a:solidFill>
                  <a:srgbClr val="8CBB15"/>
                </a:solidFill>
              </a:rPr>
              <a:t/>
            </a:r>
            <a:br>
              <a:rPr lang="fr-BE" dirty="0" smtClean="0">
                <a:solidFill>
                  <a:srgbClr val="8CBB15"/>
                </a:solidFill>
              </a:rPr>
            </a:br>
            <a:r>
              <a:rPr lang="fr-BE" dirty="0" smtClean="0">
                <a:solidFill>
                  <a:srgbClr val="8CBB15"/>
                </a:solidFill>
              </a:rPr>
              <a:t>AB Roll          vs          </a:t>
            </a:r>
            <a:r>
              <a:rPr lang="fr-BE" dirty="0" err="1" smtClean="0">
                <a:solidFill>
                  <a:srgbClr val="8CBB15"/>
                </a:solidFill>
              </a:rPr>
              <a:t>Playlist</a:t>
            </a:r>
            <a:r>
              <a:rPr lang="fr-BE" dirty="0" smtClean="0">
                <a:solidFill>
                  <a:srgbClr val="8CBB15"/>
                </a:solidFill>
              </a:rPr>
              <a:t> panel</a:t>
            </a:r>
            <a:endParaRPr lang="fr-FR" dirty="0" smtClean="0">
              <a:solidFill>
                <a:srgbClr val="8CBB15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479954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 descr="playlistpa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14488"/>
            <a:ext cx="3354344" cy="4591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lIns="180000" tIns="36000" bIns="36000">
        <a:spAutoFit/>
      </a:bodyPr>
      <a:lstStyle>
        <a:defPPr>
          <a:lnSpc>
            <a:spcPct val="150000"/>
          </a:lnSpc>
          <a:buSzPct val="80000"/>
          <a:buFontTx/>
          <a:buBlip>
            <a:blip xmlns:r="http://schemas.openxmlformats.org/officeDocument/2006/relationships" r:embed="rId1"/>
          </a:buBlip>
          <a:defRPr dirty="0">
            <a:latin typeface="Helvetica 55 Roman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2498</TotalTime>
  <Words>183</Words>
  <Application>Microsoft Office PowerPoint</Application>
  <PresentationFormat>Affichage à l'écran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Visio</vt:lpstr>
      <vt:lpstr>IP Director Version 5.8  SOAP API and iNews Integration</vt:lpstr>
      <vt:lpstr>SOAP API - Main features</vt:lpstr>
      <vt:lpstr>SOAP API      Main features</vt:lpstr>
      <vt:lpstr>Main features MOS Gateway</vt:lpstr>
      <vt:lpstr>iNews integration Architecture</vt:lpstr>
      <vt:lpstr>iNews integration Architecture</vt:lpstr>
      <vt:lpstr>iNews integration ActiveX plugin in iNews</vt:lpstr>
      <vt:lpstr>iNews integration ActiveX plugin in iNews</vt:lpstr>
      <vt:lpstr>Rundown playout AB Roll          vs          Playlist panel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Demanche</dc:creator>
  <cp:lastModifiedBy>JWA</cp:lastModifiedBy>
  <cp:revision>157</cp:revision>
  <dcterms:created xsi:type="dcterms:W3CDTF">2008-09-30T14:24:52Z</dcterms:created>
  <dcterms:modified xsi:type="dcterms:W3CDTF">2010-07-08T14:18:50Z</dcterms:modified>
</cp:coreProperties>
</file>