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45"/>
  </p:notesMasterIdLst>
  <p:sldIdLst>
    <p:sldId id="256" r:id="rId3"/>
    <p:sldId id="259" r:id="rId4"/>
    <p:sldId id="282" r:id="rId5"/>
    <p:sldId id="280" r:id="rId6"/>
    <p:sldId id="292" r:id="rId7"/>
    <p:sldId id="294" r:id="rId8"/>
    <p:sldId id="297" r:id="rId9"/>
    <p:sldId id="262" r:id="rId10"/>
    <p:sldId id="298" r:id="rId11"/>
    <p:sldId id="299" r:id="rId12"/>
    <p:sldId id="300" r:id="rId13"/>
    <p:sldId id="301" r:id="rId14"/>
    <p:sldId id="302" r:id="rId15"/>
    <p:sldId id="267" r:id="rId16"/>
    <p:sldId id="268" r:id="rId17"/>
    <p:sldId id="269" r:id="rId18"/>
    <p:sldId id="273" r:id="rId19"/>
    <p:sldId id="303" r:id="rId20"/>
    <p:sldId id="323" r:id="rId21"/>
    <p:sldId id="306" r:id="rId22"/>
    <p:sldId id="322" r:id="rId23"/>
    <p:sldId id="307" r:id="rId24"/>
    <p:sldId id="308" r:id="rId25"/>
    <p:sldId id="310" r:id="rId26"/>
    <p:sldId id="309" r:id="rId27"/>
    <p:sldId id="325" r:id="rId28"/>
    <p:sldId id="311" r:id="rId29"/>
    <p:sldId id="313" r:id="rId30"/>
    <p:sldId id="312" r:id="rId31"/>
    <p:sldId id="314" r:id="rId32"/>
    <p:sldId id="315" r:id="rId33"/>
    <p:sldId id="316" r:id="rId34"/>
    <p:sldId id="317" r:id="rId35"/>
    <p:sldId id="318" r:id="rId36"/>
    <p:sldId id="320" r:id="rId37"/>
    <p:sldId id="319" r:id="rId38"/>
    <p:sldId id="321" r:id="rId39"/>
    <p:sldId id="324" r:id="rId40"/>
    <p:sldId id="326" r:id="rId41"/>
    <p:sldId id="327" r:id="rId42"/>
    <p:sldId id="270" r:id="rId43"/>
    <p:sldId id="328" r:id="rId4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DD"/>
          </a:solidFill>
        </a:fill>
      </a:tcStyle>
    </a:wholeTbl>
    <a:band2H>
      <a:tcTxStyle/>
      <a:tcStyle>
        <a:tcBdr/>
        <a:fill>
          <a:solidFill>
            <a:srgbClr val="EC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BD0"/>
          </a:solidFill>
        </a:fill>
      </a:tcStyle>
    </a:wholeTbl>
    <a:band2H>
      <a:tcTxStyle/>
      <a:tcStyle>
        <a:tcBdr/>
        <a:fill>
          <a:solidFill>
            <a:srgbClr val="E8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CA"/>
          </a:solidFill>
        </a:fill>
      </a:tcStyle>
    </a:wholeTbl>
    <a:band2H>
      <a:tcTxStyle/>
      <a:tcStyle>
        <a:tcBdr/>
        <a:fill>
          <a:solidFill>
            <a:srgbClr val="FFF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firstCol>
    <a:lastRow>
      <a:tcTxStyle b="on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1092" autoAdjust="0"/>
  </p:normalViewPr>
  <p:slideViewPr>
    <p:cSldViewPr>
      <p:cViewPr varScale="1">
        <p:scale>
          <a:sx n="97" d="100"/>
          <a:sy n="97" d="100"/>
        </p:scale>
        <p:origin x="-107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2819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The Densité UHD-3901-UC is a revolutionary product designed to complement existing applications, providing a simple way to move between HD/3G and 4K UHD formats as well as from SDR to HDR. The UHD-3901-UC cards accommodate a gradual adoption of HD production elements into 4K UHD broadcasting workflows, while protecting investment in installed equipment. These cards are useful in several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7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When you need to produce content in 4K UHD, but have a mix of HD, 3G and 4K UHD cameras, the UHD-3901-UC provides the ability to create a common format for the final production. This is a great solution for live sports or other applications that often produce in HD along with 4K UHD and utilize a mix of cameras. </a:t>
            </a:r>
          </a:p>
          <a:p>
            <a:endParaRPr lang="en-CA" sz="1200" b="0" i="0" u="none" strike="noStrike" baseline="0" dirty="0" smtClean="0">
              <a:latin typeface="+mn-lt"/>
              <a:ea typeface="+mn-ea"/>
              <a:cs typeface="+mn-cs"/>
              <a:sym typeface="Calibri"/>
            </a:endParaRPr>
          </a:p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The card offers dual channels of </a:t>
            </a:r>
            <a:r>
              <a:rPr lang="en-CA" sz="1200" b="0" i="0" u="none" strike="noStrike" baseline="0" dirty="0" err="1" smtClean="0">
                <a:latin typeface="+mn-lt"/>
                <a:ea typeface="+mn-ea"/>
                <a:cs typeface="+mn-cs"/>
                <a:sym typeface="Calibri"/>
              </a:rPr>
              <a:t>upconversion</a:t>
            </a:r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 and supports both two sample interleave (2SI) and square division quad split (SDQS) 4K UHD. The 4K UHD card easily enables conversion between the two formats for simplified interoperability.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0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When you want to use HD or 3G </a:t>
            </a:r>
            <a:r>
              <a:rPr lang="en-CA" sz="1200" b="0" i="0" u="none" strike="noStrike" baseline="0" dirty="0" err="1" smtClean="0">
                <a:latin typeface="+mn-lt"/>
                <a:ea typeface="+mn-ea"/>
                <a:cs typeface="+mn-cs"/>
                <a:sym typeface="Calibri"/>
              </a:rPr>
              <a:t>slo-mo</a:t>
            </a:r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 in a 4K UHD production, the UHD- 3901-UC processing module allows regular and slow motion HD or 3G cameras as well as other HD/3G sources to be used in 4K UHD productions by </a:t>
            </a:r>
            <a:r>
              <a:rPr lang="en-CA" sz="1200" b="0" i="0" u="none" strike="noStrike" baseline="0" dirty="0" err="1" smtClean="0">
                <a:latin typeface="+mn-lt"/>
                <a:ea typeface="+mn-ea"/>
                <a:cs typeface="+mn-cs"/>
                <a:sym typeface="Calibri"/>
              </a:rPr>
              <a:t>upconverting</a:t>
            </a:r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 to a common 4K UHD format. </a:t>
            </a:r>
          </a:p>
          <a:p>
            <a:endParaRPr lang="en-CA" sz="1200" b="0" i="0" u="none" strike="noStrike" baseline="0" dirty="0" smtClean="0">
              <a:latin typeface="+mn-lt"/>
              <a:ea typeface="+mn-ea"/>
              <a:cs typeface="+mn-cs"/>
              <a:sym typeface="Calibri"/>
            </a:endParaRPr>
          </a:p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By utilizing the card in combination with HD/3G cameras enables use of 6X slow motion in a 4K UHD workflow. The UHD-3901-UC provides a method to take the </a:t>
            </a:r>
            <a:r>
              <a:rPr lang="en-CA" sz="1200" b="0" i="0" u="none" strike="noStrike" baseline="0" dirty="0" err="1" smtClean="0">
                <a:latin typeface="+mn-lt"/>
                <a:ea typeface="+mn-ea"/>
                <a:cs typeface="+mn-cs"/>
                <a:sym typeface="Calibri"/>
              </a:rPr>
              <a:t>slo-mo</a:t>
            </a:r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 output from a 6X K2 Dyno Replay System server to create a 4K UHD </a:t>
            </a:r>
            <a:r>
              <a:rPr lang="en-CA" sz="1200" b="0" i="0" u="none" strike="noStrike" baseline="0" dirty="0" err="1" smtClean="0">
                <a:latin typeface="+mn-lt"/>
                <a:ea typeface="+mn-ea"/>
                <a:cs typeface="+mn-cs"/>
                <a:sym typeface="Calibri"/>
              </a:rPr>
              <a:t>slo-mo</a:t>
            </a:r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 version.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6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When you need to integrate 3G SDI computer graphics with live 4K UHD production, the UHD-3901-UC can take the output of the graphics generator during production and produce the 4K UHD fill and key for the switcher. The UHD-3901-UC provides a readily available and simple solution for adding CG graphics to a 4K UHD production.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0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When producing 4K UHD productions that not only use HDR 4K UHD cameras, but also HDR 3G cameras and SDR HD cameras, the UHD-3901-UC can bring all sources to a common format, not just in resolution but also in color space. The UHD-3901-UC can convert from 3G or HD to 4K UHD, and it can convert from SDR to HDR, supporting HLG, PQ and S-Log.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baseline="0" dirty="0" smtClean="0">
                <a:latin typeface="+mn-lt"/>
                <a:ea typeface="+mn-ea"/>
                <a:cs typeface="+mn-cs"/>
                <a:sym typeface="Calibri"/>
              </a:rPr>
              <a:t>When you want to add 4K UHD to your HD workflow that already uses IP cameras over 10G Ethernet, you can pair an IPG-3901 with TICO along with the UHD-3901-UC, and feed that into a 4K UHD switcher for instant 4K UHD production over 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3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2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667000" y="291147"/>
            <a:ext cx="4724400" cy="1466090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66666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2667000" y="1510348"/>
            <a:ext cx="4724400" cy="14424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4" name="image3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1" y="2615823"/>
            <a:ext cx="2437422" cy="644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17"/>
          <p:cNvGrpSpPr/>
          <p:nvPr/>
        </p:nvGrpSpPr>
        <p:grpSpPr>
          <a:xfrm>
            <a:off x="2579191" y="2787635"/>
            <a:ext cx="182335" cy="437065"/>
            <a:chOff x="0" y="0"/>
            <a:chExt cx="182334" cy="437064"/>
          </a:xfrm>
        </p:grpSpPr>
        <p:sp>
          <p:nvSpPr>
            <p:cNvPr id="15" name="Shape 15"/>
            <p:cNvSpPr/>
            <p:nvPr/>
          </p:nvSpPr>
          <p:spPr>
            <a:xfrm>
              <a:off x="-1" y="22139"/>
              <a:ext cx="182335" cy="3927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-1" y="0"/>
              <a:ext cx="182335" cy="437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279548" y="463513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80999" y="590550"/>
            <a:ext cx="8382004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667000" y="291147"/>
            <a:ext cx="4724400" cy="1466090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66666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2667000" y="1510348"/>
            <a:ext cx="4724400" cy="14424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1800">
                <a:solidFill>
                  <a:srgbClr val="622365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4" name="image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5371" y="2615823"/>
            <a:ext cx="2437422" cy="644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17"/>
          <p:cNvGrpSpPr/>
          <p:nvPr/>
        </p:nvGrpSpPr>
        <p:grpSpPr>
          <a:xfrm>
            <a:off x="2579191" y="2787635"/>
            <a:ext cx="182335" cy="437065"/>
            <a:chOff x="0" y="0"/>
            <a:chExt cx="182334" cy="437064"/>
          </a:xfrm>
        </p:grpSpPr>
        <p:sp>
          <p:nvSpPr>
            <p:cNvPr id="15" name="Shape 15"/>
            <p:cNvSpPr/>
            <p:nvPr/>
          </p:nvSpPr>
          <p:spPr>
            <a:xfrm>
              <a:off x="-1" y="22139"/>
              <a:ext cx="182335" cy="3927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-1" y="0"/>
              <a:ext cx="182335" cy="437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279548" y="463513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0118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50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80999" y="590550"/>
            <a:ext cx="8382004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4503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999" cy="514350"/>
          </a:xfrm>
        </p:spPr>
        <p:txBody>
          <a:bodyPr vert="horz" lIns="0" tIns="0" rIns="0" bIns="45720" rtlCol="0" anchor="b" anchorCtr="0">
            <a:normAutofit/>
          </a:bodyPr>
          <a:lstStyle>
            <a:lvl1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lang="en-US" sz="2800" kern="1200" spc="1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742950"/>
            <a:ext cx="8381998" cy="3657600"/>
          </a:xfrm>
        </p:spPr>
        <p:txBody>
          <a:bodyPr/>
          <a:lstStyle>
            <a:lvl1pPr marL="288925" indent="-288925">
              <a:buClr>
                <a:srgbClr val="622365"/>
              </a:buClr>
              <a:buFontTx/>
              <a:buBlip>
                <a:blip r:embed="rId2"/>
              </a:buBlip>
              <a:defRPr lang="en-US" dirty="0" smtClean="0"/>
            </a:lvl1pPr>
            <a:lvl2pPr marL="514350" indent="-225425">
              <a:buClr>
                <a:srgbClr val="622365"/>
              </a:buClr>
              <a:buFontTx/>
              <a:buBlip>
                <a:blip r:embed="rId3"/>
              </a:buBlip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22365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22365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22365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4552950"/>
            <a:ext cx="1447800" cy="5143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4552950"/>
            <a:ext cx="2895600" cy="5143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1" y="590550"/>
            <a:ext cx="8381999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91148"/>
            <a:ext cx="5486400" cy="1466088"/>
          </a:xfrm>
          <a:ln>
            <a:noFill/>
          </a:ln>
          <a:effectLst/>
        </p:spPr>
        <p:txBody>
          <a:bodyPr bIns="109728" anchor="b">
            <a:normAutofit/>
          </a:bodyPr>
          <a:lstStyle>
            <a:lvl1pPr algn="l">
              <a:lnSpc>
                <a:spcPts val="2800"/>
              </a:lnSpc>
              <a:defRPr sz="2800" b="0" cap="none" spc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510348"/>
            <a:ext cx="5486400" cy="1442402"/>
          </a:xfrm>
        </p:spPr>
        <p:txBody>
          <a:bodyPr lIns="0" tIns="201168">
            <a:normAutofit/>
          </a:bodyPr>
          <a:lstStyle>
            <a:lvl1pPr marL="0" indent="0" algn="l">
              <a:buNone/>
              <a:defRPr sz="1800" b="0" cap="none" spc="0">
                <a:ln>
                  <a:noFill/>
                </a:ln>
                <a:solidFill>
                  <a:srgbClr val="622365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69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0999" y="590550"/>
            <a:ext cx="8382004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81000" y="742950"/>
            <a:ext cx="83820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7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644439" y="4928365"/>
            <a:ext cx="13983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med"/>
  <p:hf hdr="0" ftr="0" dt="0"/>
  <p:txStyles>
    <p:titleStyle>
      <a:lvl1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8925" marR="0" indent="-2889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564443" marR="0" indent="-2755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7"/>
        </a:buBlip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750093" marR="0" indent="-235743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957714" marR="0" indent="-271916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▪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1065477" marR="0" indent="-20664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0999" y="590550"/>
            <a:ext cx="8382004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81000" y="742950"/>
            <a:ext cx="83820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8"/>
              </a:buBlip>
            </a:lvl1pPr>
            <a:lvl2pPr>
              <a:buBlip>
                <a:blip r:embed="rId9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644439" y="4928365"/>
            <a:ext cx="13983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1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/>
  <p:hf hdr="0" ftr="0" dt="0"/>
  <p:txStyles>
    <p:titleStyle>
      <a:lvl1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ts val="2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00" baseline="0">
          <a:ln>
            <a:noFill/>
          </a:ln>
          <a:solidFill>
            <a:srgbClr val="62236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8925" marR="0" indent="-2889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8"/>
        </a:buBlip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564443" marR="0" indent="-2755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9"/>
        </a:buBlip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750093" marR="0" indent="-235743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957714" marR="0" indent="-271916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▪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1065477" marR="0" indent="-20664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ctrTitle"/>
          </p:nvPr>
        </p:nvSpPr>
        <p:spPr>
          <a:xfrm>
            <a:off x="2667000" y="1676400"/>
            <a:ext cx="4724400" cy="6278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Technical Support training</a:t>
            </a:r>
            <a:endParaRPr dirty="0"/>
          </a:p>
        </p:txBody>
      </p:sp>
      <p:sp>
        <p:nvSpPr>
          <p:cNvPr id="207" name="Shape 207"/>
          <p:cNvSpPr>
            <a:spLocks noGrp="1"/>
          </p:cNvSpPr>
          <p:nvPr>
            <p:ph type="subTitle" sz="quarter" idx="1"/>
          </p:nvPr>
        </p:nvSpPr>
        <p:spPr>
          <a:xfrm>
            <a:off x="3733800" y="2572177"/>
            <a:ext cx="3505200" cy="32392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Sylvain Marcotte, July </a:t>
            </a:r>
            <a:r>
              <a:rPr dirty="0" smtClean="0"/>
              <a:t>2016</a:t>
            </a:r>
            <a:endParaRPr dirty="0"/>
          </a:p>
        </p:txBody>
      </p:sp>
      <p:sp>
        <p:nvSpPr>
          <p:cNvPr id="4" name="Footer Placeholder 6"/>
          <p:cNvSpPr txBox="1">
            <a:spLocks/>
          </p:cNvSpPr>
          <p:nvPr/>
        </p:nvSpPr>
        <p:spPr>
          <a:xfrm>
            <a:off x="3086100" y="4748212"/>
            <a:ext cx="3886200" cy="514349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chemeClr val="accent4"/>
                </a:solidFill>
              </a:rPr>
              <a:t>COMPANY CONFIDENTIAL – INTERNAL USE 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sp>
        <p:nvSpPr>
          <p:cNvPr id="7" name="Shape 206"/>
          <p:cNvSpPr txBox="1">
            <a:spLocks/>
          </p:cNvSpPr>
          <p:nvPr/>
        </p:nvSpPr>
        <p:spPr>
          <a:xfrm>
            <a:off x="2057400" y="666750"/>
            <a:ext cx="5562600" cy="1063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600" dirty="0" smtClean="0"/>
              <a:t>UHD-3901-UC v1.0</a:t>
            </a:r>
            <a:endParaRPr lang="en-US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UHD-3901-UC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5996"/>
            <a:ext cx="7627450" cy="434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15326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UHD-3901 Rears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3488" y="666749"/>
            <a:ext cx="1499024" cy="36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19962" y="4476750"/>
            <a:ext cx="1793116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UHD-3901-3+DRP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442" y="4476750"/>
            <a:ext cx="1650448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UHD-3901-3TRP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313" y="700360"/>
            <a:ext cx="1062687" cy="36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8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UHD-3901-UC Video Formats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43" y="1457464"/>
            <a:ext cx="6285714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27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Color Space conversion:</a:t>
            </a:r>
          </a:p>
          <a:p>
            <a:pPr lvl="1"/>
            <a:r>
              <a:rPr lang="en-US" sz="1900" dirty="0" smtClean="0"/>
              <a:t>Standard feature</a:t>
            </a:r>
          </a:p>
          <a:p>
            <a:pPr lvl="1"/>
            <a:r>
              <a:rPr lang="en-US" sz="1900" dirty="0" smtClean="0"/>
              <a:t>Bypass or Rec.709 to BT.2020 (ST 2087)</a:t>
            </a:r>
          </a:p>
          <a:p>
            <a:r>
              <a:rPr lang="en-US" dirty="0" smtClean="0"/>
              <a:t>Optional HDR processing (UHD-3901-OPT-HDR)</a:t>
            </a:r>
            <a:endParaRPr lang="en-US" dirty="0"/>
          </a:p>
          <a:p>
            <a:pPr lvl="1"/>
            <a:r>
              <a:rPr lang="en-US" sz="1900" dirty="0" smtClean="0"/>
              <a:t>Bypass</a:t>
            </a:r>
          </a:p>
          <a:p>
            <a:pPr lvl="1"/>
            <a:r>
              <a:rPr lang="en-US" sz="1900" dirty="0" smtClean="0"/>
              <a:t>SDR to HDR HLG (BT.2100)*</a:t>
            </a:r>
          </a:p>
          <a:p>
            <a:pPr lvl="1"/>
            <a:r>
              <a:rPr lang="en-US" sz="1900" dirty="0" smtClean="0"/>
              <a:t>SDR to HDR PQ @ 100 nits to 1000 nits max (ST 2084)</a:t>
            </a:r>
          </a:p>
          <a:p>
            <a:pPr lvl="1"/>
            <a:r>
              <a:rPr lang="en-US" sz="1900" dirty="0" smtClean="0"/>
              <a:t>PQ (BT.2100) to HLG (BT.2100)*</a:t>
            </a:r>
          </a:p>
          <a:p>
            <a:pPr lvl="1"/>
            <a:r>
              <a:rPr lang="en-US" sz="1900" dirty="0" smtClean="0"/>
              <a:t>HLG (BT.2100) to PQ (BT.2100)*</a:t>
            </a:r>
          </a:p>
          <a:p>
            <a:pPr lvl="1"/>
            <a:r>
              <a:rPr lang="en-US" sz="1900" dirty="0" smtClean="0"/>
              <a:t>Slog3/S-Gamut3 to Rec. 709 800%*</a:t>
            </a:r>
          </a:p>
          <a:p>
            <a:pPr lvl="1"/>
            <a:r>
              <a:rPr lang="en-US" sz="1900" dirty="0" smtClean="0"/>
              <a:t>Slog3/S-Gamut3 to PQ (BT.2100)*</a:t>
            </a:r>
          </a:p>
          <a:p>
            <a:pPr lvl="1"/>
            <a:r>
              <a:rPr lang="en-US" sz="1900" dirty="0" smtClean="0"/>
              <a:t>Slog3/S-Gamut3 to HLG (BT.2100)*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4245919"/>
            <a:ext cx="406457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* color space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setting ignored.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23283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1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Densité UHD-3901-UC ordering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53570"/>
              </p:ext>
            </p:extLst>
          </p:nvPr>
        </p:nvGraphicFramePr>
        <p:xfrm>
          <a:off x="304799" y="971550"/>
          <a:ext cx="84582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843"/>
                <a:gridCol w="623235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 err="1" smtClean="0"/>
                        <a:t>Ordering</a:t>
                      </a:r>
                      <a:r>
                        <a:rPr lang="fr-CA" sz="1800" dirty="0" smtClean="0"/>
                        <a:t>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UHD-3901-UC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Dual</a:t>
                      </a:r>
                      <a:r>
                        <a:rPr lang="fr-CA" sz="1600" baseline="0" dirty="0" smtClean="0"/>
                        <a:t> Channel UHD Up </a:t>
                      </a:r>
                      <a:r>
                        <a:rPr lang="fr-CA" sz="1600" baseline="0" dirty="0" err="1" smtClean="0"/>
                        <a:t>Converter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 smtClean="0"/>
                        <a:t>UHD-3901-3TRP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 smtClean="0"/>
                        <a:t>Triple rear connector panel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 smtClean="0"/>
                        <a:t>UHD-3901-3+DRP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smtClean="0"/>
                        <a:t>Double </a:t>
                      </a:r>
                      <a:r>
                        <a:rPr lang="en-US" sz="1600" kern="1200" dirty="0" smtClean="0"/>
                        <a:t>rear panel for Densité</a:t>
                      </a:r>
                      <a:r>
                        <a:rPr lang="en-US" sz="1600" kern="1200" baseline="0" dirty="0" smtClean="0"/>
                        <a:t> 3+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UHD-3901-OPT-HDR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Dynamic Range processing option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32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Densité Chassis supported &amp;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67544" y="1059582"/>
            <a:ext cx="3803501" cy="864096"/>
          </a:xfrm>
          <a:prstGeom prst="round2DiagRect">
            <a:avLst/>
          </a:prstGeom>
          <a:gradFill rotWithShape="1">
            <a:gsLst>
              <a:gs pos="0">
                <a:sysClr val="windowText" lastClr="000000">
                  <a:tint val="80000"/>
                  <a:satMod val="300000"/>
                </a:sysClr>
              </a:gs>
              <a:gs pos="100000">
                <a:sysClr val="windowText" lastClr="000000">
                  <a:shade val="30000"/>
                  <a:satMod val="200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</a:t>
            </a: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slots in Densité 3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= 12 UHD UC channels in 3RU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061" y="933448"/>
            <a:ext cx="4405411" cy="1392111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454993" y="2185442"/>
            <a:ext cx="3803501" cy="864096"/>
          </a:xfrm>
          <a:prstGeom prst="round2DiagRect">
            <a:avLst/>
          </a:prstGeom>
          <a:gradFill rotWithShape="1">
            <a:gsLst>
              <a:gs pos="0">
                <a:sysClr val="windowText" lastClr="000000">
                  <a:tint val="80000"/>
                  <a:satMod val="300000"/>
                </a:sysClr>
              </a:gs>
              <a:gs pos="100000">
                <a:sysClr val="windowText" lastClr="000000">
                  <a:shade val="30000"/>
                  <a:satMod val="200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 slots in Densité 3+ FR1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= 4 UHD UC channels in 1RU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31776" y="3363838"/>
            <a:ext cx="3803501" cy="864096"/>
          </a:xfrm>
          <a:prstGeom prst="round2DiagRect">
            <a:avLst/>
          </a:prstGeom>
          <a:gradFill rotWithShape="1">
            <a:gsLst>
              <a:gs pos="0">
                <a:sysClr val="windowText" lastClr="000000">
                  <a:tint val="80000"/>
                  <a:satMod val="300000"/>
                </a:sysClr>
              </a:gs>
              <a:gs pos="100000">
                <a:sysClr val="windowText" lastClr="000000">
                  <a:shade val="30000"/>
                  <a:satMod val="200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</a:t>
            </a: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slots in Densité 3+ FR4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= 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24</a:t>
            </a: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UHD UC channels in 4RU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075806"/>
            <a:ext cx="4176464" cy="1535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996" y="2325559"/>
            <a:ext cx="4762500" cy="7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9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UHD-3901-UC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71600" y="2467752"/>
            <a:ext cx="2733130" cy="1639833"/>
            <a:chOff x="5725070" y="1860111"/>
            <a:chExt cx="2733130" cy="1639833"/>
          </a:xfrm>
        </p:grpSpPr>
        <p:pic>
          <p:nvPicPr>
            <p:cNvPr id="6" name="Picture 4" descr="http://www.carefulmoves.com/Sarasota_moving_truck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50"/>
            <a:stretch/>
          </p:blipFill>
          <p:spPr bwMode="auto">
            <a:xfrm>
              <a:off x="5725070" y="1860111"/>
              <a:ext cx="2733130" cy="16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382" y="2305739"/>
              <a:ext cx="1251589" cy="375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81249"/>
            <a:ext cx="1947862" cy="909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2451719"/>
            <a:ext cx="25908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July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2017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933283"/>
            <a:ext cx="2590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Shipping: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9216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product information and datasheet on web.</a:t>
            </a:r>
          </a:p>
          <a:p>
            <a:r>
              <a:rPr lang="en-US" dirty="0" smtClean="0"/>
              <a:t>Support portal:</a:t>
            </a:r>
          </a:p>
          <a:p>
            <a:pPr lvl="1"/>
            <a:r>
              <a:rPr lang="en-US" dirty="0" smtClean="0"/>
              <a:t>Release notes</a:t>
            </a:r>
          </a:p>
          <a:p>
            <a:pPr lvl="1"/>
            <a:r>
              <a:rPr lang="en-US" dirty="0" smtClean="0"/>
              <a:t>User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779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667000" y="291148"/>
            <a:ext cx="4724400" cy="146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0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mtClean="0"/>
              <a:t>UHD-3901-UC version 1.0.0</a:t>
            </a:r>
            <a:endParaRPr lang="en-US" dirty="0"/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667000" y="1891348"/>
            <a:ext cx="4724400" cy="144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22365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2800" dirty="0" smtClean="0"/>
              <a:t>Technical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167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971550"/>
            <a:ext cx="4724400" cy="633287"/>
          </a:xfrm>
        </p:spPr>
        <p:txBody>
          <a:bodyPr/>
          <a:lstStyle/>
          <a:p>
            <a:r>
              <a:rPr lang="en-US" dirty="0" smtClean="0"/>
              <a:t>Purpose of UHD-3901-UC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667000" y="1809750"/>
            <a:ext cx="4724400" cy="1442402"/>
          </a:xfrm>
        </p:spPr>
        <p:txBody>
          <a:bodyPr/>
          <a:lstStyle/>
          <a:p>
            <a:r>
              <a:rPr lang="en-US" dirty="0"/>
              <a:t>Dual Channel HD/3G to 4K UHD </a:t>
            </a:r>
            <a:r>
              <a:rPr lang="en-US" dirty="0" err="1" smtClean="0"/>
              <a:t>upconverter</a:t>
            </a:r>
            <a:r>
              <a:rPr lang="en-US" dirty="0" smtClean="0"/>
              <a:t> </a:t>
            </a:r>
            <a:r>
              <a:rPr lang="en-US" dirty="0"/>
              <a:t>with optional HDR processor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1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http://wwwapps.grassvalley.com/ImageArchive/web/Embargoed/UHD-3901/20170329_UHD-3901.1920x1080.RGB.Vid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7037" r="6521" b="13010"/>
          <a:stretch/>
        </p:blipFill>
        <p:spPr bwMode="auto">
          <a:xfrm>
            <a:off x="381000" y="666750"/>
            <a:ext cx="8229600" cy="39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0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UHD-3901-UC uses the IPG-3901 hardware</a:t>
            </a:r>
          </a:p>
          <a:p>
            <a:pPr lvl="1"/>
            <a:r>
              <a:rPr lang="en-US" sz="2000" dirty="0" smtClean="0"/>
              <a:t>New assembly with unique Dev ID:</a:t>
            </a:r>
          </a:p>
          <a:p>
            <a:pPr lvl="2"/>
            <a:r>
              <a:rPr lang="en-US" sz="2000" dirty="0" smtClean="0"/>
              <a:t>user cannot change IPG to UHD.</a:t>
            </a:r>
          </a:p>
          <a:p>
            <a:pPr lvl="1"/>
            <a:r>
              <a:rPr lang="en-US" sz="2000" dirty="0" smtClean="0"/>
              <a:t>Card name is UHD-3901: UHD/3G/HD Video Processor</a:t>
            </a:r>
          </a:p>
          <a:p>
            <a:pPr lvl="1"/>
            <a:r>
              <a:rPr lang="en-US" sz="2000" dirty="0" smtClean="0"/>
              <a:t>Ejector says UHD-3901</a:t>
            </a:r>
          </a:p>
          <a:p>
            <a:pPr marL="288924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Sticker on board tells if card is configured as a dual Up-Converter with OPT-UC checked.</a:t>
            </a:r>
          </a:p>
          <a:p>
            <a:pPr lvl="1"/>
            <a:r>
              <a:rPr lang="en-US" sz="2000" dirty="0" smtClean="0"/>
              <a:t>OPT-DC for dual Down-Converter reserved for future – not planned today.</a:t>
            </a:r>
          </a:p>
          <a:p>
            <a:pPr lvl="1"/>
            <a:r>
              <a:rPr lang="en-US" sz="2000" dirty="0" smtClean="0"/>
              <a:t>OPT-HDR indicates if HDR processing option is enabled.</a:t>
            </a:r>
          </a:p>
          <a:p>
            <a:pPr marL="288924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25" y="2571750"/>
            <a:ext cx="4733549" cy="22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7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rears as IPG except without SFP+ cages.</a:t>
            </a:r>
          </a:p>
          <a:p>
            <a:r>
              <a:rPr lang="en-US" dirty="0" smtClean="0"/>
              <a:t>Same pinout as IPG with TICO dual-Decoder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38541"/>
            <a:ext cx="822698" cy="2938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44" y="1525934"/>
            <a:ext cx="845247" cy="295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238" y="1638827"/>
            <a:ext cx="1774265" cy="2990323"/>
          </a:xfrm>
          <a:prstGeom prst="rect">
            <a:avLst/>
          </a:prstGeom>
        </p:spPr>
      </p:pic>
      <p:pic>
        <p:nvPicPr>
          <p:cNvPr id="1028" name="Picture 4" descr="C:\Users\dcollin\AppData\Local\Temp\SNAGHTMLefc1e6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14" y="1452837"/>
            <a:ext cx="2733675" cy="31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2959" y="4587365"/>
            <a:ext cx="1422821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UHD-3901-UC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4278" y="4587365"/>
            <a:ext cx="286392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IPG-3901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TICO dual decoders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454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UHD-3901 will support IPG-3901 rears</a:t>
            </a:r>
          </a:p>
          <a:p>
            <a:r>
              <a:rPr lang="en-US" dirty="0" smtClean="0"/>
              <a:t>IPG-3901 will not support UHD-3901 rears.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28" y="1885950"/>
            <a:ext cx="5257143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96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upgrade / iControl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4813" indent="-404813"/>
            <a:r>
              <a:rPr lang="en-US" dirty="0" smtClean="0"/>
              <a:t>Need to install v1.0.0 service bundle to see UHD in iControl / iControl solo 7.10 +</a:t>
            </a:r>
          </a:p>
          <a:p>
            <a:r>
              <a:rPr lang="en-US" dirty="0" smtClean="0"/>
              <a:t>Future versions:</a:t>
            </a:r>
          </a:p>
          <a:p>
            <a:pPr lvl="1"/>
            <a:r>
              <a:rPr lang="en-US" dirty="0" smtClean="0"/>
              <a:t>Firmware upgrade on SD-Card like IPG-3901.  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Densite</a:t>
            </a:r>
            <a:r>
              <a:rPr lang="en-US" dirty="0" smtClean="0"/>
              <a:t> 3+ FR4 ADV and GV Node, can update the UHD-3901-UC with DUM like XIO-4901.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97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iControl Panel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14338" name="Picture 2" descr="C:\Users\dcollin\AppData\Local\Temp\SNAGHTMLf3f45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9670"/>
            <a:ext cx="4154347" cy="42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965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iControl Video Input / Output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 descr="C:\Users\dcollin\AppData\Local\Temp\SNAGHTMLf12da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74009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486679"/>
            <a:ext cx="40693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path UC2 not shown here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88710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iControl Video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4548489"/>
            <a:ext cx="40693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path UC2 not shown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81" y="1245749"/>
            <a:ext cx="5495238" cy="32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327" y="725419"/>
            <a:ext cx="485004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Timing control same as XVP-3901:</a:t>
            </a:r>
          </a:p>
        </p:txBody>
      </p:sp>
    </p:spTree>
    <p:extLst>
      <p:ext uri="{BB962C8B-B14F-4D97-AF65-F5344CB8AC3E}">
        <p14:creationId xmlns:p14="http://schemas.microsoft.com/office/powerpoint/2010/main" val="265189889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iControl De-</a:t>
            </a:r>
            <a:r>
              <a:rPr lang="en-US" dirty="0" err="1" smtClean="0"/>
              <a:t>Interlacer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43" y="1276350"/>
            <a:ext cx="5485714" cy="328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327" y="725419"/>
            <a:ext cx="58599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Interlacer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controls same as XVP-3901:</a:t>
            </a:r>
          </a:p>
        </p:txBody>
      </p:sp>
    </p:spTree>
    <p:extLst>
      <p:ext uri="{BB962C8B-B14F-4D97-AF65-F5344CB8AC3E}">
        <p14:creationId xmlns:p14="http://schemas.microsoft.com/office/powerpoint/2010/main" val="27524301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1435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) Up-conversion </a:t>
            </a:r>
            <a:r>
              <a:rPr lang="en-US" dirty="0" smtClean="0"/>
              <a:t>application in </a:t>
            </a:r>
            <a:r>
              <a:rPr lang="en-US" dirty="0"/>
              <a:t>live sports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72" y="732602"/>
            <a:ext cx="8427928" cy="40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7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 descr="C:\Users\dcollin\AppData\Local\Temp\SNAGHTMLf1fec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95928"/>
            <a:ext cx="88296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447800" y="3943350"/>
            <a:ext cx="762000" cy="6858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371600" y="2419350"/>
            <a:ext cx="838200" cy="22098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2257063" y="4467737"/>
            <a:ext cx="610679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Dynamic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Range 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vailable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only with UHD-3901-OPT-HDR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812053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– same as IPG-3901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66750"/>
            <a:ext cx="4909791" cy="41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930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71" y="695559"/>
            <a:ext cx="5542857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485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- UC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95" y="1"/>
            <a:ext cx="556190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677" y="1030308"/>
            <a:ext cx="3586875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Always activated on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shipping UHD-3901-UC. 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future use only.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223874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- HDR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95" y="1"/>
            <a:ext cx="556190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677" y="1030308"/>
            <a:ext cx="3054678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optional HDR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with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UHD-3901-OPT-HDR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purchase.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Densité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 key model.</a:t>
            </a:r>
          </a:p>
        </p:txBody>
      </p:sp>
    </p:spTree>
    <p:extLst>
      <p:ext uri="{BB962C8B-B14F-4D97-AF65-F5344CB8AC3E}">
        <p14:creationId xmlns:p14="http://schemas.microsoft.com/office/powerpoint/2010/main" val="236497098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Factory/Presets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15" y="666750"/>
            <a:ext cx="5238095" cy="3685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352550"/>
            <a:ext cx="2932850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Same like IPG-3901: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 5 users presets,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Profiles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231068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Alarm Configuration (1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1676400" y="609400"/>
            <a:ext cx="5905018" cy="44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353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Alarm Configuration (2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319"/>
            <a:ext cx="6019800" cy="41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587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5533333" cy="3514286"/>
          </a:xfrm>
          <a:prstGeom prst="rect">
            <a:avLst/>
          </a:prstGeom>
        </p:spPr>
      </p:pic>
      <p:pic>
        <p:nvPicPr>
          <p:cNvPr id="11268" name="Picture 4" descr="C:\Users\dcollin\AppData\Local\Temp\SNAGHTMLf3dbb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86596"/>
            <a:ext cx="2894371" cy="16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1268" idx="2"/>
          </p:cNvCxnSpPr>
          <p:nvPr/>
        </p:nvCxnSpPr>
        <p:spPr>
          <a:xfrm flipH="1">
            <a:off x="5752288" y="2405355"/>
            <a:ext cx="1714698" cy="13974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4256817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35161"/>
            <a:ext cx="647953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520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Slowmo</a:t>
            </a:r>
            <a:r>
              <a:rPr lang="en-US" dirty="0" smtClean="0"/>
              <a:t> in UHD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1" y="971550"/>
            <a:ext cx="7814657" cy="32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35" y="1047750"/>
            <a:ext cx="7074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048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1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830" r="2000" b="11329"/>
          <a:stretch/>
        </p:blipFill>
        <p:spPr>
          <a:xfrm>
            <a:off x="152400" y="3272868"/>
            <a:ext cx="3886200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0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Live CG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66750"/>
            <a:ext cx="8382000" cy="38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5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HDR Production in 4K with HDR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5350"/>
            <a:ext cx="7609876" cy="35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1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UHD-3901-UC in IP production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819150"/>
            <a:ext cx="84390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5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667000" y="1885950"/>
            <a:ext cx="4724400" cy="14424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4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4498818"/>
            <a:ext cx="1905000" cy="457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UHD-3901-UC Features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742950"/>
            <a:ext cx="83820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Dual Channel Broadcast quality up-converter</a:t>
            </a:r>
          </a:p>
          <a:p>
            <a:r>
              <a:rPr lang="en-US" dirty="0"/>
              <a:t>HD </a:t>
            </a:r>
            <a:r>
              <a:rPr lang="en-US" dirty="0" smtClean="0"/>
              <a:t>1080i/720p/3G to UHD 3840x2160 @ 59.94/50Hz </a:t>
            </a:r>
          </a:p>
          <a:p>
            <a:r>
              <a:rPr lang="en-US" dirty="0" smtClean="0"/>
              <a:t>Support </a:t>
            </a:r>
            <a:r>
              <a:rPr lang="en-US" dirty="0"/>
              <a:t>4K link 2SI </a:t>
            </a:r>
            <a:r>
              <a:rPr lang="en-US" dirty="0" smtClean="0"/>
              <a:t>or </a:t>
            </a:r>
            <a:r>
              <a:rPr lang="en-US" dirty="0"/>
              <a:t>SDQS </a:t>
            </a:r>
            <a:r>
              <a:rPr lang="en-US" dirty="0" smtClean="0"/>
              <a:t>output (3G </a:t>
            </a:r>
            <a:r>
              <a:rPr lang="en-US" dirty="0"/>
              <a:t>level </a:t>
            </a:r>
            <a:r>
              <a:rPr lang="en-US" dirty="0" smtClean="0"/>
              <a:t>A and B)</a:t>
            </a:r>
          </a:p>
          <a:p>
            <a:r>
              <a:rPr lang="en-US" dirty="0" smtClean="0"/>
              <a:t>Integrated frame buffer for output alignment</a:t>
            </a:r>
          </a:p>
          <a:p>
            <a:r>
              <a:rPr lang="en-US" dirty="0" smtClean="0"/>
              <a:t>External reference or URS frame reference</a:t>
            </a:r>
          </a:p>
          <a:p>
            <a:r>
              <a:rPr lang="en-US" dirty="0" smtClean="0"/>
              <a:t>Hi-quality scaler and de-</a:t>
            </a:r>
            <a:r>
              <a:rPr lang="en-US" dirty="0" err="1" smtClean="0"/>
              <a:t>interlacer</a:t>
            </a:r>
            <a:endParaRPr lang="en-US" dirty="0" smtClean="0"/>
          </a:p>
          <a:p>
            <a:r>
              <a:rPr lang="en-US" dirty="0" smtClean="0"/>
              <a:t>Broadcast quality color conversion (ITU BT rec 709 - </a:t>
            </a:r>
            <a:r>
              <a:rPr lang="en-US" dirty="0"/>
              <a:t>rec </a:t>
            </a:r>
            <a:r>
              <a:rPr lang="en-US" dirty="0" smtClean="0"/>
              <a:t>2020)</a:t>
            </a:r>
          </a:p>
          <a:p>
            <a:r>
              <a:rPr lang="en-US" dirty="0" smtClean="0"/>
              <a:t>SDR to HDR optional processing</a:t>
            </a:r>
          </a:p>
          <a:p>
            <a:r>
              <a:rPr lang="en-US" dirty="0" smtClean="0"/>
              <a:t>Embedded audio and metadata delay and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465201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ssValley-PPT-2014.16x9.Public-1">
  <a:themeElements>
    <a:clrScheme name="GrassValley-PPT-2014.16x9.Public-1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7D429A"/>
      </a:accent1>
      <a:accent2>
        <a:srgbClr val="B155A4"/>
      </a:accent2>
      <a:accent3>
        <a:srgbClr val="462556"/>
      </a:accent3>
      <a:accent4>
        <a:srgbClr val="E22319"/>
      </a:accent4>
      <a:accent5>
        <a:srgbClr val="FB7E1C"/>
      </a:accent5>
      <a:accent6>
        <a:srgbClr val="FFD400"/>
      </a:accent6>
      <a:hlink>
        <a:srgbClr val="0000FF"/>
      </a:hlink>
      <a:folHlink>
        <a:srgbClr val="FF00FF"/>
      </a:folHlink>
    </a:clrScheme>
    <a:fontScheme name="GrassValley-PPT-2014.16x9.Public-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rassValley-PPT-2014.16x9.Public-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GrassValley-PPT-2014.16x9.Public-1">
  <a:themeElements>
    <a:clrScheme name="GrassValley-PPT-2014.16x9.Public-1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7D429A"/>
      </a:accent1>
      <a:accent2>
        <a:srgbClr val="B155A4"/>
      </a:accent2>
      <a:accent3>
        <a:srgbClr val="462556"/>
      </a:accent3>
      <a:accent4>
        <a:srgbClr val="E22319"/>
      </a:accent4>
      <a:accent5>
        <a:srgbClr val="FB7E1C"/>
      </a:accent5>
      <a:accent6>
        <a:srgbClr val="FFD400"/>
      </a:accent6>
      <a:hlink>
        <a:srgbClr val="0000FF"/>
      </a:hlink>
      <a:folHlink>
        <a:srgbClr val="FF00FF"/>
      </a:folHlink>
    </a:clrScheme>
    <a:fontScheme name="GrassValley-PPT-2014.16x9.Public-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rassValley-PPT-2014.16x9.Public-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GrassValley-PPT-2014.16x9.Public-1">
  <a:themeElements>
    <a:clrScheme name="GrassValley-PPT-2014.16x9.Public-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429A"/>
      </a:accent1>
      <a:accent2>
        <a:srgbClr val="B155A4"/>
      </a:accent2>
      <a:accent3>
        <a:srgbClr val="462556"/>
      </a:accent3>
      <a:accent4>
        <a:srgbClr val="E22319"/>
      </a:accent4>
      <a:accent5>
        <a:srgbClr val="FB7E1C"/>
      </a:accent5>
      <a:accent6>
        <a:srgbClr val="FFD400"/>
      </a:accent6>
      <a:hlink>
        <a:srgbClr val="0000FF"/>
      </a:hlink>
      <a:folHlink>
        <a:srgbClr val="FF00FF"/>
      </a:folHlink>
    </a:clrScheme>
    <a:fontScheme name="GrassValley-PPT-2014.16x9.Public-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rassValley-PPT-2014.16x9.Public-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1107</Words>
  <Application>Microsoft Office PowerPoint</Application>
  <PresentationFormat>On-screen Show (16:9)</PresentationFormat>
  <Paragraphs>182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GrassValley-PPT-2014.16x9.Public-1</vt:lpstr>
      <vt:lpstr>1_GrassValley-PPT-2014.16x9.Public-1</vt:lpstr>
      <vt:lpstr>Technical Support training</vt:lpstr>
      <vt:lpstr>Purpose of UHD-3901-UC</vt:lpstr>
      <vt:lpstr>1) Up-conversion application in live sports</vt:lpstr>
      <vt:lpstr>2) Slowmo in UHD Production</vt:lpstr>
      <vt:lpstr>3) Live CG </vt:lpstr>
      <vt:lpstr>4) HDR Production in 4K with HDR Option</vt:lpstr>
      <vt:lpstr>6) UHD-3901-UC in IP production environment</vt:lpstr>
      <vt:lpstr>Feature Summary</vt:lpstr>
      <vt:lpstr>UHD-3901-UC Features Summary</vt:lpstr>
      <vt:lpstr>UHD-3901-UC Block Diagram</vt:lpstr>
      <vt:lpstr>UHD-3901 Rears</vt:lpstr>
      <vt:lpstr>UHD-3901-UC Video Formats Supported</vt:lpstr>
      <vt:lpstr>Color processing</vt:lpstr>
      <vt:lpstr>Sales information</vt:lpstr>
      <vt:lpstr>Densité UHD-3901-UC ordering code</vt:lpstr>
      <vt:lpstr>Densité Chassis supported &amp; Density</vt:lpstr>
      <vt:lpstr>UHD-3901-UC delivery</vt:lpstr>
      <vt:lpstr>Ressources</vt:lpstr>
      <vt:lpstr>PowerPoint Presentation</vt:lpstr>
      <vt:lpstr>Hardware</vt:lpstr>
      <vt:lpstr>Hardware</vt:lpstr>
      <vt:lpstr>Hardware</vt:lpstr>
      <vt:lpstr>Rears</vt:lpstr>
      <vt:lpstr>Rears</vt:lpstr>
      <vt:lpstr>Firmware upgrade / iControl service</vt:lpstr>
      <vt:lpstr>iControl Panel overview</vt:lpstr>
      <vt:lpstr>iControl Video Input / Output Config</vt:lpstr>
      <vt:lpstr>iControl Video Timing</vt:lpstr>
      <vt:lpstr>iControl De-Interlacer</vt:lpstr>
      <vt:lpstr>Video Processing</vt:lpstr>
      <vt:lpstr>Reference – same as IPG-3901</vt:lpstr>
      <vt:lpstr>Test</vt:lpstr>
      <vt:lpstr>Options - UC</vt:lpstr>
      <vt:lpstr>Options - HDR</vt:lpstr>
      <vt:lpstr>Factory/Presets</vt:lpstr>
      <vt:lpstr>Exhaustive Alarm Configuration (1 of 2)</vt:lpstr>
      <vt:lpstr>Exhaustive Alarm Configuration (2 of 2)</vt:lpstr>
      <vt:lpstr>Info Tab</vt:lpstr>
      <vt:lpstr>Release notes</vt:lpstr>
      <vt:lpstr>Release notes</vt:lpstr>
      <vt:lpstr>Demo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UHD-3901-UC v1.0 G1</dc:title>
  <dc:creator>COLLIN Daniel</dc:creator>
  <cp:lastModifiedBy>Sylvain Marcotte</cp:lastModifiedBy>
  <cp:revision>95</cp:revision>
  <dcterms:modified xsi:type="dcterms:W3CDTF">2017-07-20T14:11:39Z</dcterms:modified>
</cp:coreProperties>
</file>